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3"/>
  </p:notesMasterIdLst>
  <p:sldIdLst>
    <p:sldId id="508" r:id="rId3"/>
    <p:sldId id="1366" r:id="rId4"/>
    <p:sldId id="1367" r:id="rId5"/>
    <p:sldId id="1368" r:id="rId6"/>
    <p:sldId id="1369" r:id="rId7"/>
    <p:sldId id="1370" r:id="rId8"/>
    <p:sldId id="262" r:id="rId9"/>
    <p:sldId id="1365" r:id="rId10"/>
    <p:sldId id="549" r:id="rId11"/>
    <p:sldId id="49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9994890692670711"/>
          <c:w val="1"/>
          <c:h val="0.66321206262257459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des charges 2022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8AA-42C2-A3B1-B751E61035B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8AA-42C2-A3B1-B751E61035B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8AA-42C2-A3B1-B751E61035B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8AA-42C2-A3B1-B751E61035B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8AA-42C2-A3B1-B751E61035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Masse salariale</c:v>
                </c:pt>
                <c:pt idx="1">
                  <c:v>Manifestations</c:v>
                </c:pt>
                <c:pt idx="2">
                  <c:v>Honoraires</c:v>
                </c:pt>
                <c:pt idx="3">
                  <c:v>Charges calculées + FD + IS</c:v>
                </c:pt>
                <c:pt idx="4">
                  <c:v>Frais généraux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0.55621650876927797</c:v>
                </c:pt>
                <c:pt idx="1">
                  <c:v>4.7413099550931051E-2</c:v>
                </c:pt>
                <c:pt idx="2">
                  <c:v>0.13214621802029344</c:v>
                </c:pt>
                <c:pt idx="3">
                  <c:v>0.13289710421227649</c:v>
                </c:pt>
                <c:pt idx="4">
                  <c:v>0.131327069447221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30-460F-AA74-E6AF2F53F62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456582795246712"/>
          <c:y val="0.18394259768553858"/>
          <c:w val="0.31256723613720794"/>
          <c:h val="0.69724237807435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2E445-8815-4524-B299-458FEF47FC1C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D2B20-E0E4-4C2A-AED3-50DE5C3A4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40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emf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emf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963" y="741363"/>
            <a:ext cx="6580187" cy="370046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ADE1E6-6082-40C3-8DBB-478EF1FEB5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08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963" y="741363"/>
            <a:ext cx="6580187" cy="370046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ADE1E6-6082-40C3-8DBB-478EF1FEB5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508775"/>
              </p:ext>
            </p:extLst>
          </p:nvPr>
        </p:nvGraphicFramePr>
        <p:xfrm>
          <a:off x="206312" y="5614609"/>
          <a:ext cx="6429879" cy="4181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3" imgW="20126321" imgH="13230370" progId="Excel.Sheet.12">
                  <p:embed/>
                </p:oleObj>
              </mc:Choice>
              <mc:Fallback>
                <p:oleObj name="Feuille de calcul" r:id="rId3" imgW="20126321" imgH="13230370" progId="Excel.Sheet.12">
                  <p:embed/>
                  <p:pic>
                    <p:nvPicPr>
                      <p:cNvPr id="5" name="Obje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312" y="5614609"/>
                        <a:ext cx="6429879" cy="4181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96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963" y="741363"/>
            <a:ext cx="6580187" cy="370046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ADE1E6-6082-40C3-8DBB-478EF1FEB5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508775"/>
              </p:ext>
            </p:extLst>
          </p:nvPr>
        </p:nvGraphicFramePr>
        <p:xfrm>
          <a:off x="206312" y="5614609"/>
          <a:ext cx="6429879" cy="4181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euille de calcul" r:id="rId3" imgW="20126321" imgH="13230370" progId="Excel.Sheet.12">
                  <p:embed/>
                </p:oleObj>
              </mc:Choice>
              <mc:Fallback>
                <p:oleObj name="Feuille de calcul" r:id="rId3" imgW="20126321" imgH="13230370" progId="Excel.Sheet.12">
                  <p:embed/>
                  <p:pic>
                    <p:nvPicPr>
                      <p:cNvPr id="5" name="Obje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312" y="5614609"/>
                        <a:ext cx="6429879" cy="4181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8907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963" y="741363"/>
            <a:ext cx="6580187" cy="370046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ADE1E6-6082-40C3-8DBB-478EF1FEB5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0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0"/>
            <a:ext cx="6832600" cy="455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25461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D91334D-39B4-4D2F-A7B4-7B5EA4F2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659EA7-BE6A-47DD-9B4F-DC10C885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43FCDE-863B-40BF-B909-C5E9D6BF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70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A4160A-6711-4D17-8812-9558165D7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0311B2-B563-4A1B-B47B-539BD2A18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537226-CB5A-4480-86E8-FF8222A96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215BA9-410A-4CA4-A6F2-85E1FA46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98AE4E-CA89-417F-9245-96D63701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B0E055-5CE0-459C-ACAA-BB6F83F2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74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AC5B0-DBD7-4E39-810D-F154D62E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F52C02-CFC4-4067-B42F-F337F3F45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0C614C-B649-43C2-92F2-EDFBABC5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8086D8-6780-41E0-A0E4-002348BD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7B577F-AF5B-45D0-B58A-C8BB32A0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71A473-7C3D-4B35-AF2E-F2B0FC19D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90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B85F0-5FD9-45F0-B6D0-6C10A94E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DEC4E6-D761-4821-82D2-F4CA8FE16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61DE25-BF12-49F8-BBAB-07FFE48E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C9D665-74F8-48B1-B0BD-C74EE231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986062-D60B-4CF4-B6EB-7648CA35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754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85FFAE-0A14-49A3-BE38-861F99E16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30A670-0448-4954-8C1F-D0CEDD322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ACD6D-014A-4C73-8822-986CCB1A8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B1DA34-6FF0-4EF6-B787-9E6A1B03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580444-4DB7-4E7B-A3AC-9254601B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02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0" y="943574"/>
            <a:ext cx="12192000" cy="0"/>
          </a:xfrm>
          <a:prstGeom prst="line">
            <a:avLst/>
          </a:prstGeom>
          <a:ln w="19050">
            <a:solidFill>
              <a:srgbClr val="629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0" y="6582381"/>
            <a:ext cx="12192000" cy="0"/>
          </a:xfrm>
          <a:prstGeom prst="line">
            <a:avLst/>
          </a:prstGeom>
          <a:ln w="19050">
            <a:solidFill>
              <a:srgbClr val="629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90787" y="6596390"/>
            <a:ext cx="893468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548325"/>
                </a:solidFill>
                <a:latin typeface="Calibri" pitchFamily="34" charset="0"/>
                <a:cs typeface="Calibri" pitchFamily="34" charset="0"/>
              </a:rPr>
              <a:t>Assemblée Générale </a:t>
            </a:r>
            <a:r>
              <a:rPr lang="fr-FR" sz="900" b="1" baseline="0" dirty="0">
                <a:solidFill>
                  <a:srgbClr val="548325"/>
                </a:solidFill>
                <a:latin typeface="Calibri" pitchFamily="34" charset="0"/>
                <a:cs typeface="Calibri" pitchFamily="34" charset="0"/>
              </a:rPr>
              <a:t>COMIFER –</a:t>
            </a:r>
            <a:r>
              <a:rPr lang="fr-FR" sz="1100" b="1" baseline="0" dirty="0">
                <a:solidFill>
                  <a:srgbClr val="548325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900" b="1" baseline="0" dirty="0">
                <a:solidFill>
                  <a:srgbClr val="548325"/>
                </a:solidFill>
                <a:latin typeface="Calibri" pitchFamily="34" charset="0"/>
                <a:cs typeface="Calibri" pitchFamily="34" charset="0"/>
              </a:rPr>
              <a:t>6 avril 2023 – Présentiel/Distanciel</a:t>
            </a:r>
            <a:endParaRPr lang="fr-FR" sz="900" b="1" dirty="0">
              <a:solidFill>
                <a:srgbClr val="54832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0466310" y="6592773"/>
            <a:ext cx="1708757" cy="275619"/>
          </a:xfrm>
          <a:prstGeom prst="rect">
            <a:avLst/>
          </a:prstGeom>
        </p:spPr>
        <p:txBody>
          <a:bodyPr/>
          <a:lstStyle>
            <a:lvl1pPr>
              <a:defRPr lang="en-US" sz="900" b="1" kern="1200" baseline="0" smtClean="0">
                <a:solidFill>
                  <a:srgbClr val="548325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fld id="{A06AE2B4-3A99-4192-BFF4-BE13FC41EF2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AFC92B7-8D3E-45CE-9996-D49FBAACD4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8" y="1"/>
            <a:ext cx="1821140" cy="87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19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562" y="273352"/>
            <a:ext cx="10971249" cy="114468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CH" sz="4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563" y="1604514"/>
            <a:ext cx="10972120" cy="3977158"/>
          </a:xfrm>
          <a:prstGeom prst="rect">
            <a:avLst/>
          </a:prstGeom>
        </p:spPr>
        <p:txBody>
          <a:bodyPr lIns="0" tIns="0" rIns="0" bIns="0"/>
          <a:lstStyle/>
          <a:p>
            <a:endParaRPr lang="fr-CH" sz="29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Espace réservé du numéro de diapositive 11">
            <a:extLst>
              <a:ext uri="{FF2B5EF4-FFF2-40B4-BE49-F238E27FC236}">
                <a16:creationId xmlns:a16="http://schemas.microsoft.com/office/drawing/2014/main" id="{7D6E0EA4-CA89-44A1-80FF-E86817B6A1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66310" y="6592773"/>
            <a:ext cx="1708757" cy="275619"/>
          </a:xfrm>
          <a:prstGeom prst="rect">
            <a:avLst/>
          </a:prstGeom>
        </p:spPr>
        <p:txBody>
          <a:bodyPr/>
          <a:lstStyle>
            <a:lvl1pPr>
              <a:defRPr lang="en-US" sz="900" b="1" kern="1200" baseline="0" smtClean="0">
                <a:solidFill>
                  <a:srgbClr val="548325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fld id="{A06AE2B4-3A99-4192-BFF4-BE13FC41EF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97695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3574B-9C01-45E1-9FF2-B10D17DF8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8E82C7-9D37-434D-84FB-B2E2109A9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5D190-D4AA-47C4-864A-DEB3EE87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FE28B3-67D2-425D-BFEE-1D7A5442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C2428B-CFC4-4026-BA81-AEF6398E5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67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85ADF-C4CB-487F-BC80-1805FDB0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929FC1-9615-4E02-B8AF-F2E9685B6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F50C74-B465-4C1E-9213-8062BD60A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72C31C-F0A0-40A3-B198-80541E37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121DA-7B97-4EA7-97F8-4A8349B2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8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53946-5E41-47DD-A735-FA4CC7A6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646420-7B7A-44C2-BABC-3EB47F3CC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3335A5-1CED-469D-B384-72CF59C9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686487-6F68-4AA0-9DF1-73BE1609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69BA4C-9565-4709-B0FB-A5AE0D49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59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73B95-76E5-4343-9235-0BF2A071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60F0FD-AE7F-4EF8-B690-B7C4B36B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A518B4-A988-4E7F-A2FB-FEB4040C9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3E308A-D165-46AB-BC91-352543D8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103901-FB35-47D5-93E0-7EDAEFFB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B2B7B3-3E55-4549-A419-8EC485A1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90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B50B-60A5-46CD-8D32-7AED39A28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A6143F-D0A4-4B45-B351-CD954635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522229-C1B4-462D-9CD9-BD29EED81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40E543D-E74B-4B6A-9262-BBB5EED2F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3E6859-6198-4BC1-A10F-5E094F335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C8E5CFA-8BEF-42C7-AFEC-F90F715D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B0812A-1BFF-4262-B39A-217FB39D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F7A5AB-2748-4426-8E9F-EB9AC32C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79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321F6D-5B28-4A38-8D26-1458D4D6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925D8F-0498-4D2B-AAF9-28985F05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D3B013-2A12-46FC-96B4-5D9B7D03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DB1471-1F5A-482D-8E84-BD4F22D0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68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1">
            <a:extLst>
              <a:ext uri="{FF2B5EF4-FFF2-40B4-BE49-F238E27FC236}">
                <a16:creationId xmlns:a16="http://schemas.microsoft.com/office/drawing/2014/main" id="{61752AD7-31B1-4023-A258-27711E4A0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66310" y="6592773"/>
            <a:ext cx="1708757" cy="275619"/>
          </a:xfrm>
          <a:prstGeom prst="rect">
            <a:avLst/>
          </a:prstGeom>
        </p:spPr>
        <p:txBody>
          <a:bodyPr/>
          <a:lstStyle>
            <a:lvl1pPr>
              <a:defRPr lang="en-US" sz="900" b="1" kern="1200" baseline="0" smtClean="0">
                <a:solidFill>
                  <a:srgbClr val="548325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fld id="{A06AE2B4-3A99-4192-BFF4-BE13FC41EF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76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0FD91B-39D2-4EB0-9B74-3C6FFC61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79847E-6AC4-457B-A642-F968761E0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611E4E-9FA6-43D0-AAA5-09E33C60F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E6592-930C-4E4F-8627-8EC8DCC1DD66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42B3EB-21C9-4AB8-BCD2-39F45D4EA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E46F0E-A983-4D0F-832A-B14C2B4B1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A2FC-6213-4319-8BD6-2035A573D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59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2107" y="121748"/>
            <a:ext cx="703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Présentation des comptes 2022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2992B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64999" y="2554309"/>
            <a:ext cx="7424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Une mission de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présentation des comptes annuels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 COMIFER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relatifs à l’exercice du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01/01/2022 au 31/12/2022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 été effectuée par le cabinet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d’expertise comptable Audit-Gestion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Mr Jérôme Joubert - Mme Sylvie Touvet</a:t>
            </a:r>
          </a:p>
        </p:txBody>
      </p:sp>
    </p:spTree>
    <p:extLst>
      <p:ext uri="{BB962C8B-B14F-4D97-AF65-F5344CB8AC3E}">
        <p14:creationId xmlns:p14="http://schemas.microsoft.com/office/powerpoint/2010/main" val="3719463005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75129" y="121748"/>
            <a:ext cx="77734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Assemblée générale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76276" y="1425864"/>
            <a:ext cx="10677524" cy="429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VOTE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Approbation des comptes 2022 – Budget prévisionnel 2023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2992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 typeface="Calibri" panose="020F0502020204030204" pitchFamily="34" charset="0"/>
              <a:buChar char="₋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Via le lien reçu par email  ou Via le lien qui s’affiche dans la fenêtre « conversation » de Teams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Code identification = code postal d’adhésion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Char char="-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Si vous êtes en possession d’une procuration, vous devez voter deux fois (utilisez votre code postal d’adhésion)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charset="0"/>
            </a:endParaRPr>
          </a:p>
        </p:txBody>
      </p:sp>
      <p:sp>
        <p:nvSpPr>
          <p:cNvPr id="4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0910432" y="6582381"/>
            <a:ext cx="1281568" cy="275619"/>
          </a:xfrm>
          <a:prstGeom prst="rect">
            <a:avLst/>
          </a:prstGeom>
        </p:spPr>
        <p:txBody>
          <a:bodyPr/>
          <a:lstStyle>
            <a:lvl1pPr>
              <a:defRPr lang="en-US" sz="900" b="1" kern="1200" baseline="0" smtClean="0">
                <a:solidFill>
                  <a:srgbClr val="548325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6AE2B4-3A99-4192-BFF4-BE13FC41EF23}" type="slidenum">
              <a:rPr kumimoji="0" lang="fr-FR" sz="900" b="1" i="0" u="none" strike="noStrike" kern="1200" cap="none" spc="0" normalizeH="0" baseline="0" noProof="0" smtClean="0">
                <a:ln>
                  <a:noFill/>
                </a:ln>
                <a:solidFill>
                  <a:srgbClr val="68A22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68A22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0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40A27F3-F5EE-483C-AE04-00C5428D1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11" y="623776"/>
            <a:ext cx="5094038" cy="407523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40000" endPos="44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021E8B9A-5B6E-441F-AA4E-D519BCF4A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0799" y="2397286"/>
            <a:ext cx="6337004" cy="1196746"/>
          </a:xfrm>
        </p:spPr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br>
              <a:rPr lang="fr-FR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comptes au </a:t>
            </a:r>
            <a:br>
              <a:rPr lang="fr-FR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décembre 2022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F4BA42D-D990-4A71-8DF5-7F16BFB3F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778" y="5587807"/>
            <a:ext cx="2272360" cy="1096675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9260C17B-2AEC-45A1-947A-9CE195BB29BD}"/>
              </a:ext>
            </a:extLst>
          </p:cNvPr>
          <p:cNvSpPr txBox="1"/>
          <p:nvPr/>
        </p:nvSpPr>
        <p:spPr>
          <a:xfrm>
            <a:off x="6801293" y="979599"/>
            <a:ext cx="399601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DBEFF9">
                    <a:lumMod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Assemblée Générale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DBEFF9">
                    <a:lumMod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 6 avril 2023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DBEFF9">
                  <a:lumMod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F6F0D3D-F0D9-1664-87FA-0CA7061B6C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95" y="5391055"/>
            <a:ext cx="2429119" cy="129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0354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24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26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9" name="Group 28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9"/>
            <a:ext cx="3264473" cy="3903673"/>
            <a:chOff x="-19221" y="251144"/>
            <a:chExt cx="5217958" cy="623966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84CDF56-2C47-4531-AC8A-4AA346BA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817" y="1391868"/>
            <a:ext cx="1422636" cy="1914857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>
                <a:solidFill>
                  <a:schemeClr val="tx2"/>
                </a:solidFill>
              </a:rPr>
              <a:t>Bilan</a:t>
            </a:r>
            <a:br>
              <a:rPr lang="fr-FR" sz="3600" dirty="0">
                <a:solidFill>
                  <a:schemeClr val="tx2"/>
                </a:solidFill>
              </a:rPr>
            </a:br>
            <a:r>
              <a:rPr lang="fr-FR" sz="3600" dirty="0">
                <a:solidFill>
                  <a:schemeClr val="tx2"/>
                </a:solidFill>
              </a:rPr>
              <a:t>Actif</a:t>
            </a:r>
          </a:p>
        </p:txBody>
      </p:sp>
      <p:graphicFrame>
        <p:nvGraphicFramePr>
          <p:cNvPr id="66" name="Tableau 4">
            <a:extLst>
              <a:ext uri="{FF2B5EF4-FFF2-40B4-BE49-F238E27FC236}">
                <a16:creationId xmlns:a16="http://schemas.microsoft.com/office/drawing/2014/main" id="{EBA53778-88EB-4B9D-807F-AEFBF5940052}"/>
              </a:ext>
            </a:extLst>
          </p:cNvPr>
          <p:cNvGraphicFramePr>
            <a:graphicFrameLocks/>
          </p:cNvGraphicFramePr>
          <p:nvPr/>
        </p:nvGraphicFramePr>
        <p:xfrm>
          <a:off x="3263130" y="691439"/>
          <a:ext cx="8593491" cy="47736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4497">
                  <a:extLst>
                    <a:ext uri="{9D8B030D-6E8A-4147-A177-3AD203B41FA5}">
                      <a16:colId xmlns:a16="http://schemas.microsoft.com/office/drawing/2014/main" val="3525796415"/>
                    </a:ext>
                  </a:extLst>
                </a:gridCol>
                <a:gridCol w="2864497">
                  <a:extLst>
                    <a:ext uri="{9D8B030D-6E8A-4147-A177-3AD203B41FA5}">
                      <a16:colId xmlns:a16="http://schemas.microsoft.com/office/drawing/2014/main" val="3099719375"/>
                    </a:ext>
                  </a:extLst>
                </a:gridCol>
                <a:gridCol w="2864497">
                  <a:extLst>
                    <a:ext uri="{9D8B030D-6E8A-4147-A177-3AD203B41FA5}">
                      <a16:colId xmlns:a16="http://schemas.microsoft.com/office/drawing/2014/main" val="2157948297"/>
                    </a:ext>
                  </a:extLst>
                </a:gridCol>
              </a:tblGrid>
              <a:tr h="340978">
                <a:tc>
                  <a:txBody>
                    <a:bodyPr/>
                    <a:lstStyle/>
                    <a:p>
                      <a:r>
                        <a:rPr lang="fr-FR" sz="1600" dirty="0"/>
                        <a:t>ACTIF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2022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2021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46214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Immobilisations nettes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641387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44887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Créances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50627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89917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Autres créances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528640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pPr algn="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impôts sur les sociétés</a:t>
                      </a:r>
                      <a:endParaRPr lang="fr-FR" sz="16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16 586</a:t>
                      </a:r>
                      <a:endParaRPr lang="fr-FR" sz="16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30 530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857420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pPr algn="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subventions 2021-2023</a:t>
                      </a:r>
                      <a:endParaRPr lang="fr-FR" sz="16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52 556</a:t>
                      </a:r>
                      <a:endParaRPr lang="fr-FR" sz="16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82 180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9972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pPr algn="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crédit de TVA</a:t>
                      </a:r>
                      <a:endParaRPr lang="fr-FR" sz="16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10 056</a:t>
                      </a:r>
                      <a:endParaRPr lang="fr-FR" sz="16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7 670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15441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Trésorerie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307 436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835824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869734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Charges constatées d’avance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046960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0189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456 283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653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8851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24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26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9" name="Group 28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9"/>
            <a:ext cx="3264473" cy="3903673"/>
            <a:chOff x="-19221" y="251144"/>
            <a:chExt cx="5217958" cy="623966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84CDF56-2C47-4531-AC8A-4AA346BA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817" y="1391868"/>
            <a:ext cx="1422636" cy="1914857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>
                <a:solidFill>
                  <a:schemeClr val="tx2"/>
                </a:solidFill>
              </a:rPr>
              <a:t>Bilan</a:t>
            </a:r>
            <a:br>
              <a:rPr lang="fr-FR" sz="3600" dirty="0">
                <a:solidFill>
                  <a:schemeClr val="tx2"/>
                </a:solidFill>
              </a:rPr>
            </a:br>
            <a:r>
              <a:rPr lang="fr-FR" sz="3600" dirty="0">
                <a:solidFill>
                  <a:schemeClr val="tx2"/>
                </a:solidFill>
              </a:rPr>
              <a:t>Passif</a:t>
            </a:r>
          </a:p>
        </p:txBody>
      </p:sp>
      <p:graphicFrame>
        <p:nvGraphicFramePr>
          <p:cNvPr id="13" name="Tableau 4">
            <a:extLst>
              <a:ext uri="{FF2B5EF4-FFF2-40B4-BE49-F238E27FC236}">
                <a16:creationId xmlns:a16="http://schemas.microsoft.com/office/drawing/2014/main" id="{2DB4B367-5873-4A3F-B975-662D253D10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23366" y="508839"/>
          <a:ext cx="8631936" cy="594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7312">
                  <a:extLst>
                    <a:ext uri="{9D8B030D-6E8A-4147-A177-3AD203B41FA5}">
                      <a16:colId xmlns:a16="http://schemas.microsoft.com/office/drawing/2014/main" val="3525796415"/>
                    </a:ext>
                  </a:extLst>
                </a:gridCol>
                <a:gridCol w="2877312">
                  <a:extLst>
                    <a:ext uri="{9D8B030D-6E8A-4147-A177-3AD203B41FA5}">
                      <a16:colId xmlns:a16="http://schemas.microsoft.com/office/drawing/2014/main" val="3099719375"/>
                    </a:ext>
                  </a:extLst>
                </a:gridCol>
                <a:gridCol w="2877312">
                  <a:extLst>
                    <a:ext uri="{9D8B030D-6E8A-4147-A177-3AD203B41FA5}">
                      <a16:colId xmlns:a16="http://schemas.microsoft.com/office/drawing/2014/main" val="2157948297"/>
                    </a:ext>
                  </a:extLst>
                </a:gridCol>
              </a:tblGrid>
              <a:tr h="331767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PASSIF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46214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Fonds propres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283 707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247 518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641387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Résultat de l’exercice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-13 962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36 189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44887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Fonds associatif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269 744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283 707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0627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89917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PRC – provision retraite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4 582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528640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Fonds dédiés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23 335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16 604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857420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9972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Dettes financières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15441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Fournisseurs frais généraux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5824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Dettes fiscales et sociales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44 146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24 027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869734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Impôt sur les sociétés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14 569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046960"/>
                  </a:ext>
                </a:extLst>
              </a:tr>
              <a:tr h="573052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Autres dettes (y compris GEMAS)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23 968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26 145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0189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653764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Produits constatés d’avance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71 558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345962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49698"/>
                  </a:ext>
                </a:extLst>
              </a:tr>
              <a:tr h="331767">
                <a:tc>
                  <a:txBody>
                    <a:bodyPr/>
                    <a:lstStyle/>
                    <a:p>
                      <a:pPr algn="l"/>
                      <a:r>
                        <a:rPr lang="fr-FR" sz="16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380 968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456 283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356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3097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24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26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9" name="Group 28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9"/>
            <a:ext cx="3264473" cy="3903673"/>
            <a:chOff x="-19221" y="251144"/>
            <a:chExt cx="5217958" cy="623966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84CDF56-2C47-4531-AC8A-4AA346BA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17" y="1312124"/>
            <a:ext cx="2146383" cy="2116876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>
                <a:solidFill>
                  <a:schemeClr val="tx2"/>
                </a:solidFill>
              </a:rPr>
              <a:t>Vos activités</a:t>
            </a:r>
            <a:endParaRPr lang="fr-FR" sz="36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E49E5452-64B8-407C-89A5-BC182B7A92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63130" y="340005"/>
          <a:ext cx="8581539" cy="27859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80379">
                  <a:extLst>
                    <a:ext uri="{9D8B030D-6E8A-4147-A177-3AD203B41FA5}">
                      <a16:colId xmlns:a16="http://schemas.microsoft.com/office/drawing/2014/main" val="1005607816"/>
                    </a:ext>
                  </a:extLst>
                </a:gridCol>
                <a:gridCol w="1744032">
                  <a:extLst>
                    <a:ext uri="{9D8B030D-6E8A-4147-A177-3AD203B41FA5}">
                      <a16:colId xmlns:a16="http://schemas.microsoft.com/office/drawing/2014/main" val="3002422573"/>
                    </a:ext>
                  </a:extLst>
                </a:gridCol>
                <a:gridCol w="1751616">
                  <a:extLst>
                    <a:ext uri="{9D8B030D-6E8A-4147-A177-3AD203B41FA5}">
                      <a16:colId xmlns:a16="http://schemas.microsoft.com/office/drawing/2014/main" val="3820337289"/>
                    </a:ext>
                  </a:extLst>
                </a:gridCol>
                <a:gridCol w="1805512">
                  <a:extLst>
                    <a:ext uri="{9D8B030D-6E8A-4147-A177-3AD203B41FA5}">
                      <a16:colId xmlns:a16="http://schemas.microsoft.com/office/drawing/2014/main" val="3283528326"/>
                    </a:ext>
                  </a:extLst>
                </a:gridCol>
              </a:tblGrid>
              <a:tr h="348246"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Secteur lucratif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dirty="0"/>
                        <a:t>Produits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fr-FR" dirty="0"/>
                        <a:t>Résultat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955428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Produits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Résultat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37404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Rencontres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5 136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-10 491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93580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Journées thématiques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39 968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18 480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96999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Label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11 843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05566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Divers (guide)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93366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Impôt sur les sociétés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-2 221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330393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499792"/>
                  </a:ext>
                </a:extLst>
              </a:tr>
            </a:tbl>
          </a:graphicData>
        </a:graphic>
      </p:graphicFrame>
      <p:graphicFrame>
        <p:nvGraphicFramePr>
          <p:cNvPr id="15" name="Tableau 7">
            <a:extLst>
              <a:ext uri="{FF2B5EF4-FFF2-40B4-BE49-F238E27FC236}">
                <a16:creationId xmlns:a16="http://schemas.microsoft.com/office/drawing/2014/main" id="{28752083-EA32-4ECF-8CB5-2328560E182E}"/>
              </a:ext>
            </a:extLst>
          </p:cNvPr>
          <p:cNvGraphicFramePr>
            <a:graphicFrameLocks/>
          </p:cNvGraphicFramePr>
          <p:nvPr/>
        </p:nvGraphicFramePr>
        <p:xfrm>
          <a:off x="3263130" y="3429000"/>
          <a:ext cx="8609413" cy="31342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91033">
                  <a:extLst>
                    <a:ext uri="{9D8B030D-6E8A-4147-A177-3AD203B41FA5}">
                      <a16:colId xmlns:a16="http://schemas.microsoft.com/office/drawing/2014/main" val="1005607816"/>
                    </a:ext>
                  </a:extLst>
                </a:gridCol>
                <a:gridCol w="1749697">
                  <a:extLst>
                    <a:ext uri="{9D8B030D-6E8A-4147-A177-3AD203B41FA5}">
                      <a16:colId xmlns:a16="http://schemas.microsoft.com/office/drawing/2014/main" val="3002422573"/>
                    </a:ext>
                  </a:extLst>
                </a:gridCol>
                <a:gridCol w="1757306">
                  <a:extLst>
                    <a:ext uri="{9D8B030D-6E8A-4147-A177-3AD203B41FA5}">
                      <a16:colId xmlns:a16="http://schemas.microsoft.com/office/drawing/2014/main" val="3820337289"/>
                    </a:ext>
                  </a:extLst>
                </a:gridCol>
                <a:gridCol w="1811377">
                  <a:extLst>
                    <a:ext uri="{9D8B030D-6E8A-4147-A177-3AD203B41FA5}">
                      <a16:colId xmlns:a16="http://schemas.microsoft.com/office/drawing/2014/main" val="3283528326"/>
                    </a:ext>
                  </a:extLst>
                </a:gridCol>
              </a:tblGrid>
              <a:tr h="348246"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Secteur non lucratif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dirty="0"/>
                        <a:t>Produits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fr-FR" dirty="0"/>
                        <a:t>Résultat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955428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Produits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Résultat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37404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Cotisations – contributions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93580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Groupes de travail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52 022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-32 715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96999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 internet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9 380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05566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IREP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-9 848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93366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Frais généraux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-89 602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330393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Impôt sur les sociétés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499792"/>
                  </a:ext>
                </a:extLst>
              </a:tr>
              <a:tr h="348246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-23 335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042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8AA7A84-C21D-E508-82E1-D0983C77EF2A}"/>
              </a:ext>
            </a:extLst>
          </p:cNvPr>
          <p:cNvGraphicFramePr>
            <a:graphicFrameLocks noGrp="1"/>
          </p:cNvGraphicFramePr>
          <p:nvPr/>
        </p:nvGraphicFramePr>
        <p:xfrm>
          <a:off x="649727" y="6195225"/>
          <a:ext cx="1902047" cy="367989"/>
        </p:xfrm>
        <a:graphic>
          <a:graphicData uri="http://schemas.openxmlformats.org/drawingml/2006/table">
            <a:tbl>
              <a:tblPr firstRow="1" bandRow="1"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  <a:reflection endPos="0" dist="50800" dir="5400000" sy="-100000" algn="bl" rotWithShape="0"/>
                </a:effectLst>
                <a:tableStyleId>{18603FDC-E32A-4AB5-989C-0864C3EAD2B8}</a:tableStyleId>
              </a:tblPr>
              <a:tblGrid>
                <a:gridCol w="994247">
                  <a:extLst>
                    <a:ext uri="{9D8B030D-6E8A-4147-A177-3AD203B41FA5}">
                      <a16:colId xmlns:a16="http://schemas.microsoft.com/office/drawing/2014/main" val="2396594538"/>
                    </a:ext>
                  </a:extLst>
                </a:gridCol>
                <a:gridCol w="907800">
                  <a:extLst>
                    <a:ext uri="{9D8B030D-6E8A-4147-A177-3AD203B41FA5}">
                      <a16:colId xmlns:a16="http://schemas.microsoft.com/office/drawing/2014/main" val="3297945013"/>
                    </a:ext>
                  </a:extLst>
                </a:gridCol>
              </a:tblGrid>
              <a:tr h="36798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Résultat</a:t>
                      </a:r>
                    </a:p>
                  </a:txBody>
                  <a:tcPr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-13 962</a:t>
                      </a:r>
                    </a:p>
                  </a:txBody>
                  <a:tcPr>
                    <a:solidFill>
                      <a:srgbClr val="E7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477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3241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24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26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9" name="Group 28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9"/>
            <a:ext cx="3264473" cy="3903673"/>
            <a:chOff x="-19221" y="251144"/>
            <a:chExt cx="5217958" cy="623966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84CDF56-2C47-4531-AC8A-4AA346BA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8" y="1357691"/>
            <a:ext cx="2674737" cy="2204005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>
                <a:solidFill>
                  <a:schemeClr val="tx2"/>
                </a:solidFill>
              </a:rPr>
              <a:t>La répartition de vos charges</a:t>
            </a:r>
            <a:endParaRPr lang="fr-FR" sz="3600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1FAD81E2-2CE2-4E52-85F8-897780893DE2}"/>
              </a:ext>
            </a:extLst>
          </p:cNvPr>
          <p:cNvGraphicFramePr>
            <a:graphicFrameLocks noGrp="1"/>
          </p:cNvGraphicFramePr>
          <p:nvPr/>
        </p:nvGraphicFramePr>
        <p:xfrm>
          <a:off x="3262825" y="515893"/>
          <a:ext cx="86031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555">
                  <a:extLst>
                    <a:ext uri="{9D8B030D-6E8A-4147-A177-3AD203B41FA5}">
                      <a16:colId xmlns:a16="http://schemas.microsoft.com/office/drawing/2014/main" val="3805118826"/>
                    </a:ext>
                  </a:extLst>
                </a:gridCol>
                <a:gridCol w="4301555">
                  <a:extLst>
                    <a:ext uri="{9D8B030D-6E8A-4147-A177-3AD203B41FA5}">
                      <a16:colId xmlns:a16="http://schemas.microsoft.com/office/drawing/2014/main" val="765904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499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Masse salariale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114 075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6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Manifestations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9 724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7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Honoraires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27 102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16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Charges calculées + FD + IS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27 256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24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Frais généraux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26 934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20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205 091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39479"/>
                  </a:ext>
                </a:extLst>
              </a:tr>
            </a:tbl>
          </a:graphicData>
        </a:graphic>
      </p:graphicFrame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91B26399-6CC8-44FE-BA62-F9CD94A07500}"/>
              </a:ext>
            </a:extLst>
          </p:cNvPr>
          <p:cNvGraphicFramePr/>
          <p:nvPr/>
        </p:nvGraphicFramePr>
        <p:xfrm>
          <a:off x="2784668" y="3359582"/>
          <a:ext cx="8859633" cy="292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12489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24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26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9" name="Group 28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9"/>
            <a:ext cx="3264473" cy="3903673"/>
            <a:chOff x="-19221" y="251144"/>
            <a:chExt cx="5217958" cy="623966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84CDF56-2C47-4531-AC8A-4AA346BA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76" y="1346235"/>
            <a:ext cx="2674737" cy="2204005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>
                <a:solidFill>
                  <a:schemeClr val="tx2"/>
                </a:solidFill>
              </a:rPr>
              <a:t>Qu’a-t-on fait de la trésorerie </a:t>
            </a:r>
            <a:endParaRPr lang="fr-FR" sz="3600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1FAD81E2-2CE2-4E52-85F8-897780893DE2}"/>
              </a:ext>
            </a:extLst>
          </p:cNvPr>
          <p:cNvGraphicFramePr>
            <a:graphicFrameLocks noGrp="1"/>
          </p:cNvGraphicFramePr>
          <p:nvPr/>
        </p:nvGraphicFramePr>
        <p:xfrm>
          <a:off x="3262825" y="515893"/>
          <a:ext cx="860311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1555">
                  <a:extLst>
                    <a:ext uri="{9D8B030D-6E8A-4147-A177-3AD203B41FA5}">
                      <a16:colId xmlns:a16="http://schemas.microsoft.com/office/drawing/2014/main" val="3805118826"/>
                    </a:ext>
                  </a:extLst>
                </a:gridCol>
                <a:gridCol w="4301555">
                  <a:extLst>
                    <a:ext uri="{9D8B030D-6E8A-4147-A177-3AD203B41FA5}">
                      <a16:colId xmlns:a16="http://schemas.microsoft.com/office/drawing/2014/main" val="765904213"/>
                    </a:ext>
                  </a:extLst>
                </a:gridCol>
              </a:tblGrid>
              <a:tr h="308684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K€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499128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Trésorerie d’ouverture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61735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72202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CAF (« résultat $$$ ») *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163263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24392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 de l’encours clients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205144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 des autres créances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39479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 des dettes d’exploitation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85960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Produits constatés d’avance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936758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Investissement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21489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952083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Trésorerie à la clôture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0724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pPr algn="r"/>
                      <a:r>
                        <a:rPr lang="fr-FR" sz="1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disponibilités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283860"/>
                  </a:ext>
                </a:extLst>
              </a:tr>
              <a:tr h="308684">
                <a:tc>
                  <a:txBody>
                    <a:bodyPr/>
                    <a:lstStyle/>
                    <a:p>
                      <a:pPr algn="r"/>
                      <a:r>
                        <a:rPr lang="fr-FR" sz="1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VMP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131965"/>
                  </a:ext>
                </a:extLst>
              </a:tr>
            </a:tbl>
          </a:graphicData>
        </a:graphic>
      </p:graphicFrame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82D45DC-DCF9-4B8A-96CC-CD552DFDAC40}"/>
              </a:ext>
            </a:extLst>
          </p:cNvPr>
          <p:cNvGraphicFramePr>
            <a:graphicFrameLocks noGrp="1"/>
          </p:cNvGraphicFramePr>
          <p:nvPr/>
        </p:nvGraphicFramePr>
        <p:xfrm>
          <a:off x="440120" y="4731638"/>
          <a:ext cx="1902047" cy="1807236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308668">
                  <a:extLst>
                    <a:ext uri="{9D8B030D-6E8A-4147-A177-3AD203B41FA5}">
                      <a16:colId xmlns:a16="http://schemas.microsoft.com/office/drawing/2014/main" val="2706726904"/>
                    </a:ext>
                  </a:extLst>
                </a:gridCol>
                <a:gridCol w="593379">
                  <a:extLst>
                    <a:ext uri="{9D8B030D-6E8A-4147-A177-3AD203B41FA5}">
                      <a16:colId xmlns:a16="http://schemas.microsoft.com/office/drawing/2014/main" val="1313385033"/>
                    </a:ext>
                  </a:extLst>
                </a:gridCol>
              </a:tblGrid>
              <a:tr h="332702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K€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58711"/>
                  </a:ext>
                </a:extLst>
              </a:tr>
              <a:tr h="36798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Résultat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210349"/>
                  </a:ext>
                </a:extLst>
              </a:tr>
              <a:tr h="36798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Calculés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690709"/>
                  </a:ext>
                </a:extLst>
              </a:tr>
              <a:tr h="36798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Variation FD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43384"/>
                  </a:ext>
                </a:extLst>
              </a:tr>
              <a:tr h="367989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CAF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fr-FR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50592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FBC5D2C8-FD97-4E87-A49A-BB892BFA61E3}"/>
              </a:ext>
            </a:extLst>
          </p:cNvPr>
          <p:cNvSpPr txBox="1"/>
          <p:nvPr/>
        </p:nvSpPr>
        <p:spPr>
          <a:xfrm>
            <a:off x="66365" y="4734722"/>
            <a:ext cx="3076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432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63BFD8E-BF66-40FA-A3CE-DAA38256F114}"/>
              </a:ext>
            </a:extLst>
          </p:cNvPr>
          <p:cNvSpPr/>
          <p:nvPr/>
        </p:nvSpPr>
        <p:spPr>
          <a:xfrm>
            <a:off x="0" y="6447054"/>
            <a:ext cx="12192000" cy="4109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3A35E7-0DFA-46F9-9C63-40BE78ABCD06}"/>
              </a:ext>
            </a:extLst>
          </p:cNvPr>
          <p:cNvSpPr/>
          <p:nvPr/>
        </p:nvSpPr>
        <p:spPr>
          <a:xfrm>
            <a:off x="1813421" y="104631"/>
            <a:ext cx="9795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charset="0"/>
              </a:rPr>
              <a:t>Budget présenté en CA le 31/01/2023 -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Budget réalisé 2022</a:t>
            </a:r>
          </a:p>
          <a:p>
            <a:pPr marL="0" marR="0" lvl="1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 approuver en AG 2023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4AC7255-190A-737C-4907-AE748D2085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6950"/>
          <a:stretch/>
        </p:blipFill>
        <p:spPr>
          <a:xfrm>
            <a:off x="159026" y="1167964"/>
            <a:ext cx="5612860" cy="4925218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14302F88-FB3F-D8CA-E7D8-A462344B2631}"/>
              </a:ext>
            </a:extLst>
          </p:cNvPr>
          <p:cNvGrpSpPr/>
          <p:nvPr/>
        </p:nvGrpSpPr>
        <p:grpSpPr>
          <a:xfrm>
            <a:off x="5996948" y="1167964"/>
            <a:ext cx="5612400" cy="4807893"/>
            <a:chOff x="6543600" y="1167964"/>
            <a:chExt cx="5612400" cy="4807893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52D58A34-03DD-8EA4-AD39-121EFC37A2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3191"/>
            <a:stretch/>
          </p:blipFill>
          <p:spPr>
            <a:xfrm>
              <a:off x="6543600" y="1630433"/>
              <a:ext cx="5612400" cy="4345424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F42BF620-1474-6FD9-A247-5C5AE92C7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43600" y="1167964"/>
              <a:ext cx="5612400" cy="466725"/>
            </a:xfrm>
            <a:prstGeom prst="rect">
              <a:avLst/>
            </a:prstGeom>
          </p:spPr>
        </p:pic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32A55D9F-B16B-4EAA-4348-1997106255E9}"/>
              </a:ext>
            </a:extLst>
          </p:cNvPr>
          <p:cNvSpPr txBox="1"/>
          <p:nvPr/>
        </p:nvSpPr>
        <p:spPr>
          <a:xfrm>
            <a:off x="5996948" y="5975857"/>
            <a:ext cx="561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Résultat : - 11 742 €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= 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Résultats APRES affectation des fonds dédiés et AVANT IS (-2 221 €)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Résultat : - 13 963 €</a:t>
            </a:r>
          </a:p>
        </p:txBody>
      </p:sp>
    </p:spTree>
    <p:extLst>
      <p:ext uri="{BB962C8B-B14F-4D97-AF65-F5344CB8AC3E}">
        <p14:creationId xmlns:p14="http://schemas.microsoft.com/office/powerpoint/2010/main" val="2323961713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63BFD8E-BF66-40FA-A3CE-DAA38256F114}"/>
              </a:ext>
            </a:extLst>
          </p:cNvPr>
          <p:cNvSpPr/>
          <p:nvPr/>
        </p:nvSpPr>
        <p:spPr>
          <a:xfrm>
            <a:off x="0" y="6447054"/>
            <a:ext cx="12192000" cy="4109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3A35E7-0DFA-46F9-9C63-40BE78ABCD06}"/>
              </a:ext>
            </a:extLst>
          </p:cNvPr>
          <p:cNvSpPr/>
          <p:nvPr/>
        </p:nvSpPr>
        <p:spPr>
          <a:xfrm>
            <a:off x="6891259" y="226280"/>
            <a:ext cx="5715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Budget estimé 2023     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 approuver en AG 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2A55D9F-B16B-4EAA-4348-1997106255E9}"/>
              </a:ext>
            </a:extLst>
          </p:cNvPr>
          <p:cNvSpPr txBox="1"/>
          <p:nvPr/>
        </p:nvSpPr>
        <p:spPr>
          <a:xfrm>
            <a:off x="5843799" y="6262388"/>
            <a:ext cx="373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62992B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Résultat : + 17 058 €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3FB7BAE-52A9-9671-0B89-C140FDA4D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2784"/>
            <a:ext cx="5674426" cy="527427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67F9811-AEEF-78AE-EE92-EF05CBF75B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717"/>
          <a:stretch/>
        </p:blipFill>
        <p:spPr>
          <a:xfrm>
            <a:off x="5843799" y="1643975"/>
            <a:ext cx="6189175" cy="452336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6FDE0C5-F07C-757D-925B-C2E6BFB122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3799" y="1172784"/>
            <a:ext cx="6189175" cy="3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6228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Diapositive de jeune pouss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9F97C2D98C347852F33211B9C03C0" ma:contentTypeVersion="17" ma:contentTypeDescription="Crée un document." ma:contentTypeScope="" ma:versionID="3e93bdddf36a3c99acf53b2840a517c7">
  <xsd:schema xmlns:xsd="http://www.w3.org/2001/XMLSchema" xmlns:xs="http://www.w3.org/2001/XMLSchema" xmlns:p="http://schemas.microsoft.com/office/2006/metadata/properties" xmlns:ns2="67cac786-3923-4b04-8028-5ecb18a0e7dc" xmlns:ns3="2236f44b-b9d8-44ef-a1ed-2b6a96c5a85d" targetNamespace="http://schemas.microsoft.com/office/2006/metadata/properties" ma:root="true" ma:fieldsID="4aa8f24c5eee05df6ede21b9db29d415" ns2:_="" ns3:_="">
    <xsd:import namespace="67cac786-3923-4b04-8028-5ecb18a0e7dc"/>
    <xsd:import namespace="2236f44b-b9d8-44ef-a1ed-2b6a96c5a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ac786-3923-4b04-8028-5ecb18a0e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94af9d22-9146-4d33-90dd-76d1cdba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6f44b-b9d8-44ef-a1ed-2b6a96c5a8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e783422-1231-47a2-a6d3-c11c65cff24b}" ma:internalName="TaxCatchAll" ma:showField="CatchAllData" ma:web="2236f44b-b9d8-44ef-a1ed-2b6a96c5a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36f44b-b9d8-44ef-a1ed-2b6a96c5a85d" xsi:nil="true"/>
    <lcf76f155ced4ddcb4097134ff3c332f xmlns="67cac786-3923-4b04-8028-5ecb18a0e7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DAFF4B-16F3-4254-80AE-EABC91192A5A}"/>
</file>

<file path=customXml/itemProps2.xml><?xml version="1.0" encoding="utf-8"?>
<ds:datastoreItem xmlns:ds="http://schemas.openxmlformats.org/officeDocument/2006/customXml" ds:itemID="{8417687F-CED1-486E-B99B-7CA549B4F3F0}"/>
</file>

<file path=customXml/itemProps3.xml><?xml version="1.0" encoding="utf-8"?>
<ds:datastoreItem xmlns:ds="http://schemas.openxmlformats.org/officeDocument/2006/customXml" ds:itemID="{EE6933A5-C2F4-4F13-9140-3536D358EAA0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536</Words>
  <Application>Microsoft Office PowerPoint</Application>
  <PresentationFormat>Grand écran</PresentationFormat>
  <Paragraphs>202</Paragraphs>
  <Slides>10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Diapositive de jeune pousse</vt:lpstr>
      <vt:lpstr>1_Thème Office</vt:lpstr>
      <vt:lpstr>Feuille de calcul</vt:lpstr>
      <vt:lpstr>Présentation PowerPoint</vt:lpstr>
      <vt:lpstr> Présentation des comptes au  31 décembre 2022</vt:lpstr>
      <vt:lpstr>Bilan Actif</vt:lpstr>
      <vt:lpstr>Bilan Passif</vt:lpstr>
      <vt:lpstr>Vos activités</vt:lpstr>
      <vt:lpstr>La répartition de vos charges</vt:lpstr>
      <vt:lpstr>Qu’a-t-on fait de la trésorerie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Droisier</dc:creator>
  <cp:lastModifiedBy>Sophie Droisier</cp:lastModifiedBy>
  <cp:revision>1</cp:revision>
  <dcterms:created xsi:type="dcterms:W3CDTF">2023-03-31T14:34:14Z</dcterms:created>
  <dcterms:modified xsi:type="dcterms:W3CDTF">2023-03-31T14:35:23Z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0x01010050D9F97C2D98C347852F33211B9C03C0</vt:lpwstr>
  </property>
</Properties>
</file>