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70" r:id="rId5"/>
    <p:sldMasterId id="2147483755" r:id="rId6"/>
  </p:sldMasterIdLst>
  <p:notesMasterIdLst>
    <p:notesMasterId r:id="rId97"/>
  </p:notesMasterIdLst>
  <p:handoutMasterIdLst>
    <p:handoutMasterId r:id="rId98"/>
  </p:handoutMasterIdLst>
  <p:sldIdLst>
    <p:sldId id="257" r:id="rId7"/>
    <p:sldId id="258" r:id="rId8"/>
    <p:sldId id="1337" r:id="rId9"/>
    <p:sldId id="1338" r:id="rId10"/>
    <p:sldId id="494" r:id="rId11"/>
    <p:sldId id="1340" r:id="rId12"/>
    <p:sldId id="504" r:id="rId13"/>
    <p:sldId id="1391" r:id="rId14"/>
    <p:sldId id="1392" r:id="rId15"/>
    <p:sldId id="1393" r:id="rId16"/>
    <p:sldId id="1394" r:id="rId17"/>
    <p:sldId id="1395" r:id="rId18"/>
    <p:sldId id="1396" r:id="rId19"/>
    <p:sldId id="1397" r:id="rId20"/>
    <p:sldId id="1398" r:id="rId21"/>
    <p:sldId id="1399" r:id="rId22"/>
    <p:sldId id="1400" r:id="rId23"/>
    <p:sldId id="1401" r:id="rId24"/>
    <p:sldId id="1402" r:id="rId25"/>
    <p:sldId id="496" r:id="rId26"/>
    <p:sldId id="1341" r:id="rId27"/>
    <p:sldId id="556" r:id="rId28"/>
    <p:sldId id="1376" r:id="rId29"/>
    <p:sldId id="559" r:id="rId30"/>
    <p:sldId id="1377" r:id="rId31"/>
    <p:sldId id="1378" r:id="rId32"/>
    <p:sldId id="1301" r:id="rId33"/>
    <p:sldId id="1302" r:id="rId34"/>
    <p:sldId id="1386" r:id="rId35"/>
    <p:sldId id="1387" r:id="rId36"/>
    <p:sldId id="1315" r:id="rId37"/>
    <p:sldId id="1316" r:id="rId38"/>
    <p:sldId id="1317" r:id="rId39"/>
    <p:sldId id="1388" r:id="rId40"/>
    <p:sldId id="1389" r:id="rId41"/>
    <p:sldId id="1390" r:id="rId42"/>
    <p:sldId id="1319" r:id="rId43"/>
    <p:sldId id="1320" r:id="rId44"/>
    <p:sldId id="1342" r:id="rId45"/>
    <p:sldId id="1403" r:id="rId46"/>
    <p:sldId id="1404" r:id="rId47"/>
    <p:sldId id="1405" r:id="rId48"/>
    <p:sldId id="1406" r:id="rId49"/>
    <p:sldId id="1343" r:id="rId50"/>
    <p:sldId id="1318" r:id="rId51"/>
    <p:sldId id="1358" r:id="rId52"/>
    <p:sldId id="1359" r:id="rId53"/>
    <p:sldId id="1344" r:id="rId54"/>
    <p:sldId id="502" r:id="rId55"/>
    <p:sldId id="1360" r:id="rId56"/>
    <p:sldId id="1345" r:id="rId57"/>
    <p:sldId id="1325" r:id="rId58"/>
    <p:sldId id="1364" r:id="rId59"/>
    <p:sldId id="1329" r:id="rId60"/>
    <p:sldId id="1346" r:id="rId61"/>
    <p:sldId id="1380" r:id="rId62"/>
    <p:sldId id="1381" r:id="rId63"/>
    <p:sldId id="1382" r:id="rId64"/>
    <p:sldId id="1349" r:id="rId65"/>
    <p:sldId id="579" r:id="rId66"/>
    <p:sldId id="1353" r:id="rId67"/>
    <p:sldId id="508" r:id="rId68"/>
    <p:sldId id="1366" r:id="rId69"/>
    <p:sldId id="1367" r:id="rId70"/>
    <p:sldId id="1368" r:id="rId71"/>
    <p:sldId id="1369" r:id="rId72"/>
    <p:sldId id="1370" r:id="rId73"/>
    <p:sldId id="262" r:id="rId74"/>
    <p:sldId id="1365" r:id="rId75"/>
    <p:sldId id="549" r:id="rId76"/>
    <p:sldId id="497" r:id="rId77"/>
    <p:sldId id="1311" r:id="rId78"/>
    <p:sldId id="542" r:id="rId79"/>
    <p:sldId id="541" r:id="rId80"/>
    <p:sldId id="1354" r:id="rId81"/>
    <p:sldId id="434" r:id="rId82"/>
    <p:sldId id="493" r:id="rId83"/>
    <p:sldId id="498" r:id="rId84"/>
    <p:sldId id="1355" r:id="rId85"/>
    <p:sldId id="1407" r:id="rId86"/>
    <p:sldId id="1356" r:id="rId87"/>
    <p:sldId id="424" r:id="rId88"/>
    <p:sldId id="500" r:id="rId89"/>
    <p:sldId id="1357" r:id="rId90"/>
    <p:sldId id="1371" r:id="rId91"/>
    <p:sldId id="1372" r:id="rId92"/>
    <p:sldId id="1373" r:id="rId93"/>
    <p:sldId id="1374" r:id="rId94"/>
    <p:sldId id="1385" r:id="rId95"/>
    <p:sldId id="382" r:id="rId96"/>
  </p:sldIdLst>
  <p:sldSz cx="12192000" cy="6858000"/>
  <p:notesSz cx="6742113" cy="9872663"/>
  <p:embeddedFontLst>
    <p:embeddedFont>
      <p:font typeface="Arial Narrow" panose="020B0606020202030204" pitchFamily="34" charset="0"/>
      <p:regular r:id="rId99"/>
      <p:bold r:id="rId100"/>
      <p:italic r:id="rId101"/>
      <p:boldItalic r:id="rId102"/>
    </p:embeddedFont>
    <p:embeddedFont>
      <p:font typeface="Berlin Sans FB" panose="020E0602020502020306" pitchFamily="34" charset="0"/>
      <p:regular r:id="rId103"/>
      <p:bold r:id="rId104"/>
    </p:embeddedFont>
    <p:embeddedFont>
      <p:font typeface="Calibri" panose="020F0502020204030204" pitchFamily="34" charset="0"/>
      <p:regular r:id="rId105"/>
      <p:bold r:id="rId106"/>
      <p:italic r:id="rId107"/>
      <p:boldItalic r:id="rId108"/>
    </p:embeddedFont>
    <p:embeddedFont>
      <p:font typeface="Calibri Light" panose="020F0302020204030204" pitchFamily="34" charset="0"/>
      <p:regular r:id="rId109"/>
      <p:italic r:id="rId110"/>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planquette" initials="lp" lastIdx="6" clrIdx="0"/>
  <p:cmAuthor id="1" name="Sophie Droisier" initials="SD" lastIdx="1" clrIdx="1">
    <p:extLst>
      <p:ext uri="{19B8F6BF-5375-455C-9EA6-DF929625EA0E}">
        <p15:presenceInfo xmlns:p15="http://schemas.microsoft.com/office/powerpoint/2012/main" userId="S::s.droisier@comifer.fr::be11fb97-61b6-41fb-8914-d3e54b07a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497D"/>
    <a:srgbClr val="68A22E"/>
    <a:srgbClr val="62992B"/>
    <a:srgbClr val="F0722C"/>
    <a:srgbClr val="0066CC"/>
    <a:srgbClr val="259F51"/>
    <a:srgbClr val="F8EDE8"/>
    <a:srgbClr val="F2DDD2"/>
    <a:srgbClr val="F9F0EB"/>
    <a:srgbClr val="E8CA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925A68-A902-4C93-9D57-1AE4EFE8C82D}" v="1635" dt="2023-04-06T07:12:50.804"/>
    <p1510:client id="{9BEA6DBD-E1E0-4C24-99D8-078BB8AB7575}" v="5955" dt="2023-04-05T16:26:34.873"/>
  </p1510:revLst>
</p1510:revInfo>
</file>

<file path=ppt/tableStyles.xml><?xml version="1.0" encoding="utf-8"?>
<a:tblStyleLst xmlns:a="http://schemas.openxmlformats.org/drawingml/2006/main" def="{5C22544A-7EE6-4342-B048-85BDC9FD1C3A}">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348" y="9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10"/>
        <p:guide pos="212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font" Target="fonts/font9.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4.fntdata"/><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viewProps" Target="view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5.fntdata"/><Relationship Id="rId108" Type="http://schemas.openxmlformats.org/officeDocument/2006/relationships/font" Target="fonts/font10.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font" Target="fonts/font8.fntdata"/><Relationship Id="rId114"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11.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notesMaster" Target="notesMasters/notesMaster1.xml"/><Relationship Id="rId104" Type="http://schemas.openxmlformats.org/officeDocument/2006/relationships/font" Target="fonts/font6.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font" Target="fonts/font12.fntdata"/><Relationship Id="rId115"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francechimie.sharepoint.com/sites/COMIFER/Documents%20partages/Adh&#233;sions/Cotisation/Cotisation%202022/Adhesions%202022.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fr-FR"/>
              <a:t>Répartition des adhérents 2022 par collège</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Feuil2!$A$1:$A$3</c:f>
              <c:strCache>
                <c:ptCount val="3"/>
                <c:pt idx="0">
                  <c:v>Collège 1 : Enseignement - Recherche - Administration - Etablissements publics</c:v>
                </c:pt>
                <c:pt idx="1">
                  <c:v>Collège 2 : Organisations professionnelles agricoles - Instituts techniques - Agriculteurs</c:v>
                </c:pt>
                <c:pt idx="2">
                  <c:v>Collège 3 : Industrie des matières fertilisantes - Distribution/Négoce - Services </c:v>
                </c:pt>
              </c:strCache>
            </c:strRef>
          </c:cat>
          <c:val>
            <c:numRef>
              <c:f>Feuil2!$B$1:$B$3</c:f>
              <c:numCache>
                <c:formatCode>General</c:formatCode>
                <c:ptCount val="3"/>
                <c:pt idx="0">
                  <c:v>38</c:v>
                </c:pt>
                <c:pt idx="1">
                  <c:v>100</c:v>
                </c:pt>
                <c:pt idx="2">
                  <c:v>108</c:v>
                </c:pt>
              </c:numCache>
            </c:numRef>
          </c:val>
          <c:extLst>
            <c:ext xmlns:c16="http://schemas.microsoft.com/office/drawing/2014/chart" uri="{C3380CC4-5D6E-409C-BE32-E72D297353CC}">
              <c16:uniqueId val="{00000000-B95E-42FD-9CC7-C3E712F12B68}"/>
            </c:ext>
          </c:extLst>
        </c:ser>
        <c:dLbls>
          <c:dLblPos val="inBase"/>
          <c:showLegendKey val="0"/>
          <c:showVal val="1"/>
          <c:showCatName val="0"/>
          <c:showSerName val="0"/>
          <c:showPercent val="0"/>
          <c:showBubbleSize val="0"/>
        </c:dLbls>
        <c:gapWidth val="219"/>
        <c:overlap val="-27"/>
        <c:axId val="885274736"/>
        <c:axId val="1946089824"/>
      </c:barChart>
      <c:lineChart>
        <c:grouping val="standard"/>
        <c:varyColors val="0"/>
        <c:ser>
          <c:idx val="1"/>
          <c:order val="1"/>
          <c:spPr>
            <a:ln w="34925" cap="rnd">
              <a:solidFill>
                <a:schemeClr val="accent2"/>
              </a:solidFill>
              <a:round/>
            </a:ln>
            <a:effectLst>
              <a:outerShdw blurRad="57150" dist="19050" dir="5400000" algn="ctr" rotWithShape="0">
                <a:srgbClr val="000000">
                  <a:alpha val="63000"/>
                </a:srgbClr>
              </a:outerShdw>
            </a:effectLst>
          </c:spPr>
          <c:marker>
            <c:symbol val="none"/>
          </c:marker>
          <c:dLbls>
            <c:dLbl>
              <c:idx val="0"/>
              <c:layout>
                <c:manualLayout>
                  <c:x val="-3.8036783370296846E-2"/>
                  <c:y val="-0.289359497796079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95E-42FD-9CC7-C3E712F12B68}"/>
                </c:ext>
              </c:extLst>
            </c:dLbl>
            <c:dLbl>
              <c:idx val="1"/>
              <c:layout>
                <c:manualLayout>
                  <c:x val="-2.9792030346916899E-2"/>
                  <c:y val="-0.700431720667235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95E-42FD-9CC7-C3E712F12B68}"/>
                </c:ext>
              </c:extLst>
            </c:dLbl>
            <c:dLbl>
              <c:idx val="2"/>
              <c:layout>
                <c:manualLayout>
                  <c:x val="-3.8977457948099876E-2"/>
                  <c:y val="-0.7516895158407614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5E-42FD-9CC7-C3E712F12B68}"/>
                </c:ext>
              </c:extLst>
            </c:dLbl>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Feuil2!$A$1:$A$3</c:f>
              <c:strCache>
                <c:ptCount val="3"/>
                <c:pt idx="0">
                  <c:v>Collège 1 : Enseignement - Recherche - Administration - Etablissements publics</c:v>
                </c:pt>
                <c:pt idx="1">
                  <c:v>Collège 2 : Organisations professionnelles agricoles - Instituts techniques - Agriculteurs</c:v>
                </c:pt>
                <c:pt idx="2">
                  <c:v>Collège 3 : Industrie des matières fertilisantes - Distribution/Négoce - Services </c:v>
                </c:pt>
              </c:strCache>
            </c:strRef>
          </c:cat>
          <c:val>
            <c:numRef>
              <c:f>Feuil2!$C$1:$C$3</c:f>
              <c:numCache>
                <c:formatCode>0%</c:formatCode>
                <c:ptCount val="3"/>
                <c:pt idx="0">
                  <c:v>0.15447154471544716</c:v>
                </c:pt>
                <c:pt idx="1">
                  <c:v>0.4065040650406504</c:v>
                </c:pt>
                <c:pt idx="2">
                  <c:v>0.43902439024390244</c:v>
                </c:pt>
              </c:numCache>
            </c:numRef>
          </c:val>
          <c:smooth val="0"/>
          <c:extLst>
            <c:ext xmlns:c16="http://schemas.microsoft.com/office/drawing/2014/chart" uri="{C3380CC4-5D6E-409C-BE32-E72D297353CC}">
              <c16:uniqueId val="{00000004-B95E-42FD-9CC7-C3E712F12B68}"/>
            </c:ext>
          </c:extLst>
        </c:ser>
        <c:dLbls>
          <c:showLegendKey val="0"/>
          <c:showVal val="1"/>
          <c:showCatName val="0"/>
          <c:showSerName val="0"/>
          <c:showPercent val="0"/>
          <c:showBubbleSize val="0"/>
        </c:dLbls>
        <c:marker val="1"/>
        <c:smooth val="0"/>
        <c:axId val="885269632"/>
        <c:axId val="1946088384"/>
      </c:lineChart>
      <c:catAx>
        <c:axId val="885274736"/>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1946089824"/>
        <c:crosses val="autoZero"/>
        <c:auto val="1"/>
        <c:lblAlgn val="ctr"/>
        <c:lblOffset val="100"/>
        <c:noMultiLvlLbl val="0"/>
      </c:catAx>
      <c:valAx>
        <c:axId val="1946089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885274736"/>
        <c:crosses val="autoZero"/>
        <c:crossBetween val="between"/>
      </c:valAx>
      <c:valAx>
        <c:axId val="1946088384"/>
        <c:scaling>
          <c:orientation val="minMax"/>
        </c:scaling>
        <c:delete val="1"/>
        <c:axPos val="r"/>
        <c:numFmt formatCode="0%" sourceLinked="1"/>
        <c:majorTickMark val="out"/>
        <c:minorTickMark val="none"/>
        <c:tickLblPos val="nextTo"/>
        <c:crossAx val="885269632"/>
        <c:crosses val="max"/>
        <c:crossBetween val="between"/>
      </c:valAx>
      <c:catAx>
        <c:axId val="885269632"/>
        <c:scaling>
          <c:orientation val="minMax"/>
        </c:scaling>
        <c:delete val="1"/>
        <c:axPos val="t"/>
        <c:numFmt formatCode="General" sourceLinked="1"/>
        <c:majorTickMark val="out"/>
        <c:minorTickMark val="none"/>
        <c:tickLblPos val="nextTo"/>
        <c:crossAx val="1946088384"/>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000"/>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9994890692670711"/>
          <c:w val="1"/>
          <c:h val="0.66321206262257459"/>
        </c:manualLayout>
      </c:layout>
      <c:pie3DChart>
        <c:varyColors val="1"/>
        <c:ser>
          <c:idx val="0"/>
          <c:order val="0"/>
          <c:tx>
            <c:strRef>
              <c:f>Feuil1!$B$1</c:f>
              <c:strCache>
                <c:ptCount val="1"/>
                <c:pt idx="0">
                  <c:v>Répartition des charges 2022</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48AA-42C2-A3B1-B751E61035B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48AA-42C2-A3B1-B751E61035B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48AA-42C2-A3B1-B751E61035B3}"/>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48AA-42C2-A3B1-B751E61035B3}"/>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48AA-42C2-A3B1-B751E61035B3}"/>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Masse salariale</c:v>
                </c:pt>
                <c:pt idx="1">
                  <c:v>Manifestations</c:v>
                </c:pt>
                <c:pt idx="2">
                  <c:v>Honoraires</c:v>
                </c:pt>
                <c:pt idx="3">
                  <c:v>Charges calculées + FD + IS</c:v>
                </c:pt>
                <c:pt idx="4">
                  <c:v>Frais généraux</c:v>
                </c:pt>
              </c:strCache>
            </c:strRef>
          </c:cat>
          <c:val>
            <c:numRef>
              <c:f>Feuil1!$B$2:$B$6</c:f>
              <c:numCache>
                <c:formatCode>0%</c:formatCode>
                <c:ptCount val="5"/>
                <c:pt idx="0">
                  <c:v>0.55621650876927797</c:v>
                </c:pt>
                <c:pt idx="1">
                  <c:v>4.7413099550931051E-2</c:v>
                </c:pt>
                <c:pt idx="2">
                  <c:v>0.13214621802029344</c:v>
                </c:pt>
                <c:pt idx="3">
                  <c:v>0.13289710421227649</c:v>
                </c:pt>
                <c:pt idx="4">
                  <c:v>0.131327069447221</c:v>
                </c:pt>
              </c:numCache>
            </c:numRef>
          </c:val>
          <c:extLst>
            <c:ext xmlns:c16="http://schemas.microsoft.com/office/drawing/2014/chart" uri="{C3380CC4-5D6E-409C-BE32-E72D297353CC}">
              <c16:uniqueId val="{00000000-6A30-460F-AA74-E6AF2F53F620}"/>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68456582795246712"/>
          <c:y val="0.18394259768553858"/>
          <c:w val="0.31256723613720794"/>
          <c:h val="0.6972423780743596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5"/>
            <a:ext cx="2920887" cy="493793"/>
          </a:xfrm>
          <a:prstGeom prst="rect">
            <a:avLst/>
          </a:prstGeom>
        </p:spPr>
        <p:txBody>
          <a:bodyPr vert="horz" lIns="91959" tIns="45980" rIns="91959" bIns="45980" rtlCol="0"/>
          <a:lstStyle>
            <a:lvl1pPr algn="l">
              <a:defRPr sz="1200"/>
            </a:lvl1pPr>
          </a:lstStyle>
          <a:p>
            <a:endParaRPr lang="fr-FR"/>
          </a:p>
        </p:txBody>
      </p:sp>
      <p:sp>
        <p:nvSpPr>
          <p:cNvPr id="3" name="Espace réservé de la date 2"/>
          <p:cNvSpPr>
            <a:spLocks noGrp="1"/>
          </p:cNvSpPr>
          <p:nvPr>
            <p:ph type="dt" sz="quarter" idx="1"/>
          </p:nvPr>
        </p:nvSpPr>
        <p:spPr>
          <a:xfrm>
            <a:off x="3819623" y="5"/>
            <a:ext cx="2920887" cy="493793"/>
          </a:xfrm>
          <a:prstGeom prst="rect">
            <a:avLst/>
          </a:prstGeom>
        </p:spPr>
        <p:txBody>
          <a:bodyPr vert="horz" lIns="91959" tIns="45980" rIns="91959" bIns="45980" rtlCol="0"/>
          <a:lstStyle>
            <a:lvl1pPr algn="r">
              <a:defRPr sz="1200"/>
            </a:lvl1pPr>
          </a:lstStyle>
          <a:p>
            <a:fld id="{0597DA0B-7325-4CB9-A81B-E113A01DB34A}" type="datetimeFigureOut">
              <a:rPr lang="fr-FR" smtClean="0"/>
              <a:pPr/>
              <a:t>18/07/2023</a:t>
            </a:fld>
            <a:endParaRPr lang="fr-FR"/>
          </a:p>
        </p:txBody>
      </p:sp>
      <p:sp>
        <p:nvSpPr>
          <p:cNvPr id="4" name="Espace réservé du pied de page 3"/>
          <p:cNvSpPr>
            <a:spLocks noGrp="1"/>
          </p:cNvSpPr>
          <p:nvPr>
            <p:ph type="ftr" sz="quarter" idx="2"/>
          </p:nvPr>
        </p:nvSpPr>
        <p:spPr>
          <a:xfrm>
            <a:off x="2" y="9377271"/>
            <a:ext cx="2920887" cy="493793"/>
          </a:xfrm>
          <a:prstGeom prst="rect">
            <a:avLst/>
          </a:prstGeom>
        </p:spPr>
        <p:txBody>
          <a:bodyPr vert="horz" lIns="91959" tIns="45980" rIns="91959" bIns="4598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19623" y="9377271"/>
            <a:ext cx="2920887" cy="493793"/>
          </a:xfrm>
          <a:prstGeom prst="rect">
            <a:avLst/>
          </a:prstGeom>
        </p:spPr>
        <p:txBody>
          <a:bodyPr vert="horz" lIns="91959" tIns="45980" rIns="91959" bIns="45980" rtlCol="0" anchor="b"/>
          <a:lstStyle>
            <a:lvl1pPr algn="r">
              <a:defRPr sz="1200"/>
            </a:lvl1pPr>
          </a:lstStyle>
          <a:p>
            <a:fld id="{FFCDE627-B41D-4038-B9B4-E05CE5896AA7}" type="slidenum">
              <a:rPr lang="fr-FR" smtClean="0"/>
              <a:pPr/>
              <a:t>‹N°›</a:t>
            </a:fld>
            <a:endParaRPr lang="fr-FR"/>
          </a:p>
        </p:txBody>
      </p:sp>
    </p:spTree>
    <p:extLst>
      <p:ext uri="{BB962C8B-B14F-4D97-AF65-F5344CB8AC3E}">
        <p14:creationId xmlns:p14="http://schemas.microsoft.com/office/powerpoint/2010/main" val="3182429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2"/>
            <a:ext cx="2921582" cy="493632"/>
          </a:xfrm>
          <a:prstGeom prst="rect">
            <a:avLst/>
          </a:prstGeom>
          <a:noFill/>
          <a:ln w="9525">
            <a:noFill/>
            <a:miter lim="800000"/>
            <a:headEnd/>
            <a:tailEnd/>
          </a:ln>
          <a:effectLst/>
        </p:spPr>
        <p:txBody>
          <a:bodyPr vert="horz" wrap="square" lIns="91959" tIns="45980" rIns="91959" bIns="45980" numCol="1" anchor="t" anchorCtr="0" compatLnSpc="1">
            <a:prstTxWarp prst="textNoShape">
              <a:avLst/>
            </a:prstTxWarp>
          </a:bodyPr>
          <a:lstStyle>
            <a:lvl1pPr>
              <a:defRPr sz="1200"/>
            </a:lvl1pPr>
          </a:lstStyle>
          <a:p>
            <a:endParaRPr lang="fr-FR"/>
          </a:p>
        </p:txBody>
      </p:sp>
      <p:sp>
        <p:nvSpPr>
          <p:cNvPr id="4099" name="Rectangle 3"/>
          <p:cNvSpPr>
            <a:spLocks noGrp="1" noChangeArrowheads="1"/>
          </p:cNvSpPr>
          <p:nvPr>
            <p:ph type="dt" idx="1"/>
          </p:nvPr>
        </p:nvSpPr>
        <p:spPr bwMode="auto">
          <a:xfrm>
            <a:off x="3818972" y="2"/>
            <a:ext cx="2921582" cy="493632"/>
          </a:xfrm>
          <a:prstGeom prst="rect">
            <a:avLst/>
          </a:prstGeom>
          <a:noFill/>
          <a:ln w="9525">
            <a:noFill/>
            <a:miter lim="800000"/>
            <a:headEnd/>
            <a:tailEnd/>
          </a:ln>
          <a:effectLst/>
        </p:spPr>
        <p:txBody>
          <a:bodyPr vert="horz" wrap="square" lIns="91959" tIns="45980" rIns="91959" bIns="45980" numCol="1" anchor="t" anchorCtr="0" compatLnSpc="1">
            <a:prstTxWarp prst="textNoShape">
              <a:avLst/>
            </a:prstTxWarp>
          </a:bodyPr>
          <a:lstStyle>
            <a:lvl1pPr algn="r">
              <a:defRPr sz="1200"/>
            </a:lvl1pPr>
          </a:lstStyle>
          <a:p>
            <a:endParaRPr lang="fr-FR"/>
          </a:p>
        </p:txBody>
      </p:sp>
      <p:sp>
        <p:nvSpPr>
          <p:cNvPr id="3076" name="Rectangle 4"/>
          <p:cNvSpPr>
            <a:spLocks noGrp="1" noRot="1" noChangeAspect="1" noChangeArrowheads="1" noTextEdit="1"/>
          </p:cNvSpPr>
          <p:nvPr>
            <p:ph type="sldImg" idx="2"/>
          </p:nvPr>
        </p:nvSpPr>
        <p:spPr bwMode="auto">
          <a:xfrm>
            <a:off x="80963" y="741363"/>
            <a:ext cx="6580187" cy="3700462"/>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4212" y="4689519"/>
            <a:ext cx="5393690" cy="4442697"/>
          </a:xfrm>
          <a:prstGeom prst="rect">
            <a:avLst/>
          </a:prstGeom>
          <a:noFill/>
          <a:ln w="9525">
            <a:noFill/>
            <a:miter lim="800000"/>
            <a:headEnd/>
            <a:tailEnd/>
          </a:ln>
          <a:effectLst/>
        </p:spPr>
        <p:txBody>
          <a:bodyPr vert="horz" wrap="square" lIns="91959" tIns="45980" rIns="91959" bIns="4598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9377318"/>
            <a:ext cx="2921582" cy="493632"/>
          </a:xfrm>
          <a:prstGeom prst="rect">
            <a:avLst/>
          </a:prstGeom>
          <a:noFill/>
          <a:ln w="9525">
            <a:noFill/>
            <a:miter lim="800000"/>
            <a:headEnd/>
            <a:tailEnd/>
          </a:ln>
          <a:effectLst/>
        </p:spPr>
        <p:txBody>
          <a:bodyPr vert="horz" wrap="square" lIns="91959" tIns="45980" rIns="91959" bIns="45980" numCol="1" anchor="b" anchorCtr="0" compatLnSpc="1">
            <a:prstTxWarp prst="textNoShape">
              <a:avLst/>
            </a:prstTxWarp>
          </a:bodyPr>
          <a:lstStyle>
            <a:lvl1pPr>
              <a:defRPr sz="1200"/>
            </a:lvl1pPr>
          </a:lstStyle>
          <a:p>
            <a:endParaRPr lang="fr-FR"/>
          </a:p>
        </p:txBody>
      </p:sp>
      <p:sp>
        <p:nvSpPr>
          <p:cNvPr id="4103" name="Rectangle 7"/>
          <p:cNvSpPr>
            <a:spLocks noGrp="1" noChangeArrowheads="1"/>
          </p:cNvSpPr>
          <p:nvPr>
            <p:ph type="sldNum" sz="quarter" idx="5"/>
          </p:nvPr>
        </p:nvSpPr>
        <p:spPr bwMode="auto">
          <a:xfrm>
            <a:off x="3818972" y="9377318"/>
            <a:ext cx="2921582" cy="493632"/>
          </a:xfrm>
          <a:prstGeom prst="rect">
            <a:avLst/>
          </a:prstGeom>
          <a:noFill/>
          <a:ln w="9525">
            <a:noFill/>
            <a:miter lim="800000"/>
            <a:headEnd/>
            <a:tailEnd/>
          </a:ln>
          <a:effectLst/>
        </p:spPr>
        <p:txBody>
          <a:bodyPr vert="horz" wrap="square" lIns="91959" tIns="45980" rIns="91959" bIns="45980" numCol="1" anchor="b" anchorCtr="0" compatLnSpc="1">
            <a:prstTxWarp prst="textNoShape">
              <a:avLst/>
            </a:prstTxWarp>
          </a:bodyPr>
          <a:lstStyle>
            <a:lvl1pPr algn="r">
              <a:defRPr sz="1200"/>
            </a:lvl1pPr>
          </a:lstStyle>
          <a:p>
            <a:fld id="{13ADE1E6-6082-40C3-8DBB-478EF1FEB575}" type="slidenum">
              <a:rPr lang="en-US"/>
              <a:pPr/>
              <a:t>‹N°›</a:t>
            </a:fld>
            <a:endParaRPr lang="en-US"/>
          </a:p>
        </p:txBody>
      </p:sp>
    </p:spTree>
    <p:extLst>
      <p:ext uri="{BB962C8B-B14F-4D97-AF65-F5344CB8AC3E}">
        <p14:creationId xmlns:p14="http://schemas.microsoft.com/office/powerpoint/2010/main" val="12807719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image" Target="../media/image68.emf"/></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53BC2C85-58FC-4DAE-A5CA-CC145CE29543}" type="slidenum">
              <a:rPr lang="en-US"/>
              <a:pPr/>
              <a:t>1</a:t>
            </a:fld>
            <a:endParaRPr lang="en-US"/>
          </a:p>
        </p:txBody>
      </p:sp>
      <p:sp>
        <p:nvSpPr>
          <p:cNvPr id="4099" name="Rectangle 2"/>
          <p:cNvSpPr>
            <a:spLocks noGrp="1" noRot="1" noChangeAspect="1" noChangeArrowheads="1" noTextEdit="1"/>
          </p:cNvSpPr>
          <p:nvPr>
            <p:ph type="sldImg"/>
          </p:nvPr>
        </p:nvSpPr>
        <p:spPr>
          <a:xfrm>
            <a:off x="80963" y="741363"/>
            <a:ext cx="6580187" cy="3700462"/>
          </a:xfrm>
          <a:ln/>
        </p:spPr>
      </p:sp>
      <p:sp>
        <p:nvSpPr>
          <p:cNvPr id="4100" name="Rectangle 3"/>
          <p:cNvSpPr>
            <a:spLocks noGrp="1" noChangeArrowheads="1"/>
          </p:cNvSpPr>
          <p:nvPr>
            <p:ph type="body" idx="1"/>
          </p:nvPr>
        </p:nvSpPr>
        <p:spPr>
          <a:noFill/>
          <a:ln/>
        </p:spPr>
        <p:txBody>
          <a:bodyPr/>
          <a:lstStyle/>
          <a:p>
            <a:pPr marL="229899" indent="-229899" eaLnBrk="1" hangingPunct="1">
              <a:spcBef>
                <a:spcPts val="440"/>
              </a:spcBef>
            </a:pPr>
            <a:endParaRPr lang="fr-FR">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10</a:t>
            </a:fld>
            <a:endParaRPr lang="en-US"/>
          </a:p>
        </p:txBody>
      </p:sp>
    </p:spTree>
    <p:extLst>
      <p:ext uri="{BB962C8B-B14F-4D97-AF65-F5344CB8AC3E}">
        <p14:creationId xmlns:p14="http://schemas.microsoft.com/office/powerpoint/2010/main" val="3853280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11</a:t>
            </a:fld>
            <a:endParaRPr lang="en-US"/>
          </a:p>
        </p:txBody>
      </p:sp>
    </p:spTree>
    <p:extLst>
      <p:ext uri="{BB962C8B-B14F-4D97-AF65-F5344CB8AC3E}">
        <p14:creationId xmlns:p14="http://schemas.microsoft.com/office/powerpoint/2010/main" val="327767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12</a:t>
            </a:fld>
            <a:endParaRPr lang="en-US"/>
          </a:p>
        </p:txBody>
      </p:sp>
    </p:spTree>
    <p:extLst>
      <p:ext uri="{BB962C8B-B14F-4D97-AF65-F5344CB8AC3E}">
        <p14:creationId xmlns:p14="http://schemas.microsoft.com/office/powerpoint/2010/main" val="3467212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13</a:t>
            </a:fld>
            <a:endParaRPr lang="en-US"/>
          </a:p>
        </p:txBody>
      </p:sp>
    </p:spTree>
    <p:extLst>
      <p:ext uri="{BB962C8B-B14F-4D97-AF65-F5344CB8AC3E}">
        <p14:creationId xmlns:p14="http://schemas.microsoft.com/office/powerpoint/2010/main" val="284735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14</a:t>
            </a:fld>
            <a:endParaRPr lang="en-US"/>
          </a:p>
        </p:txBody>
      </p:sp>
    </p:spTree>
    <p:extLst>
      <p:ext uri="{BB962C8B-B14F-4D97-AF65-F5344CB8AC3E}">
        <p14:creationId xmlns:p14="http://schemas.microsoft.com/office/powerpoint/2010/main" val="3592384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15</a:t>
            </a:fld>
            <a:endParaRPr lang="en-US"/>
          </a:p>
        </p:txBody>
      </p:sp>
    </p:spTree>
    <p:extLst>
      <p:ext uri="{BB962C8B-B14F-4D97-AF65-F5344CB8AC3E}">
        <p14:creationId xmlns:p14="http://schemas.microsoft.com/office/powerpoint/2010/main" val="1395287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16</a:t>
            </a:fld>
            <a:endParaRPr lang="en-US"/>
          </a:p>
        </p:txBody>
      </p:sp>
    </p:spTree>
    <p:extLst>
      <p:ext uri="{BB962C8B-B14F-4D97-AF65-F5344CB8AC3E}">
        <p14:creationId xmlns:p14="http://schemas.microsoft.com/office/powerpoint/2010/main" val="3775101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17</a:t>
            </a:fld>
            <a:endParaRPr lang="en-US"/>
          </a:p>
        </p:txBody>
      </p:sp>
    </p:spTree>
    <p:extLst>
      <p:ext uri="{BB962C8B-B14F-4D97-AF65-F5344CB8AC3E}">
        <p14:creationId xmlns:p14="http://schemas.microsoft.com/office/powerpoint/2010/main" val="3825137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18</a:t>
            </a:fld>
            <a:endParaRPr lang="en-US"/>
          </a:p>
        </p:txBody>
      </p:sp>
    </p:spTree>
    <p:extLst>
      <p:ext uri="{BB962C8B-B14F-4D97-AF65-F5344CB8AC3E}">
        <p14:creationId xmlns:p14="http://schemas.microsoft.com/office/powerpoint/2010/main" val="2668968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19</a:t>
            </a:fld>
            <a:endParaRPr lang="en-US"/>
          </a:p>
        </p:txBody>
      </p:sp>
    </p:spTree>
    <p:extLst>
      <p:ext uri="{BB962C8B-B14F-4D97-AF65-F5344CB8AC3E}">
        <p14:creationId xmlns:p14="http://schemas.microsoft.com/office/powerpoint/2010/main" val="147674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2</a:t>
            </a:fld>
            <a:endParaRPr lang="en-US"/>
          </a:p>
        </p:txBody>
      </p:sp>
    </p:spTree>
    <p:extLst>
      <p:ext uri="{BB962C8B-B14F-4D97-AF65-F5344CB8AC3E}">
        <p14:creationId xmlns:p14="http://schemas.microsoft.com/office/powerpoint/2010/main" val="1522208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20</a:t>
            </a:fld>
            <a:endParaRPr lang="en-US"/>
          </a:p>
        </p:txBody>
      </p:sp>
    </p:spTree>
    <p:extLst>
      <p:ext uri="{BB962C8B-B14F-4D97-AF65-F5344CB8AC3E}">
        <p14:creationId xmlns:p14="http://schemas.microsoft.com/office/powerpoint/2010/main" val="1522208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21</a:t>
            </a:fld>
            <a:endParaRPr lang="en-US"/>
          </a:p>
        </p:txBody>
      </p:sp>
    </p:spTree>
    <p:extLst>
      <p:ext uri="{BB962C8B-B14F-4D97-AF65-F5344CB8AC3E}">
        <p14:creationId xmlns:p14="http://schemas.microsoft.com/office/powerpoint/2010/main" val="3291628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6038" y="741363"/>
            <a:ext cx="6577012"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DE1E6-6082-40C3-8DBB-478EF1FEB5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684476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6038" y="741363"/>
            <a:ext cx="6577012"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DE1E6-6082-40C3-8DBB-478EF1FEB5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898719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24</a:t>
            </a:fld>
            <a:endParaRPr lang="en-US"/>
          </a:p>
        </p:txBody>
      </p:sp>
    </p:spTree>
    <p:extLst>
      <p:ext uri="{BB962C8B-B14F-4D97-AF65-F5344CB8AC3E}">
        <p14:creationId xmlns:p14="http://schemas.microsoft.com/office/powerpoint/2010/main" val="2595497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ADE1E6-6082-40C3-8DBB-478EF1FEB575}"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28417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ADE1E6-6082-40C3-8DBB-478EF1FEB575}"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19482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ADE1E6-6082-40C3-8DBB-478EF1FEB575}"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77766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28</a:t>
            </a:fld>
            <a:endParaRPr lang="en-US"/>
          </a:p>
        </p:txBody>
      </p:sp>
    </p:spTree>
    <p:extLst>
      <p:ext uri="{BB962C8B-B14F-4D97-AF65-F5344CB8AC3E}">
        <p14:creationId xmlns:p14="http://schemas.microsoft.com/office/powerpoint/2010/main" val="2789448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ADE1E6-6082-40C3-8DBB-478EF1FEB575}"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77766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3</a:t>
            </a:fld>
            <a:endParaRPr lang="en-US"/>
          </a:p>
        </p:txBody>
      </p:sp>
    </p:spTree>
    <p:extLst>
      <p:ext uri="{BB962C8B-B14F-4D97-AF65-F5344CB8AC3E}">
        <p14:creationId xmlns:p14="http://schemas.microsoft.com/office/powerpoint/2010/main" val="3915477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ADE1E6-6082-40C3-8DBB-478EF1FEB575}"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39324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ADE1E6-6082-40C3-8DBB-478EF1FEB575}"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425222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ADE1E6-6082-40C3-8DBB-478EF1FEB575}"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115418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ADE1E6-6082-40C3-8DBB-478EF1FEB575}"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50621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ADE1E6-6082-40C3-8DBB-478EF1FEB575}"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5500456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ADE1E6-6082-40C3-8DBB-478EF1FEB575}"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27921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36</a:t>
            </a:fld>
            <a:endParaRPr lang="en-US"/>
          </a:p>
        </p:txBody>
      </p:sp>
    </p:spTree>
    <p:extLst>
      <p:ext uri="{BB962C8B-B14F-4D97-AF65-F5344CB8AC3E}">
        <p14:creationId xmlns:p14="http://schemas.microsoft.com/office/powerpoint/2010/main" val="3125521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DE1E6-6082-40C3-8DBB-478EF1FEB5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522208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ADE1E6-6082-40C3-8DBB-478EF1FEB575}"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77766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39</a:t>
            </a:fld>
            <a:endParaRPr lang="en-US"/>
          </a:p>
        </p:txBody>
      </p:sp>
    </p:spTree>
    <p:extLst>
      <p:ext uri="{BB962C8B-B14F-4D97-AF65-F5344CB8AC3E}">
        <p14:creationId xmlns:p14="http://schemas.microsoft.com/office/powerpoint/2010/main" val="3860914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4</a:t>
            </a:fld>
            <a:endParaRPr lang="en-US"/>
          </a:p>
        </p:txBody>
      </p:sp>
    </p:spTree>
    <p:extLst>
      <p:ext uri="{BB962C8B-B14F-4D97-AF65-F5344CB8AC3E}">
        <p14:creationId xmlns:p14="http://schemas.microsoft.com/office/powerpoint/2010/main" val="2853203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40</a:t>
            </a:fld>
            <a:endParaRPr lang="en-US"/>
          </a:p>
        </p:txBody>
      </p:sp>
    </p:spTree>
    <p:extLst>
      <p:ext uri="{BB962C8B-B14F-4D97-AF65-F5344CB8AC3E}">
        <p14:creationId xmlns:p14="http://schemas.microsoft.com/office/powerpoint/2010/main" val="1522208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41</a:t>
            </a:fld>
            <a:endParaRPr lang="en-US"/>
          </a:p>
        </p:txBody>
      </p:sp>
    </p:spTree>
    <p:extLst>
      <p:ext uri="{BB962C8B-B14F-4D97-AF65-F5344CB8AC3E}">
        <p14:creationId xmlns:p14="http://schemas.microsoft.com/office/powerpoint/2010/main" val="3172104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42</a:t>
            </a:fld>
            <a:endParaRPr lang="en-US"/>
          </a:p>
        </p:txBody>
      </p:sp>
    </p:spTree>
    <p:extLst>
      <p:ext uri="{BB962C8B-B14F-4D97-AF65-F5344CB8AC3E}">
        <p14:creationId xmlns:p14="http://schemas.microsoft.com/office/powerpoint/2010/main" val="1702527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43</a:t>
            </a:fld>
            <a:endParaRPr lang="en-US"/>
          </a:p>
        </p:txBody>
      </p:sp>
    </p:spTree>
    <p:extLst>
      <p:ext uri="{BB962C8B-B14F-4D97-AF65-F5344CB8AC3E}">
        <p14:creationId xmlns:p14="http://schemas.microsoft.com/office/powerpoint/2010/main" val="1505468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44</a:t>
            </a:fld>
            <a:endParaRPr lang="en-US"/>
          </a:p>
        </p:txBody>
      </p:sp>
    </p:spTree>
    <p:extLst>
      <p:ext uri="{BB962C8B-B14F-4D97-AF65-F5344CB8AC3E}">
        <p14:creationId xmlns:p14="http://schemas.microsoft.com/office/powerpoint/2010/main" val="206418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45</a:t>
            </a:fld>
            <a:endParaRPr lang="en-US"/>
          </a:p>
        </p:txBody>
      </p:sp>
    </p:spTree>
    <p:extLst>
      <p:ext uri="{BB962C8B-B14F-4D97-AF65-F5344CB8AC3E}">
        <p14:creationId xmlns:p14="http://schemas.microsoft.com/office/powerpoint/2010/main" val="36954330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46</a:t>
            </a:fld>
            <a:endParaRPr lang="en-US"/>
          </a:p>
        </p:txBody>
      </p:sp>
    </p:spTree>
    <p:extLst>
      <p:ext uri="{BB962C8B-B14F-4D97-AF65-F5344CB8AC3E}">
        <p14:creationId xmlns:p14="http://schemas.microsoft.com/office/powerpoint/2010/main" val="24484427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47</a:t>
            </a:fld>
            <a:endParaRPr lang="en-US"/>
          </a:p>
        </p:txBody>
      </p:sp>
    </p:spTree>
    <p:extLst>
      <p:ext uri="{BB962C8B-B14F-4D97-AF65-F5344CB8AC3E}">
        <p14:creationId xmlns:p14="http://schemas.microsoft.com/office/powerpoint/2010/main" val="8112024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48</a:t>
            </a:fld>
            <a:endParaRPr lang="en-US"/>
          </a:p>
        </p:txBody>
      </p:sp>
    </p:spTree>
    <p:extLst>
      <p:ext uri="{BB962C8B-B14F-4D97-AF65-F5344CB8AC3E}">
        <p14:creationId xmlns:p14="http://schemas.microsoft.com/office/powerpoint/2010/main" val="31167963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49</a:t>
            </a:fld>
            <a:endParaRPr lang="en-US"/>
          </a:p>
        </p:txBody>
      </p:sp>
    </p:spTree>
    <p:extLst>
      <p:ext uri="{BB962C8B-B14F-4D97-AF65-F5344CB8AC3E}">
        <p14:creationId xmlns:p14="http://schemas.microsoft.com/office/powerpoint/2010/main" val="2693467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5</a:t>
            </a:fld>
            <a:endParaRPr lang="en-US"/>
          </a:p>
        </p:txBody>
      </p:sp>
    </p:spTree>
    <p:extLst>
      <p:ext uri="{BB962C8B-B14F-4D97-AF65-F5344CB8AC3E}">
        <p14:creationId xmlns:p14="http://schemas.microsoft.com/office/powerpoint/2010/main" val="1522208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50</a:t>
            </a:fld>
            <a:endParaRPr lang="en-US"/>
          </a:p>
        </p:txBody>
      </p:sp>
    </p:spTree>
    <p:extLst>
      <p:ext uri="{BB962C8B-B14F-4D97-AF65-F5344CB8AC3E}">
        <p14:creationId xmlns:p14="http://schemas.microsoft.com/office/powerpoint/2010/main" val="39156420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51</a:t>
            </a:fld>
            <a:endParaRPr lang="en-US"/>
          </a:p>
        </p:txBody>
      </p:sp>
    </p:spTree>
    <p:extLst>
      <p:ext uri="{BB962C8B-B14F-4D97-AF65-F5344CB8AC3E}">
        <p14:creationId xmlns:p14="http://schemas.microsoft.com/office/powerpoint/2010/main" val="12866356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52</a:t>
            </a:fld>
            <a:endParaRPr lang="en-US"/>
          </a:p>
        </p:txBody>
      </p:sp>
    </p:spTree>
    <p:extLst>
      <p:ext uri="{BB962C8B-B14F-4D97-AF65-F5344CB8AC3E}">
        <p14:creationId xmlns:p14="http://schemas.microsoft.com/office/powerpoint/2010/main" val="21530906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53</a:t>
            </a:fld>
            <a:endParaRPr lang="en-US"/>
          </a:p>
        </p:txBody>
      </p:sp>
    </p:spTree>
    <p:extLst>
      <p:ext uri="{BB962C8B-B14F-4D97-AF65-F5344CB8AC3E}">
        <p14:creationId xmlns:p14="http://schemas.microsoft.com/office/powerpoint/2010/main" val="16473047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54</a:t>
            </a:fld>
            <a:endParaRPr lang="en-US"/>
          </a:p>
        </p:txBody>
      </p:sp>
    </p:spTree>
    <p:extLst>
      <p:ext uri="{BB962C8B-B14F-4D97-AF65-F5344CB8AC3E}">
        <p14:creationId xmlns:p14="http://schemas.microsoft.com/office/powerpoint/2010/main" val="6437895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55</a:t>
            </a:fld>
            <a:endParaRPr lang="en-US"/>
          </a:p>
        </p:txBody>
      </p:sp>
    </p:spTree>
    <p:extLst>
      <p:ext uri="{BB962C8B-B14F-4D97-AF65-F5344CB8AC3E}">
        <p14:creationId xmlns:p14="http://schemas.microsoft.com/office/powerpoint/2010/main" val="16218824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56</a:t>
            </a:fld>
            <a:endParaRPr lang="en-US"/>
          </a:p>
        </p:txBody>
      </p:sp>
    </p:spTree>
    <p:extLst>
      <p:ext uri="{BB962C8B-B14F-4D97-AF65-F5344CB8AC3E}">
        <p14:creationId xmlns:p14="http://schemas.microsoft.com/office/powerpoint/2010/main" val="23107622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57</a:t>
            </a:fld>
            <a:endParaRPr lang="en-US"/>
          </a:p>
        </p:txBody>
      </p:sp>
    </p:spTree>
    <p:extLst>
      <p:ext uri="{BB962C8B-B14F-4D97-AF65-F5344CB8AC3E}">
        <p14:creationId xmlns:p14="http://schemas.microsoft.com/office/powerpoint/2010/main" val="25369711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58</a:t>
            </a:fld>
            <a:endParaRPr lang="en-US"/>
          </a:p>
        </p:txBody>
      </p:sp>
    </p:spTree>
    <p:extLst>
      <p:ext uri="{BB962C8B-B14F-4D97-AF65-F5344CB8AC3E}">
        <p14:creationId xmlns:p14="http://schemas.microsoft.com/office/powerpoint/2010/main" val="21251333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59</a:t>
            </a:fld>
            <a:endParaRPr lang="en-US"/>
          </a:p>
        </p:txBody>
      </p:sp>
    </p:spTree>
    <p:extLst>
      <p:ext uri="{BB962C8B-B14F-4D97-AF65-F5344CB8AC3E}">
        <p14:creationId xmlns:p14="http://schemas.microsoft.com/office/powerpoint/2010/main" val="4243965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6</a:t>
            </a:fld>
            <a:endParaRPr lang="en-US"/>
          </a:p>
        </p:txBody>
      </p:sp>
    </p:spTree>
    <p:extLst>
      <p:ext uri="{BB962C8B-B14F-4D97-AF65-F5344CB8AC3E}">
        <p14:creationId xmlns:p14="http://schemas.microsoft.com/office/powerpoint/2010/main" val="28288600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60</a:t>
            </a:fld>
            <a:endParaRPr lang="en-US"/>
          </a:p>
        </p:txBody>
      </p:sp>
    </p:spTree>
    <p:extLst>
      <p:ext uri="{BB962C8B-B14F-4D97-AF65-F5344CB8AC3E}">
        <p14:creationId xmlns:p14="http://schemas.microsoft.com/office/powerpoint/2010/main" val="21715112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61</a:t>
            </a:fld>
            <a:endParaRPr lang="en-US"/>
          </a:p>
        </p:txBody>
      </p:sp>
    </p:spTree>
    <p:extLst>
      <p:ext uri="{BB962C8B-B14F-4D97-AF65-F5344CB8AC3E}">
        <p14:creationId xmlns:p14="http://schemas.microsoft.com/office/powerpoint/2010/main" val="11345472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62</a:t>
            </a:fld>
            <a:endParaRPr lang="en-US"/>
          </a:p>
        </p:txBody>
      </p:sp>
    </p:spTree>
    <p:extLst>
      <p:ext uri="{BB962C8B-B14F-4D97-AF65-F5344CB8AC3E}">
        <p14:creationId xmlns:p14="http://schemas.microsoft.com/office/powerpoint/2010/main" val="15222081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63</a:t>
            </a:fld>
            <a:endParaRPr lang="en-US"/>
          </a:p>
        </p:txBody>
      </p:sp>
    </p:spTree>
    <p:extLst>
      <p:ext uri="{BB962C8B-B14F-4D97-AF65-F5344CB8AC3E}">
        <p14:creationId xmlns:p14="http://schemas.microsoft.com/office/powerpoint/2010/main" val="16360781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64</a:t>
            </a:fld>
            <a:endParaRPr lang="en-US"/>
          </a:p>
        </p:txBody>
      </p:sp>
    </p:spTree>
    <p:extLst>
      <p:ext uri="{BB962C8B-B14F-4D97-AF65-F5344CB8AC3E}">
        <p14:creationId xmlns:p14="http://schemas.microsoft.com/office/powerpoint/2010/main" val="32604864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65</a:t>
            </a:fld>
            <a:endParaRPr lang="en-US"/>
          </a:p>
        </p:txBody>
      </p:sp>
    </p:spTree>
    <p:extLst>
      <p:ext uri="{BB962C8B-B14F-4D97-AF65-F5344CB8AC3E}">
        <p14:creationId xmlns:p14="http://schemas.microsoft.com/office/powerpoint/2010/main" val="33766109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66</a:t>
            </a:fld>
            <a:endParaRPr lang="en-US"/>
          </a:p>
        </p:txBody>
      </p:sp>
    </p:spTree>
    <p:extLst>
      <p:ext uri="{BB962C8B-B14F-4D97-AF65-F5344CB8AC3E}">
        <p14:creationId xmlns:p14="http://schemas.microsoft.com/office/powerpoint/2010/main" val="42215302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67</a:t>
            </a:fld>
            <a:endParaRPr lang="en-US"/>
          </a:p>
        </p:txBody>
      </p:sp>
    </p:spTree>
    <p:extLst>
      <p:ext uri="{BB962C8B-B14F-4D97-AF65-F5344CB8AC3E}">
        <p14:creationId xmlns:p14="http://schemas.microsoft.com/office/powerpoint/2010/main" val="40199062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68</a:t>
            </a:fld>
            <a:endParaRPr lang="en-US"/>
          </a:p>
        </p:txBody>
      </p:sp>
    </p:spTree>
    <p:extLst>
      <p:ext uri="{BB962C8B-B14F-4D97-AF65-F5344CB8AC3E}">
        <p14:creationId xmlns:p14="http://schemas.microsoft.com/office/powerpoint/2010/main" val="39726889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sz="1050"/>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69</a:t>
            </a:fld>
            <a:endParaRPr lang="en-US"/>
          </a:p>
        </p:txBody>
      </p:sp>
      <p:graphicFrame>
        <p:nvGraphicFramePr>
          <p:cNvPr id="5" name="Objet 4"/>
          <p:cNvGraphicFramePr>
            <a:graphicFrameLocks noChangeAspect="1"/>
          </p:cNvGraphicFramePr>
          <p:nvPr>
            <p:extLst>
              <p:ext uri="{D42A27DB-BD31-4B8C-83A1-F6EECF244321}">
                <p14:modId xmlns:p14="http://schemas.microsoft.com/office/powerpoint/2010/main" val="2962508775"/>
              </p:ext>
            </p:extLst>
          </p:nvPr>
        </p:nvGraphicFramePr>
        <p:xfrm>
          <a:off x="206312" y="5614609"/>
          <a:ext cx="6429879" cy="4181855"/>
        </p:xfrm>
        <a:graphic>
          <a:graphicData uri="http://schemas.openxmlformats.org/presentationml/2006/ole">
            <mc:AlternateContent xmlns:mc="http://schemas.openxmlformats.org/markup-compatibility/2006">
              <mc:Choice xmlns:v="urn:schemas-microsoft-com:vml" Requires="v">
                <p:oleObj name="Feuille de calcul" r:id="rId3" imgW="20126321" imgH="13230370" progId="Excel.Sheet.12">
                  <p:embed/>
                </p:oleObj>
              </mc:Choice>
              <mc:Fallback>
                <p:oleObj name="Feuille de calcul" r:id="rId3" imgW="20126321" imgH="13230370" progId="Excel.Sheet.12">
                  <p:embed/>
                  <p:pic>
                    <p:nvPicPr>
                      <p:cNvPr id="5" name="Objet 4"/>
                      <p:cNvPicPr/>
                      <p:nvPr/>
                    </p:nvPicPr>
                    <p:blipFill>
                      <a:blip r:embed="rId4"/>
                      <a:stretch>
                        <a:fillRect/>
                      </a:stretch>
                    </p:blipFill>
                    <p:spPr>
                      <a:xfrm>
                        <a:off x="206312" y="5614609"/>
                        <a:ext cx="6429879" cy="4181855"/>
                      </a:xfrm>
                      <a:prstGeom prst="rect">
                        <a:avLst/>
                      </a:prstGeom>
                    </p:spPr>
                  </p:pic>
                </p:oleObj>
              </mc:Fallback>
            </mc:AlternateContent>
          </a:graphicData>
        </a:graphic>
      </p:graphicFrame>
    </p:spTree>
    <p:extLst>
      <p:ext uri="{BB962C8B-B14F-4D97-AF65-F5344CB8AC3E}">
        <p14:creationId xmlns:p14="http://schemas.microsoft.com/office/powerpoint/2010/main" val="589966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7</a:t>
            </a:fld>
            <a:endParaRPr lang="en-US"/>
          </a:p>
        </p:txBody>
      </p:sp>
    </p:spTree>
    <p:extLst>
      <p:ext uri="{BB962C8B-B14F-4D97-AF65-F5344CB8AC3E}">
        <p14:creationId xmlns:p14="http://schemas.microsoft.com/office/powerpoint/2010/main" val="15222081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sz="1050"/>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70</a:t>
            </a:fld>
            <a:endParaRPr lang="en-US"/>
          </a:p>
        </p:txBody>
      </p:sp>
    </p:spTree>
    <p:extLst>
      <p:ext uri="{BB962C8B-B14F-4D97-AF65-F5344CB8AC3E}">
        <p14:creationId xmlns:p14="http://schemas.microsoft.com/office/powerpoint/2010/main" val="15889073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71</a:t>
            </a:fld>
            <a:endParaRPr lang="en-US"/>
          </a:p>
        </p:txBody>
      </p:sp>
    </p:spTree>
    <p:extLst>
      <p:ext uri="{BB962C8B-B14F-4D97-AF65-F5344CB8AC3E}">
        <p14:creationId xmlns:p14="http://schemas.microsoft.com/office/powerpoint/2010/main" val="15222081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sz="105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ADE1E6-6082-40C3-8DBB-478EF1FEB575}"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1653470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73</a:t>
            </a:fld>
            <a:endParaRPr lang="en-US"/>
          </a:p>
        </p:txBody>
      </p:sp>
    </p:spTree>
    <p:extLst>
      <p:ext uri="{BB962C8B-B14F-4D97-AF65-F5344CB8AC3E}">
        <p14:creationId xmlns:p14="http://schemas.microsoft.com/office/powerpoint/2010/main" val="24777494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74</a:t>
            </a:fld>
            <a:endParaRPr lang="en-US"/>
          </a:p>
        </p:txBody>
      </p:sp>
    </p:spTree>
    <p:extLst>
      <p:ext uri="{BB962C8B-B14F-4D97-AF65-F5344CB8AC3E}">
        <p14:creationId xmlns:p14="http://schemas.microsoft.com/office/powerpoint/2010/main" val="33504888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75</a:t>
            </a:fld>
            <a:endParaRPr lang="en-US"/>
          </a:p>
        </p:txBody>
      </p:sp>
    </p:spTree>
    <p:extLst>
      <p:ext uri="{BB962C8B-B14F-4D97-AF65-F5344CB8AC3E}">
        <p14:creationId xmlns:p14="http://schemas.microsoft.com/office/powerpoint/2010/main" val="35811452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76</a:t>
            </a:fld>
            <a:endParaRPr lang="en-US"/>
          </a:p>
        </p:txBody>
      </p:sp>
    </p:spTree>
    <p:extLst>
      <p:ext uri="{BB962C8B-B14F-4D97-AF65-F5344CB8AC3E}">
        <p14:creationId xmlns:p14="http://schemas.microsoft.com/office/powerpoint/2010/main" val="15222081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77</a:t>
            </a:fld>
            <a:endParaRPr lang="en-US"/>
          </a:p>
        </p:txBody>
      </p:sp>
    </p:spTree>
    <p:extLst>
      <p:ext uri="{BB962C8B-B14F-4D97-AF65-F5344CB8AC3E}">
        <p14:creationId xmlns:p14="http://schemas.microsoft.com/office/powerpoint/2010/main" val="15222081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r>
              <a:rPr lang="fr-FR"/>
              <a:t> </a:t>
            </a: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78</a:t>
            </a:fld>
            <a:endParaRPr lang="en-US"/>
          </a:p>
        </p:txBody>
      </p:sp>
    </p:spTree>
    <p:extLst>
      <p:ext uri="{BB962C8B-B14F-4D97-AF65-F5344CB8AC3E}">
        <p14:creationId xmlns:p14="http://schemas.microsoft.com/office/powerpoint/2010/main" val="15222081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79</a:t>
            </a:fld>
            <a:endParaRPr lang="en-US"/>
          </a:p>
        </p:txBody>
      </p:sp>
    </p:spTree>
    <p:extLst>
      <p:ext uri="{BB962C8B-B14F-4D97-AF65-F5344CB8AC3E}">
        <p14:creationId xmlns:p14="http://schemas.microsoft.com/office/powerpoint/2010/main" val="4041622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8</a:t>
            </a:fld>
            <a:endParaRPr lang="en-US"/>
          </a:p>
        </p:txBody>
      </p:sp>
    </p:spTree>
    <p:extLst>
      <p:ext uri="{BB962C8B-B14F-4D97-AF65-F5344CB8AC3E}">
        <p14:creationId xmlns:p14="http://schemas.microsoft.com/office/powerpoint/2010/main" val="38884882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80</a:t>
            </a:fld>
            <a:endParaRPr lang="en-US"/>
          </a:p>
        </p:txBody>
      </p:sp>
    </p:spTree>
    <p:extLst>
      <p:ext uri="{BB962C8B-B14F-4D97-AF65-F5344CB8AC3E}">
        <p14:creationId xmlns:p14="http://schemas.microsoft.com/office/powerpoint/2010/main" val="27798403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81</a:t>
            </a:fld>
            <a:endParaRPr lang="en-US"/>
          </a:p>
        </p:txBody>
      </p:sp>
    </p:spTree>
    <p:extLst>
      <p:ext uri="{BB962C8B-B14F-4D97-AF65-F5344CB8AC3E}">
        <p14:creationId xmlns:p14="http://schemas.microsoft.com/office/powerpoint/2010/main" val="14274957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82</a:t>
            </a:fld>
            <a:endParaRPr lang="en-US"/>
          </a:p>
        </p:txBody>
      </p:sp>
    </p:spTree>
    <p:extLst>
      <p:ext uri="{BB962C8B-B14F-4D97-AF65-F5344CB8AC3E}">
        <p14:creationId xmlns:p14="http://schemas.microsoft.com/office/powerpoint/2010/main" val="15222081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83</a:t>
            </a:fld>
            <a:endParaRPr lang="en-US"/>
          </a:p>
        </p:txBody>
      </p:sp>
    </p:spTree>
    <p:extLst>
      <p:ext uri="{BB962C8B-B14F-4D97-AF65-F5344CB8AC3E}">
        <p14:creationId xmlns:p14="http://schemas.microsoft.com/office/powerpoint/2010/main" val="15222081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84</a:t>
            </a:fld>
            <a:endParaRPr lang="en-US"/>
          </a:p>
        </p:txBody>
      </p:sp>
    </p:spTree>
    <p:extLst>
      <p:ext uri="{BB962C8B-B14F-4D97-AF65-F5344CB8AC3E}">
        <p14:creationId xmlns:p14="http://schemas.microsoft.com/office/powerpoint/2010/main" val="20547503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85</a:t>
            </a:fld>
            <a:endParaRPr lang="en-US"/>
          </a:p>
        </p:txBody>
      </p:sp>
    </p:spTree>
    <p:extLst>
      <p:ext uri="{BB962C8B-B14F-4D97-AF65-F5344CB8AC3E}">
        <p14:creationId xmlns:p14="http://schemas.microsoft.com/office/powerpoint/2010/main" val="16324196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86</a:t>
            </a:fld>
            <a:endParaRPr lang="en-US"/>
          </a:p>
        </p:txBody>
      </p:sp>
    </p:spTree>
    <p:extLst>
      <p:ext uri="{BB962C8B-B14F-4D97-AF65-F5344CB8AC3E}">
        <p14:creationId xmlns:p14="http://schemas.microsoft.com/office/powerpoint/2010/main" val="16324196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87</a:t>
            </a:fld>
            <a:endParaRPr lang="en-US"/>
          </a:p>
        </p:txBody>
      </p:sp>
    </p:spTree>
    <p:extLst>
      <p:ext uri="{BB962C8B-B14F-4D97-AF65-F5344CB8AC3E}">
        <p14:creationId xmlns:p14="http://schemas.microsoft.com/office/powerpoint/2010/main" val="34993520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88</a:t>
            </a:fld>
            <a:endParaRPr lang="en-US"/>
          </a:p>
        </p:txBody>
      </p:sp>
    </p:spTree>
    <p:extLst>
      <p:ext uri="{BB962C8B-B14F-4D97-AF65-F5344CB8AC3E}">
        <p14:creationId xmlns:p14="http://schemas.microsoft.com/office/powerpoint/2010/main" val="16003395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89</a:t>
            </a:fld>
            <a:endParaRPr lang="en-US"/>
          </a:p>
        </p:txBody>
      </p:sp>
    </p:spTree>
    <p:extLst>
      <p:ext uri="{BB962C8B-B14F-4D97-AF65-F5344CB8AC3E}">
        <p14:creationId xmlns:p14="http://schemas.microsoft.com/office/powerpoint/2010/main" val="1278527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3ADE1E6-6082-40C3-8DBB-478EF1FEB575}" type="slidenum">
              <a:rPr lang="en-US" smtClean="0"/>
              <a:pPr/>
              <a:t>9</a:t>
            </a:fld>
            <a:endParaRPr lang="en-US"/>
          </a:p>
        </p:txBody>
      </p:sp>
    </p:spTree>
    <p:extLst>
      <p:ext uri="{BB962C8B-B14F-4D97-AF65-F5344CB8AC3E}">
        <p14:creationId xmlns:p14="http://schemas.microsoft.com/office/powerpoint/2010/main" val="34745899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580187" cy="37004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3ADE1E6-6082-40C3-8DBB-478EF1FEB575}" type="slidenum">
              <a:rPr lang="en-US" smtClean="0"/>
              <a:pPr/>
              <a:t>90</a:t>
            </a:fld>
            <a:endParaRPr lang="en-US"/>
          </a:p>
        </p:txBody>
      </p:sp>
    </p:spTree>
    <p:extLst>
      <p:ext uri="{BB962C8B-B14F-4D97-AF65-F5344CB8AC3E}">
        <p14:creationId xmlns:p14="http://schemas.microsoft.com/office/powerpoint/2010/main" val="1522208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9400" y="0"/>
            <a:ext cx="6832600" cy="4558692"/>
          </a:xfrm>
          <a:prstGeom prst="rect">
            <a:avLst/>
          </a:prstGeom>
        </p:spPr>
      </p:pic>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644AE09-4A6D-45CA-A406-06EFF4E83E1C}"/>
              </a:ext>
            </a:extLst>
          </p:cNvPr>
          <p:cNvSpPr>
            <a:spLocks noGrp="1"/>
          </p:cNvSpPr>
          <p:nvPr>
            <p:ph type="dt" sz="half" idx="10"/>
          </p:nvPr>
        </p:nvSpPr>
        <p:spPr/>
        <p:txBody>
          <a:bodyPr/>
          <a:lstStyle/>
          <a:p>
            <a:fld id="{C13DD621-D703-423A-A12C-2BA8D6F3642D}" type="datetimeFigureOut">
              <a:rPr lang="fr-FR" smtClean="0"/>
              <a:t>18/07/2023</a:t>
            </a:fld>
            <a:endParaRPr lang="fr-FR"/>
          </a:p>
        </p:txBody>
      </p:sp>
      <p:sp>
        <p:nvSpPr>
          <p:cNvPr id="3" name="Espace réservé du pied de page 2">
            <a:extLst>
              <a:ext uri="{FF2B5EF4-FFF2-40B4-BE49-F238E27FC236}">
                <a16:creationId xmlns:a16="http://schemas.microsoft.com/office/drawing/2014/main" id="{8E5979C8-0C39-4C7C-BAA5-4BD01004C37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7DA1DEB-C9D9-43FD-8A86-3E9718D7F65C}"/>
              </a:ext>
            </a:extLst>
          </p:cNvPr>
          <p:cNvSpPr>
            <a:spLocks noGrp="1"/>
          </p:cNvSpPr>
          <p:nvPr>
            <p:ph type="sldNum" sz="quarter" idx="12"/>
          </p:nvPr>
        </p:nvSpPr>
        <p:spPr/>
        <p:txBody>
          <a:bodyPr/>
          <a:lstStyle/>
          <a:p>
            <a:fld id="{3A9A70D1-95A1-4B61-8B40-AE77E0B6BBBB}" type="slidenum">
              <a:rPr lang="fr-FR" smtClean="0"/>
              <a:t>‹N°›</a:t>
            </a:fld>
            <a:endParaRPr lang="fr-FR"/>
          </a:p>
        </p:txBody>
      </p:sp>
    </p:spTree>
    <p:extLst>
      <p:ext uri="{BB962C8B-B14F-4D97-AF65-F5344CB8AC3E}">
        <p14:creationId xmlns:p14="http://schemas.microsoft.com/office/powerpoint/2010/main" val="596857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1A957-3730-4C6F-9A7C-F4A02790295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863560F-C90B-4194-A7A7-3196D17404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10A351F-79F6-4325-8714-6CB27E758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B7CC7D9-B05C-4420-A103-071F262233AD}"/>
              </a:ext>
            </a:extLst>
          </p:cNvPr>
          <p:cNvSpPr>
            <a:spLocks noGrp="1"/>
          </p:cNvSpPr>
          <p:nvPr>
            <p:ph type="dt" sz="half" idx="10"/>
          </p:nvPr>
        </p:nvSpPr>
        <p:spPr/>
        <p:txBody>
          <a:bodyPr/>
          <a:lstStyle/>
          <a:p>
            <a:fld id="{C13DD621-D703-423A-A12C-2BA8D6F3642D}" type="datetimeFigureOut">
              <a:rPr lang="fr-FR" smtClean="0"/>
              <a:t>18/07/2023</a:t>
            </a:fld>
            <a:endParaRPr lang="fr-FR"/>
          </a:p>
        </p:txBody>
      </p:sp>
      <p:sp>
        <p:nvSpPr>
          <p:cNvPr id="6" name="Espace réservé du pied de page 5">
            <a:extLst>
              <a:ext uri="{FF2B5EF4-FFF2-40B4-BE49-F238E27FC236}">
                <a16:creationId xmlns:a16="http://schemas.microsoft.com/office/drawing/2014/main" id="{D383928A-C842-4C6F-B58B-203853A37DF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549C74E-7AC4-49E9-9325-4DF2E028480B}"/>
              </a:ext>
            </a:extLst>
          </p:cNvPr>
          <p:cNvSpPr>
            <a:spLocks noGrp="1"/>
          </p:cNvSpPr>
          <p:nvPr>
            <p:ph type="sldNum" sz="quarter" idx="12"/>
          </p:nvPr>
        </p:nvSpPr>
        <p:spPr/>
        <p:txBody>
          <a:bodyPr/>
          <a:lstStyle/>
          <a:p>
            <a:fld id="{3A9A70D1-95A1-4B61-8B40-AE77E0B6BBBB}" type="slidenum">
              <a:rPr lang="fr-FR" smtClean="0"/>
              <a:t>‹N°›</a:t>
            </a:fld>
            <a:endParaRPr lang="fr-FR"/>
          </a:p>
        </p:txBody>
      </p:sp>
    </p:spTree>
    <p:extLst>
      <p:ext uri="{BB962C8B-B14F-4D97-AF65-F5344CB8AC3E}">
        <p14:creationId xmlns:p14="http://schemas.microsoft.com/office/powerpoint/2010/main" val="920970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4E9886-25EB-48AA-BA72-3FEBBB56783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843E1A3-63BB-4030-9283-A3DCE85FD8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AA62AF6-B5EC-4AF8-B969-4CCA23444D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0510E99-CD92-4CE2-913A-C35FB837E81E}"/>
              </a:ext>
            </a:extLst>
          </p:cNvPr>
          <p:cNvSpPr>
            <a:spLocks noGrp="1"/>
          </p:cNvSpPr>
          <p:nvPr>
            <p:ph type="dt" sz="half" idx="10"/>
          </p:nvPr>
        </p:nvSpPr>
        <p:spPr/>
        <p:txBody>
          <a:bodyPr/>
          <a:lstStyle/>
          <a:p>
            <a:fld id="{C13DD621-D703-423A-A12C-2BA8D6F3642D}" type="datetimeFigureOut">
              <a:rPr lang="fr-FR" smtClean="0"/>
              <a:t>18/07/2023</a:t>
            </a:fld>
            <a:endParaRPr lang="fr-FR"/>
          </a:p>
        </p:txBody>
      </p:sp>
      <p:sp>
        <p:nvSpPr>
          <p:cNvPr id="6" name="Espace réservé du pied de page 5">
            <a:extLst>
              <a:ext uri="{FF2B5EF4-FFF2-40B4-BE49-F238E27FC236}">
                <a16:creationId xmlns:a16="http://schemas.microsoft.com/office/drawing/2014/main" id="{FBBC3BD3-5525-4F82-980C-D706B955FB7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2009DAF-54C2-4D18-8347-6F7B8092FBB8}"/>
              </a:ext>
            </a:extLst>
          </p:cNvPr>
          <p:cNvSpPr>
            <a:spLocks noGrp="1"/>
          </p:cNvSpPr>
          <p:nvPr>
            <p:ph type="sldNum" sz="quarter" idx="12"/>
          </p:nvPr>
        </p:nvSpPr>
        <p:spPr/>
        <p:txBody>
          <a:bodyPr/>
          <a:lstStyle/>
          <a:p>
            <a:fld id="{3A9A70D1-95A1-4B61-8B40-AE77E0B6BBBB}" type="slidenum">
              <a:rPr lang="fr-FR" smtClean="0"/>
              <a:t>‹N°›</a:t>
            </a:fld>
            <a:endParaRPr lang="fr-FR"/>
          </a:p>
        </p:txBody>
      </p:sp>
    </p:spTree>
    <p:extLst>
      <p:ext uri="{BB962C8B-B14F-4D97-AF65-F5344CB8AC3E}">
        <p14:creationId xmlns:p14="http://schemas.microsoft.com/office/powerpoint/2010/main" val="3790886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44DD0A-8FAF-476A-B035-64748A0D839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FDE1B58-14CC-41AA-ADD7-5C0BF6B23F1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EC3CAA9-3A8D-4405-B0B6-7E8D3E77FE41}"/>
              </a:ext>
            </a:extLst>
          </p:cNvPr>
          <p:cNvSpPr>
            <a:spLocks noGrp="1"/>
          </p:cNvSpPr>
          <p:nvPr>
            <p:ph type="dt" sz="half" idx="10"/>
          </p:nvPr>
        </p:nvSpPr>
        <p:spPr/>
        <p:txBody>
          <a:bodyPr/>
          <a:lstStyle/>
          <a:p>
            <a:fld id="{C13DD621-D703-423A-A12C-2BA8D6F3642D}" type="datetimeFigureOut">
              <a:rPr lang="fr-FR" smtClean="0"/>
              <a:t>18/07/2023</a:t>
            </a:fld>
            <a:endParaRPr lang="fr-FR"/>
          </a:p>
        </p:txBody>
      </p:sp>
      <p:sp>
        <p:nvSpPr>
          <p:cNvPr id="5" name="Espace réservé du pied de page 4">
            <a:extLst>
              <a:ext uri="{FF2B5EF4-FFF2-40B4-BE49-F238E27FC236}">
                <a16:creationId xmlns:a16="http://schemas.microsoft.com/office/drawing/2014/main" id="{C9DFB119-4CBD-4AB8-88D7-002DB8D6788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CB05072-4992-463E-80F3-EA4672C37ACF}"/>
              </a:ext>
            </a:extLst>
          </p:cNvPr>
          <p:cNvSpPr>
            <a:spLocks noGrp="1"/>
          </p:cNvSpPr>
          <p:nvPr>
            <p:ph type="sldNum" sz="quarter" idx="12"/>
          </p:nvPr>
        </p:nvSpPr>
        <p:spPr/>
        <p:txBody>
          <a:bodyPr/>
          <a:lstStyle/>
          <a:p>
            <a:fld id="{3A9A70D1-95A1-4B61-8B40-AE77E0B6BBBB}" type="slidenum">
              <a:rPr lang="fr-FR" smtClean="0"/>
              <a:t>‹N°›</a:t>
            </a:fld>
            <a:endParaRPr lang="fr-FR"/>
          </a:p>
        </p:txBody>
      </p:sp>
    </p:spTree>
    <p:extLst>
      <p:ext uri="{BB962C8B-B14F-4D97-AF65-F5344CB8AC3E}">
        <p14:creationId xmlns:p14="http://schemas.microsoft.com/office/powerpoint/2010/main" val="3662037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0F784F1-E783-4777-AEA4-5FC600426B1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7EA13E2-0FC3-49A8-A4BB-B96D8BDDEB6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6920A53-6B17-4957-B66D-003319FAB661}"/>
              </a:ext>
            </a:extLst>
          </p:cNvPr>
          <p:cNvSpPr>
            <a:spLocks noGrp="1"/>
          </p:cNvSpPr>
          <p:nvPr>
            <p:ph type="dt" sz="half" idx="10"/>
          </p:nvPr>
        </p:nvSpPr>
        <p:spPr/>
        <p:txBody>
          <a:bodyPr/>
          <a:lstStyle/>
          <a:p>
            <a:fld id="{C13DD621-D703-423A-A12C-2BA8D6F3642D}" type="datetimeFigureOut">
              <a:rPr lang="fr-FR" smtClean="0"/>
              <a:t>18/07/2023</a:t>
            </a:fld>
            <a:endParaRPr lang="fr-FR"/>
          </a:p>
        </p:txBody>
      </p:sp>
      <p:sp>
        <p:nvSpPr>
          <p:cNvPr id="5" name="Espace réservé du pied de page 4">
            <a:extLst>
              <a:ext uri="{FF2B5EF4-FFF2-40B4-BE49-F238E27FC236}">
                <a16:creationId xmlns:a16="http://schemas.microsoft.com/office/drawing/2014/main" id="{ABCF59DE-E317-40EC-8920-914B0EFF2F8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E44048-C59E-4D6F-9112-DC18E8D3FD70}"/>
              </a:ext>
            </a:extLst>
          </p:cNvPr>
          <p:cNvSpPr>
            <a:spLocks noGrp="1"/>
          </p:cNvSpPr>
          <p:nvPr>
            <p:ph type="sldNum" sz="quarter" idx="12"/>
          </p:nvPr>
        </p:nvSpPr>
        <p:spPr/>
        <p:txBody>
          <a:bodyPr/>
          <a:lstStyle/>
          <a:p>
            <a:fld id="{3A9A70D1-95A1-4B61-8B40-AE77E0B6BBBB}" type="slidenum">
              <a:rPr lang="fr-FR" smtClean="0"/>
              <a:t>‹N°›</a:t>
            </a:fld>
            <a:endParaRPr lang="fr-FR"/>
          </a:p>
        </p:txBody>
      </p:sp>
    </p:spTree>
    <p:extLst>
      <p:ext uri="{BB962C8B-B14F-4D97-AF65-F5344CB8AC3E}">
        <p14:creationId xmlns:p14="http://schemas.microsoft.com/office/powerpoint/2010/main" val="3362941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Diapositive de titre">
    <p:bg>
      <p:bgRef idx="1001">
        <a:schemeClr val="bg1"/>
      </p:bgRef>
    </p:bg>
    <p:spTree>
      <p:nvGrpSpPr>
        <p:cNvPr id="1" name=""/>
        <p:cNvGrpSpPr/>
        <p:nvPr/>
      </p:nvGrpSpPr>
      <p:grpSpPr>
        <a:xfrm>
          <a:off x="0" y="0"/>
          <a:ext cx="0" cy="0"/>
          <a:chOff x="0" y="0"/>
          <a:chExt cx="0" cy="0"/>
        </a:xfrm>
      </p:grpSpPr>
      <p:cxnSp>
        <p:nvCxnSpPr>
          <p:cNvPr id="8" name="Connecteur droit 7"/>
          <p:cNvCxnSpPr/>
          <p:nvPr userDrawn="1"/>
        </p:nvCxnSpPr>
        <p:spPr>
          <a:xfrm>
            <a:off x="0" y="943574"/>
            <a:ext cx="12192000" cy="0"/>
          </a:xfrm>
          <a:prstGeom prst="line">
            <a:avLst/>
          </a:prstGeom>
          <a:ln w="19050">
            <a:solidFill>
              <a:srgbClr val="62992B"/>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userDrawn="1"/>
        </p:nvCxnSpPr>
        <p:spPr>
          <a:xfrm>
            <a:off x="0" y="6582381"/>
            <a:ext cx="12192000" cy="0"/>
          </a:xfrm>
          <a:prstGeom prst="line">
            <a:avLst/>
          </a:prstGeom>
          <a:ln w="19050">
            <a:solidFill>
              <a:srgbClr val="62992B"/>
            </a:solidFill>
          </a:ln>
        </p:spPr>
        <p:style>
          <a:lnRef idx="1">
            <a:schemeClr val="accent1"/>
          </a:lnRef>
          <a:fillRef idx="0">
            <a:schemeClr val="accent1"/>
          </a:fillRef>
          <a:effectRef idx="0">
            <a:schemeClr val="accent1"/>
          </a:effectRef>
          <a:fontRef idx="minor">
            <a:schemeClr val="tx1"/>
          </a:fontRef>
        </p:style>
      </p:cxnSp>
      <p:sp>
        <p:nvSpPr>
          <p:cNvPr id="10" name="ZoneTexte 9"/>
          <p:cNvSpPr txBox="1"/>
          <p:nvPr userDrawn="1"/>
        </p:nvSpPr>
        <p:spPr>
          <a:xfrm>
            <a:off x="90787" y="6596390"/>
            <a:ext cx="8934680" cy="261610"/>
          </a:xfrm>
          <a:prstGeom prst="rect">
            <a:avLst/>
          </a:prstGeom>
          <a:noFill/>
          <a:ln>
            <a:noFill/>
          </a:ln>
        </p:spPr>
        <p:txBody>
          <a:bodyPr wrap="square" rtlCol="0">
            <a:spAutoFit/>
          </a:bodyPr>
          <a:lstStyle/>
          <a:p>
            <a:r>
              <a:rPr lang="fr-FR" sz="900" b="1">
                <a:solidFill>
                  <a:srgbClr val="548325"/>
                </a:solidFill>
                <a:latin typeface="Calibri" pitchFamily="34" charset="0"/>
                <a:cs typeface="Calibri" pitchFamily="34" charset="0"/>
              </a:rPr>
              <a:t>Assemblée Générale </a:t>
            </a:r>
            <a:r>
              <a:rPr lang="fr-FR" sz="900" b="1" baseline="0">
                <a:solidFill>
                  <a:srgbClr val="548325"/>
                </a:solidFill>
                <a:latin typeface="Calibri" pitchFamily="34" charset="0"/>
                <a:cs typeface="Calibri" pitchFamily="34" charset="0"/>
              </a:rPr>
              <a:t>COMIFER –</a:t>
            </a:r>
            <a:r>
              <a:rPr lang="fr-FR" sz="1100" b="1" baseline="0">
                <a:solidFill>
                  <a:srgbClr val="548325"/>
                </a:solidFill>
                <a:latin typeface="Calibri" pitchFamily="34" charset="0"/>
                <a:cs typeface="Calibri" pitchFamily="34" charset="0"/>
              </a:rPr>
              <a:t> </a:t>
            </a:r>
            <a:r>
              <a:rPr lang="fr-FR" sz="900" b="1" baseline="0">
                <a:solidFill>
                  <a:srgbClr val="548325"/>
                </a:solidFill>
                <a:latin typeface="Calibri" pitchFamily="34" charset="0"/>
                <a:cs typeface="Calibri" pitchFamily="34" charset="0"/>
              </a:rPr>
              <a:t>6 avril 2023 – Distanciel</a:t>
            </a:r>
            <a:endParaRPr lang="fr-FR" sz="900" b="1">
              <a:solidFill>
                <a:srgbClr val="548325"/>
              </a:solidFill>
              <a:latin typeface="Calibri" pitchFamily="34" charset="0"/>
              <a:cs typeface="Calibri" pitchFamily="34" charset="0"/>
            </a:endParaRPr>
          </a:p>
        </p:txBody>
      </p:sp>
      <p:sp>
        <p:nvSpPr>
          <p:cNvPr id="12" name="Espace réservé du numéro de diapositive 11"/>
          <p:cNvSpPr>
            <a:spLocks noGrp="1"/>
          </p:cNvSpPr>
          <p:nvPr>
            <p:ph type="sldNum" sz="quarter" idx="11"/>
          </p:nvPr>
        </p:nvSpPr>
        <p:spPr>
          <a:xfrm>
            <a:off x="10466310" y="6592773"/>
            <a:ext cx="1708757" cy="275619"/>
          </a:xfrm>
          <a:prstGeom prst="rect">
            <a:avLst/>
          </a:prstGeom>
        </p:spPr>
        <p:txBody>
          <a:bodyPr/>
          <a:lstStyle>
            <a:lvl1pPr>
              <a:defRPr lang="en-US" sz="900" b="1" kern="1200" baseline="0" smtClean="0">
                <a:solidFill>
                  <a:srgbClr val="548325"/>
                </a:solidFill>
                <a:latin typeface="Calibri" pitchFamily="34" charset="0"/>
                <a:ea typeface="+mn-ea"/>
                <a:cs typeface="Calibri" pitchFamily="34" charset="0"/>
              </a:defRPr>
            </a:lvl1pPr>
          </a:lstStyle>
          <a:p>
            <a:fld id="{A06AE2B4-3A99-4192-BFF4-BE13FC41EF23}" type="slidenum">
              <a:rPr lang="fr-FR" smtClean="0"/>
              <a:pPr/>
              <a:t>‹N°›</a:t>
            </a:fld>
            <a:endParaRPr lang="fr-FR"/>
          </a:p>
        </p:txBody>
      </p:sp>
      <p:pic>
        <p:nvPicPr>
          <p:cNvPr id="4" name="Image 3">
            <a:extLst>
              <a:ext uri="{FF2B5EF4-FFF2-40B4-BE49-F238E27FC236}">
                <a16:creationId xmlns:a16="http://schemas.microsoft.com/office/drawing/2014/main" id="{6AFC92B7-8D3E-45CE-9996-D49FBAACD4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788" y="1"/>
            <a:ext cx="1821140" cy="879208"/>
          </a:xfrm>
          <a:prstGeom prst="rect">
            <a:avLst/>
          </a:prstGeom>
        </p:spPr>
      </p:pic>
    </p:spTree>
    <p:extLst>
      <p:ext uri="{BB962C8B-B14F-4D97-AF65-F5344CB8AC3E}">
        <p14:creationId xmlns:p14="http://schemas.microsoft.com/office/powerpoint/2010/main" val="4008884204"/>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13574B-9C01-45E1-9FF2-B10D17DF8C5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18E82C7-9D37-434D-84FB-B2E2109A95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B15D190-D4AA-47C4-864A-DEB3EE873E7C}"/>
              </a:ext>
            </a:extLst>
          </p:cNvPr>
          <p:cNvSpPr>
            <a:spLocks noGrp="1"/>
          </p:cNvSpPr>
          <p:nvPr>
            <p:ph type="dt" sz="half" idx="10"/>
          </p:nvPr>
        </p:nvSpPr>
        <p:spPr/>
        <p:txBody>
          <a:bodyPr/>
          <a:lstStyle/>
          <a:p>
            <a:fld id="{155E6592-930C-4E4F-8627-8EC8DCC1DD66}" type="datetimeFigureOut">
              <a:rPr lang="fr-FR" smtClean="0"/>
              <a:t>18/07/2023</a:t>
            </a:fld>
            <a:endParaRPr lang="fr-FR"/>
          </a:p>
        </p:txBody>
      </p:sp>
      <p:sp>
        <p:nvSpPr>
          <p:cNvPr id="5" name="Espace réservé du pied de page 4">
            <a:extLst>
              <a:ext uri="{FF2B5EF4-FFF2-40B4-BE49-F238E27FC236}">
                <a16:creationId xmlns:a16="http://schemas.microsoft.com/office/drawing/2014/main" id="{E0FE28B3-67D2-425D-BFEE-1D7A54424E0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6C2428B-CFC4-4026-BA81-AEF6398E55D8}"/>
              </a:ext>
            </a:extLst>
          </p:cNvPr>
          <p:cNvSpPr>
            <a:spLocks noGrp="1"/>
          </p:cNvSpPr>
          <p:nvPr>
            <p:ph type="sldNum" sz="quarter" idx="12"/>
          </p:nvPr>
        </p:nvSpPr>
        <p:spPr/>
        <p:txBody>
          <a:bodyPr/>
          <a:lstStyle/>
          <a:p>
            <a:fld id="{F1F1A2FC-6213-4319-8BD6-2035A573D7C7}" type="slidenum">
              <a:rPr lang="fr-FR" smtClean="0"/>
              <a:t>‹N°›</a:t>
            </a:fld>
            <a:endParaRPr lang="fr-FR"/>
          </a:p>
        </p:txBody>
      </p:sp>
    </p:spTree>
    <p:extLst>
      <p:ext uri="{BB962C8B-B14F-4D97-AF65-F5344CB8AC3E}">
        <p14:creationId xmlns:p14="http://schemas.microsoft.com/office/powerpoint/2010/main" val="4268893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D85ADF-C4CB-487F-BC80-1805FDB01BA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E929FC1-9615-4E02-B8AF-F2E9685B659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DF50C74-B465-4C1E-9213-8062BD60AEF0}"/>
              </a:ext>
            </a:extLst>
          </p:cNvPr>
          <p:cNvSpPr>
            <a:spLocks noGrp="1"/>
          </p:cNvSpPr>
          <p:nvPr>
            <p:ph type="dt" sz="half" idx="10"/>
          </p:nvPr>
        </p:nvSpPr>
        <p:spPr/>
        <p:txBody>
          <a:bodyPr/>
          <a:lstStyle/>
          <a:p>
            <a:fld id="{155E6592-930C-4E4F-8627-8EC8DCC1DD66}" type="datetimeFigureOut">
              <a:rPr lang="fr-FR" smtClean="0"/>
              <a:t>18/07/2023</a:t>
            </a:fld>
            <a:endParaRPr lang="fr-FR"/>
          </a:p>
        </p:txBody>
      </p:sp>
      <p:sp>
        <p:nvSpPr>
          <p:cNvPr id="5" name="Espace réservé du pied de page 4">
            <a:extLst>
              <a:ext uri="{FF2B5EF4-FFF2-40B4-BE49-F238E27FC236}">
                <a16:creationId xmlns:a16="http://schemas.microsoft.com/office/drawing/2014/main" id="{9C72C31C-F0A0-40A3-B198-80541E3709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CE121DA-7B97-4EA7-97F8-4A8349B2307E}"/>
              </a:ext>
            </a:extLst>
          </p:cNvPr>
          <p:cNvSpPr>
            <a:spLocks noGrp="1"/>
          </p:cNvSpPr>
          <p:nvPr>
            <p:ph type="sldNum" sz="quarter" idx="12"/>
          </p:nvPr>
        </p:nvSpPr>
        <p:spPr/>
        <p:txBody>
          <a:bodyPr/>
          <a:lstStyle/>
          <a:p>
            <a:fld id="{F1F1A2FC-6213-4319-8BD6-2035A573D7C7}" type="slidenum">
              <a:rPr lang="fr-FR" smtClean="0"/>
              <a:t>‹N°›</a:t>
            </a:fld>
            <a:endParaRPr lang="fr-FR"/>
          </a:p>
        </p:txBody>
      </p:sp>
    </p:spTree>
    <p:extLst>
      <p:ext uri="{BB962C8B-B14F-4D97-AF65-F5344CB8AC3E}">
        <p14:creationId xmlns:p14="http://schemas.microsoft.com/office/powerpoint/2010/main" val="3162832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53946-5E41-47DD-A735-FA4CC7A6BBC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B646420-7B7A-44C2-BABC-3EB47F3CCA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83335A5-1CED-469D-B384-72CF59C9650E}"/>
              </a:ext>
            </a:extLst>
          </p:cNvPr>
          <p:cNvSpPr>
            <a:spLocks noGrp="1"/>
          </p:cNvSpPr>
          <p:nvPr>
            <p:ph type="dt" sz="half" idx="10"/>
          </p:nvPr>
        </p:nvSpPr>
        <p:spPr/>
        <p:txBody>
          <a:bodyPr/>
          <a:lstStyle/>
          <a:p>
            <a:fld id="{155E6592-930C-4E4F-8627-8EC8DCC1DD66}" type="datetimeFigureOut">
              <a:rPr lang="fr-FR" smtClean="0"/>
              <a:t>18/07/2023</a:t>
            </a:fld>
            <a:endParaRPr lang="fr-FR"/>
          </a:p>
        </p:txBody>
      </p:sp>
      <p:sp>
        <p:nvSpPr>
          <p:cNvPr id="5" name="Espace réservé du pied de page 4">
            <a:extLst>
              <a:ext uri="{FF2B5EF4-FFF2-40B4-BE49-F238E27FC236}">
                <a16:creationId xmlns:a16="http://schemas.microsoft.com/office/drawing/2014/main" id="{24686487-6F68-4AA0-9DF1-73BE1609ADA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969BA4C-9565-4709-B0FB-A5AE0D491E5D}"/>
              </a:ext>
            </a:extLst>
          </p:cNvPr>
          <p:cNvSpPr>
            <a:spLocks noGrp="1"/>
          </p:cNvSpPr>
          <p:nvPr>
            <p:ph type="sldNum" sz="quarter" idx="12"/>
          </p:nvPr>
        </p:nvSpPr>
        <p:spPr/>
        <p:txBody>
          <a:bodyPr/>
          <a:lstStyle/>
          <a:p>
            <a:fld id="{F1F1A2FC-6213-4319-8BD6-2035A573D7C7}" type="slidenum">
              <a:rPr lang="fr-FR" smtClean="0"/>
              <a:t>‹N°›</a:t>
            </a:fld>
            <a:endParaRPr lang="fr-FR"/>
          </a:p>
        </p:txBody>
      </p:sp>
    </p:spTree>
    <p:extLst>
      <p:ext uri="{BB962C8B-B14F-4D97-AF65-F5344CB8AC3E}">
        <p14:creationId xmlns:p14="http://schemas.microsoft.com/office/powerpoint/2010/main" val="439671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273B95-76E5-4343-9235-0BF2A071D9A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E60F0FD-AE7F-4EF8-B690-B7C4B36B7C2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6A518B4-A988-4E7F-A2FB-FEB4040C90A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33E308A-D165-46AB-BC91-352543D89E4B}"/>
              </a:ext>
            </a:extLst>
          </p:cNvPr>
          <p:cNvSpPr>
            <a:spLocks noGrp="1"/>
          </p:cNvSpPr>
          <p:nvPr>
            <p:ph type="dt" sz="half" idx="10"/>
          </p:nvPr>
        </p:nvSpPr>
        <p:spPr/>
        <p:txBody>
          <a:bodyPr/>
          <a:lstStyle/>
          <a:p>
            <a:fld id="{155E6592-930C-4E4F-8627-8EC8DCC1DD66}" type="datetimeFigureOut">
              <a:rPr lang="fr-FR" smtClean="0"/>
              <a:t>18/07/2023</a:t>
            </a:fld>
            <a:endParaRPr lang="fr-FR"/>
          </a:p>
        </p:txBody>
      </p:sp>
      <p:sp>
        <p:nvSpPr>
          <p:cNvPr id="6" name="Espace réservé du pied de page 5">
            <a:extLst>
              <a:ext uri="{FF2B5EF4-FFF2-40B4-BE49-F238E27FC236}">
                <a16:creationId xmlns:a16="http://schemas.microsoft.com/office/drawing/2014/main" id="{1F103901-FB35-47D5-93E0-7EDAEFFB9B1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7B2B7B3-3E55-4549-A419-8EC485A185C7}"/>
              </a:ext>
            </a:extLst>
          </p:cNvPr>
          <p:cNvSpPr>
            <a:spLocks noGrp="1"/>
          </p:cNvSpPr>
          <p:nvPr>
            <p:ph type="sldNum" sz="quarter" idx="12"/>
          </p:nvPr>
        </p:nvSpPr>
        <p:spPr/>
        <p:txBody>
          <a:bodyPr/>
          <a:lstStyle/>
          <a:p>
            <a:fld id="{F1F1A2FC-6213-4319-8BD6-2035A573D7C7}" type="slidenum">
              <a:rPr lang="fr-FR" smtClean="0"/>
              <a:t>‹N°›</a:t>
            </a:fld>
            <a:endParaRPr lang="fr-FR"/>
          </a:p>
        </p:txBody>
      </p:sp>
    </p:spTree>
    <p:extLst>
      <p:ext uri="{BB962C8B-B14F-4D97-AF65-F5344CB8AC3E}">
        <p14:creationId xmlns:p14="http://schemas.microsoft.com/office/powerpoint/2010/main" val="1650777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bg>
      <p:bgRef idx="1001">
        <a:schemeClr val="bg1"/>
      </p:bgRef>
    </p:bg>
    <p:spTree>
      <p:nvGrpSpPr>
        <p:cNvPr id="1" name=""/>
        <p:cNvGrpSpPr/>
        <p:nvPr/>
      </p:nvGrpSpPr>
      <p:grpSpPr>
        <a:xfrm>
          <a:off x="0" y="0"/>
          <a:ext cx="0" cy="0"/>
          <a:chOff x="0" y="0"/>
          <a:chExt cx="0" cy="0"/>
        </a:xfrm>
      </p:grpSpPr>
      <p:cxnSp>
        <p:nvCxnSpPr>
          <p:cNvPr id="8" name="Connecteur droit 7"/>
          <p:cNvCxnSpPr/>
          <p:nvPr userDrawn="1"/>
        </p:nvCxnSpPr>
        <p:spPr>
          <a:xfrm>
            <a:off x="0" y="943574"/>
            <a:ext cx="12192000" cy="0"/>
          </a:xfrm>
          <a:prstGeom prst="line">
            <a:avLst/>
          </a:prstGeom>
          <a:ln w="19050">
            <a:solidFill>
              <a:srgbClr val="62992B"/>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userDrawn="1"/>
        </p:nvCxnSpPr>
        <p:spPr>
          <a:xfrm>
            <a:off x="0" y="6582381"/>
            <a:ext cx="12192000" cy="0"/>
          </a:xfrm>
          <a:prstGeom prst="line">
            <a:avLst/>
          </a:prstGeom>
          <a:ln w="19050">
            <a:solidFill>
              <a:srgbClr val="62992B"/>
            </a:solidFill>
          </a:ln>
        </p:spPr>
        <p:style>
          <a:lnRef idx="1">
            <a:schemeClr val="accent1"/>
          </a:lnRef>
          <a:fillRef idx="0">
            <a:schemeClr val="accent1"/>
          </a:fillRef>
          <a:effectRef idx="0">
            <a:schemeClr val="accent1"/>
          </a:effectRef>
          <a:fontRef idx="minor">
            <a:schemeClr val="tx1"/>
          </a:fontRef>
        </p:style>
      </p:cxnSp>
      <p:sp>
        <p:nvSpPr>
          <p:cNvPr id="10" name="ZoneTexte 9"/>
          <p:cNvSpPr txBox="1"/>
          <p:nvPr userDrawn="1"/>
        </p:nvSpPr>
        <p:spPr>
          <a:xfrm>
            <a:off x="90787" y="6596390"/>
            <a:ext cx="8934680" cy="261610"/>
          </a:xfrm>
          <a:prstGeom prst="rect">
            <a:avLst/>
          </a:prstGeom>
          <a:noFill/>
          <a:ln>
            <a:noFill/>
          </a:ln>
        </p:spPr>
        <p:txBody>
          <a:bodyPr wrap="square" rtlCol="0">
            <a:spAutoFit/>
          </a:bodyPr>
          <a:lstStyle/>
          <a:p>
            <a:r>
              <a:rPr lang="fr-FR" sz="900" b="1">
                <a:solidFill>
                  <a:srgbClr val="548325"/>
                </a:solidFill>
                <a:latin typeface="Calibri" pitchFamily="34" charset="0"/>
                <a:cs typeface="Calibri" pitchFamily="34" charset="0"/>
              </a:rPr>
              <a:t>Assemblée Générale </a:t>
            </a:r>
            <a:r>
              <a:rPr lang="fr-FR" sz="900" b="1" baseline="0">
                <a:solidFill>
                  <a:srgbClr val="548325"/>
                </a:solidFill>
                <a:latin typeface="Calibri" pitchFamily="34" charset="0"/>
                <a:cs typeface="Calibri" pitchFamily="34" charset="0"/>
              </a:rPr>
              <a:t>COMIFER –</a:t>
            </a:r>
            <a:r>
              <a:rPr lang="fr-FR" sz="1100" b="1" baseline="0">
                <a:solidFill>
                  <a:srgbClr val="548325"/>
                </a:solidFill>
                <a:latin typeface="Calibri" pitchFamily="34" charset="0"/>
                <a:cs typeface="Calibri" pitchFamily="34" charset="0"/>
              </a:rPr>
              <a:t> </a:t>
            </a:r>
            <a:r>
              <a:rPr lang="fr-FR" sz="900" b="1" baseline="0">
                <a:solidFill>
                  <a:srgbClr val="548325"/>
                </a:solidFill>
                <a:latin typeface="Calibri" pitchFamily="34" charset="0"/>
                <a:cs typeface="Calibri" pitchFamily="34" charset="0"/>
              </a:rPr>
              <a:t>6 avril 2023 – Distanciel</a:t>
            </a:r>
            <a:endParaRPr lang="fr-FR" sz="900" b="1">
              <a:solidFill>
                <a:srgbClr val="548325"/>
              </a:solidFill>
              <a:latin typeface="Calibri" pitchFamily="34" charset="0"/>
              <a:cs typeface="Calibri" pitchFamily="34" charset="0"/>
            </a:endParaRPr>
          </a:p>
        </p:txBody>
      </p:sp>
      <p:sp>
        <p:nvSpPr>
          <p:cNvPr id="12" name="Espace réservé du numéro de diapositive 11"/>
          <p:cNvSpPr>
            <a:spLocks noGrp="1"/>
          </p:cNvSpPr>
          <p:nvPr>
            <p:ph type="sldNum" sz="quarter" idx="11"/>
          </p:nvPr>
        </p:nvSpPr>
        <p:spPr>
          <a:xfrm>
            <a:off x="10466310" y="6592773"/>
            <a:ext cx="1708757" cy="275619"/>
          </a:xfrm>
          <a:prstGeom prst="rect">
            <a:avLst/>
          </a:prstGeom>
        </p:spPr>
        <p:txBody>
          <a:bodyPr/>
          <a:lstStyle>
            <a:lvl1pPr>
              <a:defRPr lang="en-US" sz="900" b="1" kern="1200" baseline="0" smtClean="0">
                <a:solidFill>
                  <a:srgbClr val="548325"/>
                </a:solidFill>
                <a:latin typeface="Calibri" pitchFamily="34" charset="0"/>
                <a:ea typeface="+mn-ea"/>
                <a:cs typeface="Calibri" pitchFamily="34" charset="0"/>
              </a:defRPr>
            </a:lvl1pPr>
          </a:lstStyle>
          <a:p>
            <a:fld id="{A06AE2B4-3A99-4192-BFF4-BE13FC41EF23}" type="slidenum">
              <a:rPr lang="fr-FR" smtClean="0"/>
              <a:pPr/>
              <a:t>‹N°›</a:t>
            </a:fld>
            <a:endParaRPr lang="fr-FR"/>
          </a:p>
        </p:txBody>
      </p:sp>
      <p:pic>
        <p:nvPicPr>
          <p:cNvPr id="4" name="Image 3">
            <a:extLst>
              <a:ext uri="{FF2B5EF4-FFF2-40B4-BE49-F238E27FC236}">
                <a16:creationId xmlns:a16="http://schemas.microsoft.com/office/drawing/2014/main" id="{6AFC92B7-8D3E-45CE-9996-D49FBAACD4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788" y="1"/>
            <a:ext cx="1821140" cy="879208"/>
          </a:xfrm>
          <a:prstGeom prst="rect">
            <a:avLst/>
          </a:prstGeom>
        </p:spPr>
      </p:pic>
    </p:spTree>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EEB50B-60A5-46CD-8D32-7AED39A286E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7A6143F-D0A4-4B45-B351-CD954635C4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E522229-C1B4-462D-9CD9-BD29EED812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40E543D-E74B-4B6A-9262-BBB5EED2F5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73E6859-6198-4BC1-A10F-5E094F33581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C8E5CFA-8BEF-42C7-AFEC-F90F715D1A4E}"/>
              </a:ext>
            </a:extLst>
          </p:cNvPr>
          <p:cNvSpPr>
            <a:spLocks noGrp="1"/>
          </p:cNvSpPr>
          <p:nvPr>
            <p:ph type="dt" sz="half" idx="10"/>
          </p:nvPr>
        </p:nvSpPr>
        <p:spPr/>
        <p:txBody>
          <a:bodyPr/>
          <a:lstStyle/>
          <a:p>
            <a:fld id="{155E6592-930C-4E4F-8627-8EC8DCC1DD66}" type="datetimeFigureOut">
              <a:rPr lang="fr-FR" smtClean="0"/>
              <a:t>18/07/2023</a:t>
            </a:fld>
            <a:endParaRPr lang="fr-FR"/>
          </a:p>
        </p:txBody>
      </p:sp>
      <p:sp>
        <p:nvSpPr>
          <p:cNvPr id="8" name="Espace réservé du pied de page 7">
            <a:extLst>
              <a:ext uri="{FF2B5EF4-FFF2-40B4-BE49-F238E27FC236}">
                <a16:creationId xmlns:a16="http://schemas.microsoft.com/office/drawing/2014/main" id="{49B0812A-1BFF-4262-B39A-217FB39D5CB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5F7A5AB-2748-4426-8E9F-EB9AC32CE148}"/>
              </a:ext>
            </a:extLst>
          </p:cNvPr>
          <p:cNvSpPr>
            <a:spLocks noGrp="1"/>
          </p:cNvSpPr>
          <p:nvPr>
            <p:ph type="sldNum" sz="quarter" idx="12"/>
          </p:nvPr>
        </p:nvSpPr>
        <p:spPr/>
        <p:txBody>
          <a:bodyPr/>
          <a:lstStyle/>
          <a:p>
            <a:fld id="{F1F1A2FC-6213-4319-8BD6-2035A573D7C7}" type="slidenum">
              <a:rPr lang="fr-FR" smtClean="0"/>
              <a:t>‹N°›</a:t>
            </a:fld>
            <a:endParaRPr lang="fr-FR"/>
          </a:p>
        </p:txBody>
      </p:sp>
    </p:spTree>
    <p:extLst>
      <p:ext uri="{BB962C8B-B14F-4D97-AF65-F5344CB8AC3E}">
        <p14:creationId xmlns:p14="http://schemas.microsoft.com/office/powerpoint/2010/main" val="4086970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21F6D-5B28-4A38-8D26-1458D4D69B4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1925D8F-0498-4D2B-AAF9-28985F05C097}"/>
              </a:ext>
            </a:extLst>
          </p:cNvPr>
          <p:cNvSpPr>
            <a:spLocks noGrp="1"/>
          </p:cNvSpPr>
          <p:nvPr>
            <p:ph type="dt" sz="half" idx="10"/>
          </p:nvPr>
        </p:nvSpPr>
        <p:spPr/>
        <p:txBody>
          <a:bodyPr/>
          <a:lstStyle/>
          <a:p>
            <a:fld id="{155E6592-930C-4E4F-8627-8EC8DCC1DD66}" type="datetimeFigureOut">
              <a:rPr lang="fr-FR" smtClean="0"/>
              <a:t>18/07/2023</a:t>
            </a:fld>
            <a:endParaRPr lang="fr-FR"/>
          </a:p>
        </p:txBody>
      </p:sp>
      <p:sp>
        <p:nvSpPr>
          <p:cNvPr id="4" name="Espace réservé du pied de page 3">
            <a:extLst>
              <a:ext uri="{FF2B5EF4-FFF2-40B4-BE49-F238E27FC236}">
                <a16:creationId xmlns:a16="http://schemas.microsoft.com/office/drawing/2014/main" id="{C2D3B013-2A12-46FC-96B4-5D9B7D03487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ADB1471-1F5A-482D-8E84-BD4F22D05A3A}"/>
              </a:ext>
            </a:extLst>
          </p:cNvPr>
          <p:cNvSpPr>
            <a:spLocks noGrp="1"/>
          </p:cNvSpPr>
          <p:nvPr>
            <p:ph type="sldNum" sz="quarter" idx="12"/>
          </p:nvPr>
        </p:nvSpPr>
        <p:spPr/>
        <p:txBody>
          <a:bodyPr/>
          <a:lstStyle/>
          <a:p>
            <a:fld id="{F1F1A2FC-6213-4319-8BD6-2035A573D7C7}" type="slidenum">
              <a:rPr lang="fr-FR" smtClean="0"/>
              <a:t>‹N°›</a:t>
            </a:fld>
            <a:endParaRPr lang="fr-FR"/>
          </a:p>
        </p:txBody>
      </p:sp>
    </p:spTree>
    <p:extLst>
      <p:ext uri="{BB962C8B-B14F-4D97-AF65-F5344CB8AC3E}">
        <p14:creationId xmlns:p14="http://schemas.microsoft.com/office/powerpoint/2010/main" val="2240968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D91334D-39B4-4D2F-A7B4-7B5EA4F2347F}"/>
              </a:ext>
            </a:extLst>
          </p:cNvPr>
          <p:cNvSpPr>
            <a:spLocks noGrp="1"/>
          </p:cNvSpPr>
          <p:nvPr>
            <p:ph type="dt" sz="half" idx="10"/>
          </p:nvPr>
        </p:nvSpPr>
        <p:spPr/>
        <p:txBody>
          <a:bodyPr/>
          <a:lstStyle/>
          <a:p>
            <a:fld id="{155E6592-930C-4E4F-8627-8EC8DCC1DD66}" type="datetimeFigureOut">
              <a:rPr lang="fr-FR" smtClean="0"/>
              <a:t>18/07/2023</a:t>
            </a:fld>
            <a:endParaRPr lang="fr-FR"/>
          </a:p>
        </p:txBody>
      </p:sp>
      <p:sp>
        <p:nvSpPr>
          <p:cNvPr id="3" name="Espace réservé du pied de page 2">
            <a:extLst>
              <a:ext uri="{FF2B5EF4-FFF2-40B4-BE49-F238E27FC236}">
                <a16:creationId xmlns:a16="http://schemas.microsoft.com/office/drawing/2014/main" id="{66659EA7-BE6A-47DD-9B4F-DC10C8851BA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443FCDE-863B-40BF-B909-C5E9D6BF7628}"/>
              </a:ext>
            </a:extLst>
          </p:cNvPr>
          <p:cNvSpPr>
            <a:spLocks noGrp="1"/>
          </p:cNvSpPr>
          <p:nvPr>
            <p:ph type="sldNum" sz="quarter" idx="12"/>
          </p:nvPr>
        </p:nvSpPr>
        <p:spPr/>
        <p:txBody>
          <a:bodyPr/>
          <a:lstStyle/>
          <a:p>
            <a:fld id="{F1F1A2FC-6213-4319-8BD6-2035A573D7C7}" type="slidenum">
              <a:rPr lang="fr-FR" smtClean="0"/>
              <a:t>‹N°›</a:t>
            </a:fld>
            <a:endParaRPr lang="fr-FR"/>
          </a:p>
        </p:txBody>
      </p:sp>
    </p:spTree>
    <p:extLst>
      <p:ext uri="{BB962C8B-B14F-4D97-AF65-F5344CB8AC3E}">
        <p14:creationId xmlns:p14="http://schemas.microsoft.com/office/powerpoint/2010/main" val="3955442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4160A-6711-4D17-8812-9558165D768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00311B2-B563-4A1B-B47B-539BD2A182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B537226-CB5A-4480-86E8-FF8222A961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6215BA9-410A-4CA4-A6F2-85E1FA46CA3E}"/>
              </a:ext>
            </a:extLst>
          </p:cNvPr>
          <p:cNvSpPr>
            <a:spLocks noGrp="1"/>
          </p:cNvSpPr>
          <p:nvPr>
            <p:ph type="dt" sz="half" idx="10"/>
          </p:nvPr>
        </p:nvSpPr>
        <p:spPr/>
        <p:txBody>
          <a:bodyPr/>
          <a:lstStyle/>
          <a:p>
            <a:fld id="{155E6592-930C-4E4F-8627-8EC8DCC1DD66}" type="datetimeFigureOut">
              <a:rPr lang="fr-FR" smtClean="0"/>
              <a:t>18/07/2023</a:t>
            </a:fld>
            <a:endParaRPr lang="fr-FR"/>
          </a:p>
        </p:txBody>
      </p:sp>
      <p:sp>
        <p:nvSpPr>
          <p:cNvPr id="6" name="Espace réservé du pied de page 5">
            <a:extLst>
              <a:ext uri="{FF2B5EF4-FFF2-40B4-BE49-F238E27FC236}">
                <a16:creationId xmlns:a16="http://schemas.microsoft.com/office/drawing/2014/main" id="{A298AE4E-CA89-417F-9245-96D63701DBA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FB0E055-5CE0-459C-ACAA-BB6F83F2E42B}"/>
              </a:ext>
            </a:extLst>
          </p:cNvPr>
          <p:cNvSpPr>
            <a:spLocks noGrp="1"/>
          </p:cNvSpPr>
          <p:nvPr>
            <p:ph type="sldNum" sz="quarter" idx="12"/>
          </p:nvPr>
        </p:nvSpPr>
        <p:spPr/>
        <p:txBody>
          <a:bodyPr/>
          <a:lstStyle/>
          <a:p>
            <a:fld id="{F1F1A2FC-6213-4319-8BD6-2035A573D7C7}" type="slidenum">
              <a:rPr lang="fr-FR" smtClean="0"/>
              <a:t>‹N°›</a:t>
            </a:fld>
            <a:endParaRPr lang="fr-FR"/>
          </a:p>
        </p:txBody>
      </p:sp>
    </p:spTree>
    <p:extLst>
      <p:ext uri="{BB962C8B-B14F-4D97-AF65-F5344CB8AC3E}">
        <p14:creationId xmlns:p14="http://schemas.microsoft.com/office/powerpoint/2010/main" val="828722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3AC5B0-DBD7-4E39-810D-F154D62E26C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F52C02-CFC4-4067-B42F-F337F3F45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B0C614C-B649-43C2-92F2-EDFBABC57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F8086D8-6780-41E0-A0E4-002348BD8EE1}"/>
              </a:ext>
            </a:extLst>
          </p:cNvPr>
          <p:cNvSpPr>
            <a:spLocks noGrp="1"/>
          </p:cNvSpPr>
          <p:nvPr>
            <p:ph type="dt" sz="half" idx="10"/>
          </p:nvPr>
        </p:nvSpPr>
        <p:spPr/>
        <p:txBody>
          <a:bodyPr/>
          <a:lstStyle/>
          <a:p>
            <a:fld id="{155E6592-930C-4E4F-8627-8EC8DCC1DD66}" type="datetimeFigureOut">
              <a:rPr lang="fr-FR" smtClean="0"/>
              <a:t>18/07/2023</a:t>
            </a:fld>
            <a:endParaRPr lang="fr-FR"/>
          </a:p>
        </p:txBody>
      </p:sp>
      <p:sp>
        <p:nvSpPr>
          <p:cNvPr id="6" name="Espace réservé du pied de page 5">
            <a:extLst>
              <a:ext uri="{FF2B5EF4-FFF2-40B4-BE49-F238E27FC236}">
                <a16:creationId xmlns:a16="http://schemas.microsoft.com/office/drawing/2014/main" id="{997B577F-AF5B-45D0-B58A-C8BB32A01FA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771A473-7C3D-4B35-AF2E-F2B0FC19DBF7}"/>
              </a:ext>
            </a:extLst>
          </p:cNvPr>
          <p:cNvSpPr>
            <a:spLocks noGrp="1"/>
          </p:cNvSpPr>
          <p:nvPr>
            <p:ph type="sldNum" sz="quarter" idx="12"/>
          </p:nvPr>
        </p:nvSpPr>
        <p:spPr/>
        <p:txBody>
          <a:bodyPr/>
          <a:lstStyle/>
          <a:p>
            <a:fld id="{F1F1A2FC-6213-4319-8BD6-2035A573D7C7}" type="slidenum">
              <a:rPr lang="fr-FR" smtClean="0"/>
              <a:t>‹N°›</a:t>
            </a:fld>
            <a:endParaRPr lang="fr-FR"/>
          </a:p>
        </p:txBody>
      </p:sp>
    </p:spTree>
    <p:extLst>
      <p:ext uri="{BB962C8B-B14F-4D97-AF65-F5344CB8AC3E}">
        <p14:creationId xmlns:p14="http://schemas.microsoft.com/office/powerpoint/2010/main" val="41881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6B85F0-5FD9-45F0-B6D0-6C10A94E71C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2DEC4E6-D761-4821-82D2-F4CA8FE16ED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961DE25-BF12-49F8-BBAB-07FFE48EF960}"/>
              </a:ext>
            </a:extLst>
          </p:cNvPr>
          <p:cNvSpPr>
            <a:spLocks noGrp="1"/>
          </p:cNvSpPr>
          <p:nvPr>
            <p:ph type="dt" sz="half" idx="10"/>
          </p:nvPr>
        </p:nvSpPr>
        <p:spPr/>
        <p:txBody>
          <a:bodyPr/>
          <a:lstStyle/>
          <a:p>
            <a:fld id="{155E6592-930C-4E4F-8627-8EC8DCC1DD66}" type="datetimeFigureOut">
              <a:rPr lang="fr-FR" smtClean="0"/>
              <a:t>18/07/2023</a:t>
            </a:fld>
            <a:endParaRPr lang="fr-FR"/>
          </a:p>
        </p:txBody>
      </p:sp>
      <p:sp>
        <p:nvSpPr>
          <p:cNvPr id="5" name="Espace réservé du pied de page 4">
            <a:extLst>
              <a:ext uri="{FF2B5EF4-FFF2-40B4-BE49-F238E27FC236}">
                <a16:creationId xmlns:a16="http://schemas.microsoft.com/office/drawing/2014/main" id="{BAC9D665-74F8-48B1-B0BD-C74EE231FDD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0986062-D60B-4CF4-B6EB-7648CA355CFA}"/>
              </a:ext>
            </a:extLst>
          </p:cNvPr>
          <p:cNvSpPr>
            <a:spLocks noGrp="1"/>
          </p:cNvSpPr>
          <p:nvPr>
            <p:ph type="sldNum" sz="quarter" idx="12"/>
          </p:nvPr>
        </p:nvSpPr>
        <p:spPr/>
        <p:txBody>
          <a:bodyPr/>
          <a:lstStyle/>
          <a:p>
            <a:fld id="{F1F1A2FC-6213-4319-8BD6-2035A573D7C7}" type="slidenum">
              <a:rPr lang="fr-FR" smtClean="0"/>
              <a:t>‹N°›</a:t>
            </a:fld>
            <a:endParaRPr lang="fr-FR"/>
          </a:p>
        </p:txBody>
      </p:sp>
    </p:spTree>
    <p:extLst>
      <p:ext uri="{BB962C8B-B14F-4D97-AF65-F5344CB8AC3E}">
        <p14:creationId xmlns:p14="http://schemas.microsoft.com/office/powerpoint/2010/main" val="3257652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F85FFAE-0A14-49A3-BE38-861F99E16FE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D30A670-0448-4954-8C1F-D0CEDD32276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7ACD6D-014A-4C73-8822-986CCB1A8BEA}"/>
              </a:ext>
            </a:extLst>
          </p:cNvPr>
          <p:cNvSpPr>
            <a:spLocks noGrp="1"/>
          </p:cNvSpPr>
          <p:nvPr>
            <p:ph type="dt" sz="half" idx="10"/>
          </p:nvPr>
        </p:nvSpPr>
        <p:spPr/>
        <p:txBody>
          <a:bodyPr/>
          <a:lstStyle/>
          <a:p>
            <a:fld id="{155E6592-930C-4E4F-8627-8EC8DCC1DD66}" type="datetimeFigureOut">
              <a:rPr lang="fr-FR" smtClean="0"/>
              <a:t>18/07/2023</a:t>
            </a:fld>
            <a:endParaRPr lang="fr-FR"/>
          </a:p>
        </p:txBody>
      </p:sp>
      <p:sp>
        <p:nvSpPr>
          <p:cNvPr id="5" name="Espace réservé du pied de page 4">
            <a:extLst>
              <a:ext uri="{FF2B5EF4-FFF2-40B4-BE49-F238E27FC236}">
                <a16:creationId xmlns:a16="http://schemas.microsoft.com/office/drawing/2014/main" id="{18B1DA34-6FF0-4EF6-B787-9E6A1B03DC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F580444-4DB7-4E7B-A3AC-9254601B64CE}"/>
              </a:ext>
            </a:extLst>
          </p:cNvPr>
          <p:cNvSpPr>
            <a:spLocks noGrp="1"/>
          </p:cNvSpPr>
          <p:nvPr>
            <p:ph type="sldNum" sz="quarter" idx="12"/>
          </p:nvPr>
        </p:nvSpPr>
        <p:spPr/>
        <p:txBody>
          <a:bodyPr/>
          <a:lstStyle/>
          <a:p>
            <a:fld id="{F1F1A2FC-6213-4319-8BD6-2035A573D7C7}" type="slidenum">
              <a:rPr lang="fr-FR" smtClean="0"/>
              <a:t>‹N°›</a:t>
            </a:fld>
            <a:endParaRPr lang="fr-FR"/>
          </a:p>
        </p:txBody>
      </p:sp>
    </p:spTree>
    <p:extLst>
      <p:ext uri="{BB962C8B-B14F-4D97-AF65-F5344CB8AC3E}">
        <p14:creationId xmlns:p14="http://schemas.microsoft.com/office/powerpoint/2010/main" val="2956520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562" y="273352"/>
            <a:ext cx="10971249" cy="1144682"/>
          </a:xfrm>
          <a:prstGeom prst="rect">
            <a:avLst/>
          </a:prstGeom>
        </p:spPr>
        <p:txBody>
          <a:bodyPr lIns="0" tIns="0" rIns="0" bIns="0" anchor="ctr"/>
          <a:lstStyle/>
          <a:p>
            <a:pPr algn="ctr"/>
            <a:endParaRPr lang="fr-CH" sz="400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609563" y="1604514"/>
            <a:ext cx="10972120" cy="3977158"/>
          </a:xfrm>
          <a:prstGeom prst="rect">
            <a:avLst/>
          </a:prstGeom>
        </p:spPr>
        <p:txBody>
          <a:bodyPr lIns="0" tIns="0" rIns="0" bIns="0"/>
          <a:lstStyle/>
          <a:p>
            <a:endParaRPr lang="fr-CH" sz="2900" strike="noStrike" spc="-1">
              <a:solidFill>
                <a:srgbClr val="000000"/>
              </a:solidFill>
              <a:uFill>
                <a:solidFill>
                  <a:srgbClr val="FFFFFF"/>
                </a:solidFill>
              </a:uFill>
              <a:latin typeface="Arial"/>
            </a:endParaRPr>
          </a:p>
        </p:txBody>
      </p:sp>
      <p:sp>
        <p:nvSpPr>
          <p:cNvPr id="6" name="Espace réservé du numéro de diapositive 11">
            <a:extLst>
              <a:ext uri="{FF2B5EF4-FFF2-40B4-BE49-F238E27FC236}">
                <a16:creationId xmlns:a16="http://schemas.microsoft.com/office/drawing/2014/main" id="{7D6E0EA4-CA89-44A1-80FF-E86817B6A115}"/>
              </a:ext>
            </a:extLst>
          </p:cNvPr>
          <p:cNvSpPr>
            <a:spLocks noGrp="1"/>
          </p:cNvSpPr>
          <p:nvPr>
            <p:ph type="sldNum" sz="quarter" idx="11"/>
          </p:nvPr>
        </p:nvSpPr>
        <p:spPr>
          <a:xfrm>
            <a:off x="10466310" y="6592773"/>
            <a:ext cx="1708757" cy="275619"/>
          </a:xfrm>
          <a:prstGeom prst="rect">
            <a:avLst/>
          </a:prstGeom>
        </p:spPr>
        <p:txBody>
          <a:bodyPr/>
          <a:lstStyle>
            <a:lvl1pPr>
              <a:defRPr lang="en-US" sz="900" b="1" kern="1200" baseline="0" smtClean="0">
                <a:solidFill>
                  <a:srgbClr val="548325"/>
                </a:solidFill>
                <a:latin typeface="Calibri" pitchFamily="34" charset="0"/>
                <a:ea typeface="+mn-ea"/>
                <a:cs typeface="Calibri" pitchFamily="34" charset="0"/>
              </a:defRPr>
            </a:lvl1pPr>
          </a:lstStyle>
          <a:p>
            <a:fld id="{A06AE2B4-3A99-4192-BFF4-BE13FC41EF23}" type="slidenum">
              <a:rPr lang="fr-FR" smtClean="0"/>
              <a:pPr/>
              <a:t>‹N°›</a:t>
            </a:fld>
            <a:endParaRPr lang="fr-FR"/>
          </a:p>
        </p:txBody>
      </p:sp>
    </p:spTree>
    <p:extLst>
      <p:ext uri="{BB962C8B-B14F-4D97-AF65-F5344CB8AC3E}">
        <p14:creationId xmlns:p14="http://schemas.microsoft.com/office/powerpoint/2010/main" val="1431446401"/>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248597-B33B-483C-878B-ED588A1145A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77B6904-1DC2-446B-8A64-1A9366A7EE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26A1C8E-3299-44BD-92CE-9ACF15E7F1C0}"/>
              </a:ext>
            </a:extLst>
          </p:cNvPr>
          <p:cNvSpPr>
            <a:spLocks noGrp="1"/>
          </p:cNvSpPr>
          <p:nvPr>
            <p:ph type="dt" sz="half" idx="10"/>
          </p:nvPr>
        </p:nvSpPr>
        <p:spPr/>
        <p:txBody>
          <a:bodyPr/>
          <a:lstStyle/>
          <a:p>
            <a:fld id="{C13DD621-D703-423A-A12C-2BA8D6F3642D}" type="datetimeFigureOut">
              <a:rPr lang="fr-FR" smtClean="0"/>
              <a:t>18/07/2023</a:t>
            </a:fld>
            <a:endParaRPr lang="fr-FR"/>
          </a:p>
        </p:txBody>
      </p:sp>
      <p:sp>
        <p:nvSpPr>
          <p:cNvPr id="5" name="Espace réservé du pied de page 4">
            <a:extLst>
              <a:ext uri="{FF2B5EF4-FFF2-40B4-BE49-F238E27FC236}">
                <a16:creationId xmlns:a16="http://schemas.microsoft.com/office/drawing/2014/main" id="{37694C70-3108-420C-AACF-A53D36C04F2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8762140-A74D-4F28-925A-7B67C4CB5E06}"/>
              </a:ext>
            </a:extLst>
          </p:cNvPr>
          <p:cNvSpPr>
            <a:spLocks noGrp="1"/>
          </p:cNvSpPr>
          <p:nvPr>
            <p:ph type="sldNum" sz="quarter" idx="12"/>
          </p:nvPr>
        </p:nvSpPr>
        <p:spPr/>
        <p:txBody>
          <a:bodyPr/>
          <a:lstStyle/>
          <a:p>
            <a:fld id="{3A9A70D1-95A1-4B61-8B40-AE77E0B6BBBB}" type="slidenum">
              <a:rPr lang="fr-FR" smtClean="0"/>
              <a:t>‹N°›</a:t>
            </a:fld>
            <a:endParaRPr lang="fr-FR"/>
          </a:p>
        </p:txBody>
      </p:sp>
    </p:spTree>
    <p:extLst>
      <p:ext uri="{BB962C8B-B14F-4D97-AF65-F5344CB8AC3E}">
        <p14:creationId xmlns:p14="http://schemas.microsoft.com/office/powerpoint/2010/main" val="2686963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C1D881-1BF3-4801-837B-AC2393DBAF9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ED1E690-A4E7-44E5-B5FB-94273828568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B887F24-1744-4803-B1B8-11A7659B9051}"/>
              </a:ext>
            </a:extLst>
          </p:cNvPr>
          <p:cNvSpPr>
            <a:spLocks noGrp="1"/>
          </p:cNvSpPr>
          <p:nvPr>
            <p:ph type="dt" sz="half" idx="10"/>
          </p:nvPr>
        </p:nvSpPr>
        <p:spPr/>
        <p:txBody>
          <a:bodyPr/>
          <a:lstStyle/>
          <a:p>
            <a:fld id="{C13DD621-D703-423A-A12C-2BA8D6F3642D}" type="datetimeFigureOut">
              <a:rPr lang="fr-FR" smtClean="0"/>
              <a:t>18/07/2023</a:t>
            </a:fld>
            <a:endParaRPr lang="fr-FR"/>
          </a:p>
        </p:txBody>
      </p:sp>
      <p:sp>
        <p:nvSpPr>
          <p:cNvPr id="5" name="Espace réservé du pied de page 4">
            <a:extLst>
              <a:ext uri="{FF2B5EF4-FFF2-40B4-BE49-F238E27FC236}">
                <a16:creationId xmlns:a16="http://schemas.microsoft.com/office/drawing/2014/main" id="{3387AC11-9B02-4B10-B5CA-48BB2FA13DB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1BB948A-0312-4567-9A1E-E207AEA360D2}"/>
              </a:ext>
            </a:extLst>
          </p:cNvPr>
          <p:cNvSpPr>
            <a:spLocks noGrp="1"/>
          </p:cNvSpPr>
          <p:nvPr>
            <p:ph type="sldNum" sz="quarter" idx="12"/>
          </p:nvPr>
        </p:nvSpPr>
        <p:spPr/>
        <p:txBody>
          <a:bodyPr/>
          <a:lstStyle/>
          <a:p>
            <a:fld id="{3A9A70D1-95A1-4B61-8B40-AE77E0B6BBBB}" type="slidenum">
              <a:rPr lang="fr-FR" smtClean="0"/>
              <a:t>‹N°›</a:t>
            </a:fld>
            <a:endParaRPr lang="fr-FR"/>
          </a:p>
        </p:txBody>
      </p:sp>
    </p:spTree>
    <p:extLst>
      <p:ext uri="{BB962C8B-B14F-4D97-AF65-F5344CB8AC3E}">
        <p14:creationId xmlns:p14="http://schemas.microsoft.com/office/powerpoint/2010/main" val="2738566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6BBE37-3800-45AA-AD0E-20906D817A6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AB132E9-62E2-4DD1-86FC-CF194A2D21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2E483EC-2F2F-4BCF-B9ED-CBA45A2026FD}"/>
              </a:ext>
            </a:extLst>
          </p:cNvPr>
          <p:cNvSpPr>
            <a:spLocks noGrp="1"/>
          </p:cNvSpPr>
          <p:nvPr>
            <p:ph type="dt" sz="half" idx="10"/>
          </p:nvPr>
        </p:nvSpPr>
        <p:spPr/>
        <p:txBody>
          <a:bodyPr/>
          <a:lstStyle/>
          <a:p>
            <a:fld id="{C13DD621-D703-423A-A12C-2BA8D6F3642D}" type="datetimeFigureOut">
              <a:rPr lang="fr-FR" smtClean="0"/>
              <a:t>18/07/2023</a:t>
            </a:fld>
            <a:endParaRPr lang="fr-FR"/>
          </a:p>
        </p:txBody>
      </p:sp>
      <p:sp>
        <p:nvSpPr>
          <p:cNvPr id="5" name="Espace réservé du pied de page 4">
            <a:extLst>
              <a:ext uri="{FF2B5EF4-FFF2-40B4-BE49-F238E27FC236}">
                <a16:creationId xmlns:a16="http://schemas.microsoft.com/office/drawing/2014/main" id="{B286ECB7-D6CB-4DCF-9D1E-FC9535CE92A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5CA7C2-CCC2-4DBA-BEE3-FC5550B8C472}"/>
              </a:ext>
            </a:extLst>
          </p:cNvPr>
          <p:cNvSpPr>
            <a:spLocks noGrp="1"/>
          </p:cNvSpPr>
          <p:nvPr>
            <p:ph type="sldNum" sz="quarter" idx="12"/>
          </p:nvPr>
        </p:nvSpPr>
        <p:spPr/>
        <p:txBody>
          <a:bodyPr/>
          <a:lstStyle/>
          <a:p>
            <a:fld id="{3A9A70D1-95A1-4B61-8B40-AE77E0B6BBBB}" type="slidenum">
              <a:rPr lang="fr-FR" smtClean="0"/>
              <a:t>‹N°›</a:t>
            </a:fld>
            <a:endParaRPr lang="fr-FR"/>
          </a:p>
        </p:txBody>
      </p:sp>
    </p:spTree>
    <p:extLst>
      <p:ext uri="{BB962C8B-B14F-4D97-AF65-F5344CB8AC3E}">
        <p14:creationId xmlns:p14="http://schemas.microsoft.com/office/powerpoint/2010/main" val="142735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3BB3E7-A3CF-4004-A930-5BFD497151C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AE16FD5-3644-495E-A2D7-6D6AC699578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2B22F7C-C600-4DD2-8059-B4CB66C7D34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F5370F6-FC14-43D5-9B13-8930287A061E}"/>
              </a:ext>
            </a:extLst>
          </p:cNvPr>
          <p:cNvSpPr>
            <a:spLocks noGrp="1"/>
          </p:cNvSpPr>
          <p:nvPr>
            <p:ph type="dt" sz="half" idx="10"/>
          </p:nvPr>
        </p:nvSpPr>
        <p:spPr/>
        <p:txBody>
          <a:bodyPr/>
          <a:lstStyle/>
          <a:p>
            <a:fld id="{C13DD621-D703-423A-A12C-2BA8D6F3642D}" type="datetimeFigureOut">
              <a:rPr lang="fr-FR" smtClean="0"/>
              <a:t>18/07/2023</a:t>
            </a:fld>
            <a:endParaRPr lang="fr-FR"/>
          </a:p>
        </p:txBody>
      </p:sp>
      <p:sp>
        <p:nvSpPr>
          <p:cNvPr id="6" name="Espace réservé du pied de page 5">
            <a:extLst>
              <a:ext uri="{FF2B5EF4-FFF2-40B4-BE49-F238E27FC236}">
                <a16:creationId xmlns:a16="http://schemas.microsoft.com/office/drawing/2014/main" id="{C681FF07-1345-496B-A76A-1D2B919293B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D6A6BFA-036C-43FC-85E4-78294E261EA4}"/>
              </a:ext>
            </a:extLst>
          </p:cNvPr>
          <p:cNvSpPr>
            <a:spLocks noGrp="1"/>
          </p:cNvSpPr>
          <p:nvPr>
            <p:ph type="sldNum" sz="quarter" idx="12"/>
          </p:nvPr>
        </p:nvSpPr>
        <p:spPr/>
        <p:txBody>
          <a:bodyPr/>
          <a:lstStyle/>
          <a:p>
            <a:fld id="{3A9A70D1-95A1-4B61-8B40-AE77E0B6BBBB}" type="slidenum">
              <a:rPr lang="fr-FR" smtClean="0"/>
              <a:t>‹N°›</a:t>
            </a:fld>
            <a:endParaRPr lang="fr-FR"/>
          </a:p>
        </p:txBody>
      </p:sp>
    </p:spTree>
    <p:extLst>
      <p:ext uri="{BB962C8B-B14F-4D97-AF65-F5344CB8AC3E}">
        <p14:creationId xmlns:p14="http://schemas.microsoft.com/office/powerpoint/2010/main" val="271084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D5EA15-8708-4131-9AF6-019606BC380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C16650D-448E-4D33-8C7D-263C0C80A4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82EF8BD-F77F-4EBD-AC2E-6A3E05C41FA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99509F9-826C-4847-BEBC-72493C711D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F18D663-7C46-4B16-BBE9-F7AEABE9455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85E3CAB-874F-4326-B69F-A4D780DCC17F}"/>
              </a:ext>
            </a:extLst>
          </p:cNvPr>
          <p:cNvSpPr>
            <a:spLocks noGrp="1"/>
          </p:cNvSpPr>
          <p:nvPr>
            <p:ph type="dt" sz="half" idx="10"/>
          </p:nvPr>
        </p:nvSpPr>
        <p:spPr/>
        <p:txBody>
          <a:bodyPr/>
          <a:lstStyle/>
          <a:p>
            <a:fld id="{C13DD621-D703-423A-A12C-2BA8D6F3642D}" type="datetimeFigureOut">
              <a:rPr lang="fr-FR" smtClean="0"/>
              <a:t>18/07/2023</a:t>
            </a:fld>
            <a:endParaRPr lang="fr-FR"/>
          </a:p>
        </p:txBody>
      </p:sp>
      <p:sp>
        <p:nvSpPr>
          <p:cNvPr id="8" name="Espace réservé du pied de page 7">
            <a:extLst>
              <a:ext uri="{FF2B5EF4-FFF2-40B4-BE49-F238E27FC236}">
                <a16:creationId xmlns:a16="http://schemas.microsoft.com/office/drawing/2014/main" id="{474D9329-80FB-46C6-B9E2-A061557421F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2D384D1-4A0C-458F-A848-F56174578DEB}"/>
              </a:ext>
            </a:extLst>
          </p:cNvPr>
          <p:cNvSpPr>
            <a:spLocks noGrp="1"/>
          </p:cNvSpPr>
          <p:nvPr>
            <p:ph type="sldNum" sz="quarter" idx="12"/>
          </p:nvPr>
        </p:nvSpPr>
        <p:spPr/>
        <p:txBody>
          <a:bodyPr/>
          <a:lstStyle/>
          <a:p>
            <a:fld id="{3A9A70D1-95A1-4B61-8B40-AE77E0B6BBBB}" type="slidenum">
              <a:rPr lang="fr-FR" smtClean="0"/>
              <a:t>‹N°›</a:t>
            </a:fld>
            <a:endParaRPr lang="fr-FR"/>
          </a:p>
        </p:txBody>
      </p:sp>
    </p:spTree>
    <p:extLst>
      <p:ext uri="{BB962C8B-B14F-4D97-AF65-F5344CB8AC3E}">
        <p14:creationId xmlns:p14="http://schemas.microsoft.com/office/powerpoint/2010/main" val="2882355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5515F1-AD36-4804-BCBF-8679CC632B5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7E633B4-72E6-4733-8CAD-6C1058DC2C19}"/>
              </a:ext>
            </a:extLst>
          </p:cNvPr>
          <p:cNvSpPr>
            <a:spLocks noGrp="1"/>
          </p:cNvSpPr>
          <p:nvPr>
            <p:ph type="dt" sz="half" idx="10"/>
          </p:nvPr>
        </p:nvSpPr>
        <p:spPr/>
        <p:txBody>
          <a:bodyPr/>
          <a:lstStyle/>
          <a:p>
            <a:fld id="{C13DD621-D703-423A-A12C-2BA8D6F3642D}" type="datetimeFigureOut">
              <a:rPr lang="fr-FR" smtClean="0"/>
              <a:t>18/07/2023</a:t>
            </a:fld>
            <a:endParaRPr lang="fr-FR"/>
          </a:p>
        </p:txBody>
      </p:sp>
      <p:sp>
        <p:nvSpPr>
          <p:cNvPr id="4" name="Espace réservé du pied de page 3">
            <a:extLst>
              <a:ext uri="{FF2B5EF4-FFF2-40B4-BE49-F238E27FC236}">
                <a16:creationId xmlns:a16="http://schemas.microsoft.com/office/drawing/2014/main" id="{D7D912E3-53E6-4D22-BCEC-40F61D47A25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CDDE7D5-1152-43C9-AD5D-BDBF43B7CAF4}"/>
              </a:ext>
            </a:extLst>
          </p:cNvPr>
          <p:cNvSpPr>
            <a:spLocks noGrp="1"/>
          </p:cNvSpPr>
          <p:nvPr>
            <p:ph type="sldNum" sz="quarter" idx="12"/>
          </p:nvPr>
        </p:nvSpPr>
        <p:spPr/>
        <p:txBody>
          <a:bodyPr/>
          <a:lstStyle/>
          <a:p>
            <a:fld id="{3A9A70D1-95A1-4B61-8B40-AE77E0B6BBBB}" type="slidenum">
              <a:rPr lang="fr-FR" smtClean="0"/>
              <a:t>‹N°›</a:t>
            </a:fld>
            <a:endParaRPr lang="fr-FR"/>
          </a:p>
        </p:txBody>
      </p:sp>
    </p:spTree>
    <p:extLst>
      <p:ext uri="{BB962C8B-B14F-4D97-AF65-F5344CB8AC3E}">
        <p14:creationId xmlns:p14="http://schemas.microsoft.com/office/powerpoint/2010/main" val="32198443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1">
            <a:extLst>
              <a:ext uri="{FF2B5EF4-FFF2-40B4-BE49-F238E27FC236}">
                <a16:creationId xmlns:a16="http://schemas.microsoft.com/office/drawing/2014/main" id="{61752AD7-31B1-4023-A258-27711E4A07C1}"/>
              </a:ext>
            </a:extLst>
          </p:cNvPr>
          <p:cNvSpPr>
            <a:spLocks noGrp="1"/>
          </p:cNvSpPr>
          <p:nvPr>
            <p:ph type="sldNum" sz="quarter" idx="4"/>
          </p:nvPr>
        </p:nvSpPr>
        <p:spPr>
          <a:xfrm>
            <a:off x="10466310" y="6592773"/>
            <a:ext cx="1708757" cy="275619"/>
          </a:xfrm>
          <a:prstGeom prst="rect">
            <a:avLst/>
          </a:prstGeom>
        </p:spPr>
        <p:txBody>
          <a:bodyPr/>
          <a:lstStyle>
            <a:lvl1pPr>
              <a:defRPr lang="en-US" sz="900" b="1" kern="1200" baseline="0" smtClean="0">
                <a:solidFill>
                  <a:srgbClr val="548325"/>
                </a:solidFill>
                <a:latin typeface="Calibri" pitchFamily="34" charset="0"/>
                <a:ea typeface="+mn-ea"/>
                <a:cs typeface="Calibri" pitchFamily="34" charset="0"/>
              </a:defRPr>
            </a:lvl1pPr>
          </a:lstStyle>
          <a:p>
            <a:fld id="{A06AE2B4-3A99-4192-BFF4-BE13FC41EF23}"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50" r:id="rId1"/>
    <p:sldLayoutId id="2147483649" r:id="rId2"/>
    <p:sldLayoutId id="2147483669" r:id="rId3"/>
  </p:sldLayoutIdLst>
  <p:transition spd="slow">
    <p:wipe dir="r"/>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B117512-831C-4E8E-8971-2139205FF0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8B0B7DC-309F-47D9-9DB2-FC3E1B8D5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4D3AF68-448F-4486-B0D6-542D2AF3D1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3DD621-D703-423A-A12C-2BA8D6F3642D}" type="datetimeFigureOut">
              <a:rPr lang="fr-FR" smtClean="0"/>
              <a:t>18/07/2023</a:t>
            </a:fld>
            <a:endParaRPr lang="fr-FR"/>
          </a:p>
        </p:txBody>
      </p:sp>
      <p:sp>
        <p:nvSpPr>
          <p:cNvPr id="5" name="Espace réservé du pied de page 4">
            <a:extLst>
              <a:ext uri="{FF2B5EF4-FFF2-40B4-BE49-F238E27FC236}">
                <a16:creationId xmlns:a16="http://schemas.microsoft.com/office/drawing/2014/main" id="{5B6766F8-991A-40A8-AF17-EA4993AE2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1B5E29F-F591-4844-8AD6-0CD365041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A70D1-95A1-4B61-8B40-AE77E0B6BBBB}" type="slidenum">
              <a:rPr lang="fr-FR" smtClean="0"/>
              <a:t>‹N°›</a:t>
            </a:fld>
            <a:endParaRPr lang="fr-FR"/>
          </a:p>
        </p:txBody>
      </p:sp>
    </p:spTree>
    <p:extLst>
      <p:ext uri="{BB962C8B-B14F-4D97-AF65-F5344CB8AC3E}">
        <p14:creationId xmlns:p14="http://schemas.microsoft.com/office/powerpoint/2010/main" val="288400157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60FD91B-39D2-4EB0-9B74-3C6FFC6173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779847E-6AC4-457B-A642-F968761E0A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F611E4E-9FA6-43D0-AAA5-09E33C60FD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E6592-930C-4E4F-8627-8EC8DCC1DD66}" type="datetimeFigureOut">
              <a:rPr lang="fr-FR" smtClean="0"/>
              <a:t>18/07/2023</a:t>
            </a:fld>
            <a:endParaRPr lang="fr-FR"/>
          </a:p>
        </p:txBody>
      </p:sp>
      <p:sp>
        <p:nvSpPr>
          <p:cNvPr id="5" name="Espace réservé du pied de page 4">
            <a:extLst>
              <a:ext uri="{FF2B5EF4-FFF2-40B4-BE49-F238E27FC236}">
                <a16:creationId xmlns:a16="http://schemas.microsoft.com/office/drawing/2014/main" id="{FF42B3EB-21C9-4AB8-BCD2-39F45D4EAC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FE46F0E-A983-4D0F-832A-B14C2B4B1C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1A2FC-6213-4319-8BD6-2035A573D7C7}" type="slidenum">
              <a:rPr lang="fr-FR" smtClean="0"/>
              <a:t>‹N°›</a:t>
            </a:fld>
            <a:endParaRPr lang="fr-FR"/>
          </a:p>
        </p:txBody>
      </p:sp>
    </p:spTree>
    <p:extLst>
      <p:ext uri="{BB962C8B-B14F-4D97-AF65-F5344CB8AC3E}">
        <p14:creationId xmlns:p14="http://schemas.microsoft.com/office/powerpoint/2010/main" val="387427042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a.duparque@agro-transfert-rt.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mailto:lionel.jordan-meille@agro-bordeaux.fr" TargetMode="External"/><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61.jpeg"/><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16.xml"/><Relationship Id="rId5" Type="http://schemas.openxmlformats.org/officeDocument/2006/relationships/image" Target="../media/image65.png"/><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e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84.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86" y="2886234"/>
            <a:ext cx="3372834" cy="1523279"/>
          </a:xfrm>
          <a:prstGeom prst="rect">
            <a:avLst/>
          </a:prstGeom>
        </p:spPr>
      </p:pic>
      <p:sp>
        <p:nvSpPr>
          <p:cNvPr id="3" name="ZoneTexte 2"/>
          <p:cNvSpPr txBox="1"/>
          <p:nvPr/>
        </p:nvSpPr>
        <p:spPr>
          <a:xfrm>
            <a:off x="439919" y="1043946"/>
            <a:ext cx="4038601" cy="1723549"/>
          </a:xfrm>
          <a:prstGeom prst="rect">
            <a:avLst/>
          </a:prstGeom>
          <a:noFill/>
        </p:spPr>
        <p:txBody>
          <a:bodyPr wrap="square" rtlCol="0">
            <a:spAutoFit/>
          </a:bodyPr>
          <a:lstStyle/>
          <a:p>
            <a:r>
              <a:rPr lang="fr-FR" sz="4800" b="1">
                <a:solidFill>
                  <a:srgbClr val="62992B"/>
                </a:solidFill>
                <a:latin typeface="Calibri" pitchFamily="34" charset="0"/>
                <a:cs typeface="Calibri" pitchFamily="34" charset="0"/>
              </a:rPr>
              <a:t>     Assemblée</a:t>
            </a:r>
            <a:br>
              <a:rPr lang="fr-FR" sz="4800" b="1">
                <a:solidFill>
                  <a:srgbClr val="62992B"/>
                </a:solidFill>
                <a:latin typeface="Calibri" pitchFamily="34" charset="0"/>
                <a:cs typeface="Calibri" pitchFamily="34" charset="0"/>
              </a:rPr>
            </a:br>
            <a:r>
              <a:rPr lang="fr-FR" sz="4800" b="1">
                <a:solidFill>
                  <a:srgbClr val="62992B"/>
                </a:solidFill>
                <a:latin typeface="Calibri" pitchFamily="34" charset="0"/>
                <a:cs typeface="Calibri" pitchFamily="34" charset="0"/>
              </a:rPr>
              <a:t>     Générale</a:t>
            </a:r>
          </a:p>
          <a:p>
            <a:pPr algn="ctr"/>
            <a:endParaRPr lang="fr-FR" sz="1000" b="1">
              <a:solidFill>
                <a:srgbClr val="62992B"/>
              </a:solidFill>
              <a:latin typeface="Calibri" pitchFamily="34" charset="0"/>
              <a:cs typeface="Calibri" pitchFamily="34" charset="0"/>
            </a:endParaRPr>
          </a:p>
        </p:txBody>
      </p:sp>
      <p:sp>
        <p:nvSpPr>
          <p:cNvPr id="4" name="ZoneTexte 3"/>
          <p:cNvSpPr txBox="1"/>
          <p:nvPr/>
        </p:nvSpPr>
        <p:spPr>
          <a:xfrm>
            <a:off x="4478520" y="4901766"/>
            <a:ext cx="8206348" cy="1107996"/>
          </a:xfrm>
          <a:prstGeom prst="rect">
            <a:avLst/>
          </a:prstGeom>
          <a:noFill/>
        </p:spPr>
        <p:txBody>
          <a:bodyPr wrap="square" rtlCol="0">
            <a:spAutoFit/>
          </a:bodyPr>
          <a:lstStyle/>
          <a:p>
            <a:pPr algn="ctr"/>
            <a:endParaRPr lang="fr-FR" sz="1000" b="1">
              <a:solidFill>
                <a:srgbClr val="62992B"/>
              </a:solidFill>
              <a:latin typeface="Calibri" pitchFamily="34" charset="0"/>
              <a:cs typeface="Calibri" pitchFamily="34" charset="0"/>
            </a:endParaRPr>
          </a:p>
          <a:p>
            <a:pPr algn="ctr"/>
            <a:r>
              <a:rPr lang="fr-FR" sz="3600" b="1">
                <a:solidFill>
                  <a:srgbClr val="62992B"/>
                </a:solidFill>
                <a:latin typeface="Calibri" pitchFamily="34" charset="0"/>
                <a:cs typeface="Calibri" pitchFamily="34" charset="0"/>
              </a:rPr>
              <a:t>     6 avril 2023</a:t>
            </a:r>
          </a:p>
          <a:p>
            <a:pPr algn="ctr"/>
            <a:r>
              <a:rPr lang="fr-FR" sz="2000" b="1">
                <a:solidFill>
                  <a:srgbClr val="62992B"/>
                </a:solidFill>
                <a:latin typeface="Calibri" pitchFamily="34" charset="0"/>
                <a:cs typeface="Calibri" pitchFamily="34" charset="0"/>
              </a:rPr>
              <a:t>        Distanciel</a:t>
            </a:r>
          </a:p>
        </p:txBody>
      </p:sp>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a:extLst>
              <a:ext uri="{FF2B5EF4-FFF2-40B4-BE49-F238E27FC236}">
                <a16:creationId xmlns:a16="http://schemas.microsoft.com/office/drawing/2014/main" id="{5129505E-2903-3BFF-94A3-1A1C3AB578FE}"/>
              </a:ext>
            </a:extLst>
          </p:cNvPr>
          <p:cNvGraphicFramePr/>
          <p:nvPr>
            <p:extLst>
              <p:ext uri="{D42A27DB-BD31-4B8C-83A1-F6EECF244321}">
                <p14:modId xmlns:p14="http://schemas.microsoft.com/office/powerpoint/2010/main" val="2116547539"/>
              </p:ext>
            </p:extLst>
          </p:nvPr>
        </p:nvGraphicFramePr>
        <p:xfrm>
          <a:off x="2639438" y="1102707"/>
          <a:ext cx="6913124" cy="5119514"/>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A454DDD1-14AC-1908-CA9F-60391D9F3AF3}"/>
              </a:ext>
            </a:extLst>
          </p:cNvPr>
          <p:cNvSpPr txBox="1"/>
          <p:nvPr/>
        </p:nvSpPr>
        <p:spPr>
          <a:xfrm>
            <a:off x="4989922" y="206378"/>
            <a:ext cx="2377254" cy="584775"/>
          </a:xfrm>
          <a:prstGeom prst="rect">
            <a:avLst/>
          </a:prstGeom>
          <a:noFill/>
        </p:spPr>
        <p:txBody>
          <a:bodyPr wrap="square" rtlCol="0">
            <a:spAutoFit/>
          </a:bodyPr>
          <a:lstStyle/>
          <a:p>
            <a:pPr fontAlgn="auto">
              <a:spcBef>
                <a:spcPts val="0"/>
              </a:spcBef>
              <a:spcAft>
                <a:spcPts val="0"/>
              </a:spcAft>
            </a:pPr>
            <a:r>
              <a:rPr lang="fr-FR" sz="3200">
                <a:solidFill>
                  <a:srgbClr val="1F497D"/>
                </a:solidFill>
              </a:rPr>
              <a:t>Adhésions</a:t>
            </a:r>
            <a:endParaRPr lang="en-GB" sz="3200">
              <a:solidFill>
                <a:srgbClr val="1F497D"/>
              </a:solidFill>
            </a:endParaRPr>
          </a:p>
        </p:txBody>
      </p:sp>
      <p:sp>
        <p:nvSpPr>
          <p:cNvPr id="7" name="ZoneTexte 6">
            <a:extLst>
              <a:ext uri="{FF2B5EF4-FFF2-40B4-BE49-F238E27FC236}">
                <a16:creationId xmlns:a16="http://schemas.microsoft.com/office/drawing/2014/main" id="{CCABE5C6-4DCB-9CA3-AE5E-1FB78ED526B4}"/>
              </a:ext>
            </a:extLst>
          </p:cNvPr>
          <p:cNvSpPr txBox="1"/>
          <p:nvPr/>
        </p:nvSpPr>
        <p:spPr>
          <a:xfrm>
            <a:off x="7303040" y="0"/>
            <a:ext cx="6104106" cy="880369"/>
          </a:xfrm>
          <a:prstGeom prst="rect">
            <a:avLst/>
          </a:prstGeom>
          <a:noFill/>
        </p:spPr>
        <p:txBody>
          <a:bodyPr wrap="square">
            <a:spAutoFit/>
          </a:bodyPr>
          <a:lstStyle/>
          <a:p>
            <a:pPr algn="ctr">
              <a:lnSpc>
                <a:spcPct val="150000"/>
              </a:lnSpc>
              <a:buClr>
                <a:srgbClr val="1F497D"/>
              </a:buClr>
            </a:pPr>
            <a:r>
              <a:rPr lang="fr-FR" sz="1800" b="1">
                <a:solidFill>
                  <a:srgbClr val="62992B"/>
                </a:solidFill>
                <a:latin typeface="Calibri" panose="020F0502020204030204" pitchFamily="34" charset="0"/>
              </a:rPr>
              <a:t>Rapport moral </a:t>
            </a:r>
            <a:br>
              <a:rPr lang="fr-FR" sz="1800" b="1">
                <a:solidFill>
                  <a:srgbClr val="62992B"/>
                </a:solidFill>
                <a:latin typeface="Calibri" panose="020F0502020204030204" pitchFamily="34" charset="0"/>
              </a:rPr>
            </a:br>
            <a:r>
              <a:rPr lang="fr-FR" sz="1800" b="1">
                <a:solidFill>
                  <a:srgbClr val="62992B"/>
                </a:solidFill>
                <a:latin typeface="Calibri" panose="020F0502020204030204" pitchFamily="34" charset="0"/>
              </a:rPr>
              <a:t>du Président sur 2022</a:t>
            </a:r>
            <a:endParaRPr lang="fr-FR" b="1">
              <a:latin typeface="Calibri" panose="020F0502020204030204" pitchFamily="34" charset="0"/>
            </a:endParaRPr>
          </a:p>
        </p:txBody>
      </p:sp>
    </p:spTree>
    <p:extLst>
      <p:ext uri="{BB962C8B-B14F-4D97-AF65-F5344CB8AC3E}">
        <p14:creationId xmlns:p14="http://schemas.microsoft.com/office/powerpoint/2010/main" val="680247855"/>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BEBDAC0-BC9F-3B14-34BD-6BE992DA3854}"/>
              </a:ext>
            </a:extLst>
          </p:cNvPr>
          <p:cNvPicPr>
            <a:picLocks noChangeAspect="1"/>
          </p:cNvPicPr>
          <p:nvPr/>
        </p:nvPicPr>
        <p:blipFill rotWithShape="1">
          <a:blip r:embed="rId3"/>
          <a:srcRect t="18153"/>
          <a:stretch/>
        </p:blipFill>
        <p:spPr>
          <a:xfrm>
            <a:off x="2316020" y="3148641"/>
            <a:ext cx="8256216" cy="1199072"/>
          </a:xfrm>
          <a:prstGeom prst="rect">
            <a:avLst/>
          </a:prstGeom>
        </p:spPr>
      </p:pic>
      <p:sp>
        <p:nvSpPr>
          <p:cNvPr id="4" name="ZoneTexte 3">
            <a:extLst>
              <a:ext uri="{FF2B5EF4-FFF2-40B4-BE49-F238E27FC236}">
                <a16:creationId xmlns:a16="http://schemas.microsoft.com/office/drawing/2014/main" id="{2CA7B2AA-7CA9-9F2F-9B73-74740F53D9CB}"/>
              </a:ext>
            </a:extLst>
          </p:cNvPr>
          <p:cNvSpPr txBox="1"/>
          <p:nvPr/>
        </p:nvSpPr>
        <p:spPr>
          <a:xfrm>
            <a:off x="4209688" y="241539"/>
            <a:ext cx="4533613" cy="584775"/>
          </a:xfrm>
          <a:prstGeom prst="rect">
            <a:avLst/>
          </a:prstGeom>
          <a:noFill/>
        </p:spPr>
        <p:txBody>
          <a:bodyPr wrap="none" rtlCol="0">
            <a:spAutoFit/>
          </a:bodyPr>
          <a:lstStyle/>
          <a:p>
            <a:r>
              <a:rPr lang="fr-FR" sz="3200">
                <a:solidFill>
                  <a:srgbClr val="1F497D"/>
                </a:solidFill>
              </a:rPr>
              <a:t>Coût de fonctionnement</a:t>
            </a:r>
            <a:endParaRPr lang="en-GB" sz="3200">
              <a:solidFill>
                <a:srgbClr val="1F497D"/>
              </a:solidFill>
            </a:endParaRPr>
          </a:p>
        </p:txBody>
      </p:sp>
      <p:sp>
        <p:nvSpPr>
          <p:cNvPr id="6" name="ZoneTexte 5">
            <a:extLst>
              <a:ext uri="{FF2B5EF4-FFF2-40B4-BE49-F238E27FC236}">
                <a16:creationId xmlns:a16="http://schemas.microsoft.com/office/drawing/2014/main" id="{AF1A06FB-074D-F35C-E769-3452C5E7173D}"/>
              </a:ext>
            </a:extLst>
          </p:cNvPr>
          <p:cNvSpPr txBox="1"/>
          <p:nvPr/>
        </p:nvSpPr>
        <p:spPr>
          <a:xfrm>
            <a:off x="2915727" y="1199072"/>
            <a:ext cx="6748963" cy="2215991"/>
          </a:xfrm>
          <a:prstGeom prst="rect">
            <a:avLst/>
          </a:prstGeom>
          <a:noFill/>
        </p:spPr>
        <p:txBody>
          <a:bodyPr wrap="none" rtlCol="0">
            <a:spAutoFit/>
          </a:bodyPr>
          <a:lstStyle/>
          <a:p>
            <a:pPr fontAlgn="auto">
              <a:spcBef>
                <a:spcPts val="0"/>
              </a:spcBef>
              <a:spcAft>
                <a:spcPts val="0"/>
              </a:spcAft>
            </a:pPr>
            <a:r>
              <a:rPr lang="fr-FR" sz="13800" err="1">
                <a:solidFill>
                  <a:srgbClr val="4472C4">
                    <a:lumMod val="50000"/>
                  </a:srgbClr>
                </a:solidFill>
                <a:latin typeface="Berlin Sans FB" panose="020E0602020502020306" pitchFamily="34" charset="0"/>
                <a:cs typeface="+mn-cs"/>
              </a:rPr>
              <a:t>comicher</a:t>
            </a:r>
            <a:endParaRPr lang="en-GB" sz="13800">
              <a:solidFill>
                <a:srgbClr val="4472C4">
                  <a:lumMod val="50000"/>
                </a:srgbClr>
              </a:solidFill>
              <a:latin typeface="Berlin Sans FB" panose="020E0602020502020306" pitchFamily="34" charset="0"/>
              <a:cs typeface="+mn-cs"/>
            </a:endParaRPr>
          </a:p>
        </p:txBody>
      </p:sp>
      <p:sp>
        <p:nvSpPr>
          <p:cNvPr id="7" name="ZoneTexte 6">
            <a:extLst>
              <a:ext uri="{FF2B5EF4-FFF2-40B4-BE49-F238E27FC236}">
                <a16:creationId xmlns:a16="http://schemas.microsoft.com/office/drawing/2014/main" id="{2A759D9B-421F-1C87-115D-FB0E8D1A929A}"/>
              </a:ext>
            </a:extLst>
          </p:cNvPr>
          <p:cNvSpPr txBox="1"/>
          <p:nvPr/>
        </p:nvSpPr>
        <p:spPr>
          <a:xfrm>
            <a:off x="7303040" y="0"/>
            <a:ext cx="6104106" cy="880369"/>
          </a:xfrm>
          <a:prstGeom prst="rect">
            <a:avLst/>
          </a:prstGeom>
          <a:noFill/>
        </p:spPr>
        <p:txBody>
          <a:bodyPr wrap="square">
            <a:spAutoFit/>
          </a:bodyPr>
          <a:lstStyle/>
          <a:p>
            <a:pPr algn="ctr">
              <a:lnSpc>
                <a:spcPct val="150000"/>
              </a:lnSpc>
              <a:buClr>
                <a:srgbClr val="1F497D"/>
              </a:buClr>
            </a:pPr>
            <a:r>
              <a:rPr lang="fr-FR" sz="1800" b="1">
                <a:solidFill>
                  <a:srgbClr val="62992B"/>
                </a:solidFill>
                <a:latin typeface="Calibri" panose="020F0502020204030204" pitchFamily="34" charset="0"/>
              </a:rPr>
              <a:t>Rapport moral </a:t>
            </a:r>
            <a:br>
              <a:rPr lang="fr-FR" sz="1800" b="1">
                <a:solidFill>
                  <a:srgbClr val="62992B"/>
                </a:solidFill>
                <a:latin typeface="Calibri" panose="020F0502020204030204" pitchFamily="34" charset="0"/>
              </a:rPr>
            </a:br>
            <a:r>
              <a:rPr lang="fr-FR" sz="1800" b="1">
                <a:solidFill>
                  <a:srgbClr val="62992B"/>
                </a:solidFill>
                <a:latin typeface="Calibri" panose="020F0502020204030204" pitchFamily="34" charset="0"/>
              </a:rPr>
              <a:t>du Président sur 2022</a:t>
            </a:r>
            <a:endParaRPr lang="fr-FR" b="1">
              <a:latin typeface="Calibri" panose="020F0502020204030204" pitchFamily="34" charset="0"/>
            </a:endParaRPr>
          </a:p>
        </p:txBody>
      </p:sp>
    </p:spTree>
    <p:extLst>
      <p:ext uri="{BB962C8B-B14F-4D97-AF65-F5344CB8AC3E}">
        <p14:creationId xmlns:p14="http://schemas.microsoft.com/office/powerpoint/2010/main" val="1567863443"/>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diagramme&#10;&#10;Description générée automatiquement">
            <a:extLst>
              <a:ext uri="{FF2B5EF4-FFF2-40B4-BE49-F238E27FC236}">
                <a16:creationId xmlns:a16="http://schemas.microsoft.com/office/drawing/2014/main" id="{109F9BDA-8971-4735-E9EF-AA5C6F5E41C5}"/>
              </a:ext>
            </a:extLst>
          </p:cNvPr>
          <p:cNvPicPr/>
          <p:nvPr/>
        </p:nvPicPr>
        <p:blipFill rotWithShape="1">
          <a:blip r:embed="rId3" cstate="print">
            <a:extLst>
              <a:ext uri="{28A0092B-C50C-407E-A947-70E740481C1C}">
                <a14:useLocalDpi xmlns:a14="http://schemas.microsoft.com/office/drawing/2010/main" val="0"/>
              </a:ext>
            </a:extLst>
          </a:blip>
          <a:srcRect t="23620" b="23059"/>
          <a:stretch/>
        </p:blipFill>
        <p:spPr bwMode="auto">
          <a:xfrm>
            <a:off x="532195" y="1792846"/>
            <a:ext cx="10605976" cy="3997844"/>
          </a:xfrm>
          <a:prstGeom prst="rect">
            <a:avLst/>
          </a:prstGeom>
          <a:ln>
            <a:noFill/>
          </a:ln>
          <a:extLst>
            <a:ext uri="{53640926-AAD7-44D8-BBD7-CCE9431645EC}">
              <a14:shadowObscured xmlns:a14="http://schemas.microsoft.com/office/drawing/2010/main"/>
            </a:ext>
          </a:extLst>
        </p:spPr>
      </p:pic>
      <p:sp>
        <p:nvSpPr>
          <p:cNvPr id="3" name="ZoneTexte 2">
            <a:extLst>
              <a:ext uri="{FF2B5EF4-FFF2-40B4-BE49-F238E27FC236}">
                <a16:creationId xmlns:a16="http://schemas.microsoft.com/office/drawing/2014/main" id="{44A3F9ED-B50B-D93F-6206-741ACA2DFFD4}"/>
              </a:ext>
            </a:extLst>
          </p:cNvPr>
          <p:cNvSpPr txBox="1"/>
          <p:nvPr/>
        </p:nvSpPr>
        <p:spPr>
          <a:xfrm>
            <a:off x="5348375" y="103516"/>
            <a:ext cx="1656800" cy="584775"/>
          </a:xfrm>
          <a:prstGeom prst="rect">
            <a:avLst/>
          </a:prstGeom>
          <a:noFill/>
        </p:spPr>
        <p:txBody>
          <a:bodyPr wrap="none" rtlCol="0">
            <a:spAutoFit/>
          </a:bodyPr>
          <a:lstStyle/>
          <a:p>
            <a:r>
              <a:rPr lang="fr-FR" sz="3200">
                <a:solidFill>
                  <a:srgbClr val="1F497D"/>
                </a:solidFill>
              </a:rPr>
              <a:t>JT 2022</a:t>
            </a:r>
            <a:endParaRPr lang="en-GB" sz="3200">
              <a:solidFill>
                <a:srgbClr val="1F497D"/>
              </a:solidFill>
            </a:endParaRPr>
          </a:p>
        </p:txBody>
      </p:sp>
      <p:sp>
        <p:nvSpPr>
          <p:cNvPr id="4" name="ZoneTexte 3">
            <a:extLst>
              <a:ext uri="{FF2B5EF4-FFF2-40B4-BE49-F238E27FC236}">
                <a16:creationId xmlns:a16="http://schemas.microsoft.com/office/drawing/2014/main" id="{1B6F3B29-E59E-FE38-CFDD-D497433ACBCB}"/>
              </a:ext>
            </a:extLst>
          </p:cNvPr>
          <p:cNvSpPr txBox="1"/>
          <p:nvPr/>
        </p:nvSpPr>
        <p:spPr>
          <a:xfrm>
            <a:off x="7303040" y="0"/>
            <a:ext cx="6104106" cy="880369"/>
          </a:xfrm>
          <a:prstGeom prst="rect">
            <a:avLst/>
          </a:prstGeom>
          <a:noFill/>
        </p:spPr>
        <p:txBody>
          <a:bodyPr wrap="square">
            <a:spAutoFit/>
          </a:bodyPr>
          <a:lstStyle/>
          <a:p>
            <a:pPr algn="ctr">
              <a:lnSpc>
                <a:spcPct val="150000"/>
              </a:lnSpc>
              <a:buClr>
                <a:srgbClr val="1F497D"/>
              </a:buClr>
            </a:pPr>
            <a:r>
              <a:rPr lang="fr-FR" sz="1800" b="1">
                <a:solidFill>
                  <a:srgbClr val="62992B"/>
                </a:solidFill>
                <a:latin typeface="Calibri" panose="020F0502020204030204" pitchFamily="34" charset="0"/>
              </a:rPr>
              <a:t>Rapport moral </a:t>
            </a:r>
            <a:br>
              <a:rPr lang="fr-FR" sz="1800" b="1">
                <a:solidFill>
                  <a:srgbClr val="62992B"/>
                </a:solidFill>
                <a:latin typeface="Calibri" panose="020F0502020204030204" pitchFamily="34" charset="0"/>
              </a:rPr>
            </a:br>
            <a:r>
              <a:rPr lang="fr-FR" sz="1800" b="1">
                <a:solidFill>
                  <a:srgbClr val="62992B"/>
                </a:solidFill>
                <a:latin typeface="Calibri" panose="020F0502020204030204" pitchFamily="34" charset="0"/>
              </a:rPr>
              <a:t>du Président sur 2022</a:t>
            </a:r>
            <a:endParaRPr lang="fr-FR" b="1">
              <a:latin typeface="Calibri" panose="020F0502020204030204" pitchFamily="34" charset="0"/>
            </a:endParaRPr>
          </a:p>
        </p:txBody>
      </p:sp>
    </p:spTree>
    <p:extLst>
      <p:ext uri="{BB962C8B-B14F-4D97-AF65-F5344CB8AC3E}">
        <p14:creationId xmlns:p14="http://schemas.microsoft.com/office/powerpoint/2010/main" val="3717418946"/>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949B1AC-BF0A-A8FA-2CBB-9441C03E0B7A}"/>
              </a:ext>
            </a:extLst>
          </p:cNvPr>
          <p:cNvPicPr>
            <a:picLocks noChangeAspect="1"/>
          </p:cNvPicPr>
          <p:nvPr/>
        </p:nvPicPr>
        <p:blipFill>
          <a:blip r:embed="rId3"/>
          <a:stretch>
            <a:fillRect/>
          </a:stretch>
        </p:blipFill>
        <p:spPr>
          <a:xfrm>
            <a:off x="2299757" y="0"/>
            <a:ext cx="7592485" cy="6582694"/>
          </a:xfrm>
          <a:prstGeom prst="rect">
            <a:avLst/>
          </a:prstGeom>
        </p:spPr>
      </p:pic>
      <p:sp>
        <p:nvSpPr>
          <p:cNvPr id="3" name="ZoneTexte 2">
            <a:extLst>
              <a:ext uri="{FF2B5EF4-FFF2-40B4-BE49-F238E27FC236}">
                <a16:creationId xmlns:a16="http://schemas.microsoft.com/office/drawing/2014/main" id="{E8230105-8FD2-A63B-4533-4FC0BAFEF437}"/>
              </a:ext>
            </a:extLst>
          </p:cNvPr>
          <p:cNvSpPr txBox="1"/>
          <p:nvPr/>
        </p:nvSpPr>
        <p:spPr>
          <a:xfrm>
            <a:off x="7303040" y="0"/>
            <a:ext cx="6104106" cy="880369"/>
          </a:xfrm>
          <a:prstGeom prst="rect">
            <a:avLst/>
          </a:prstGeom>
          <a:noFill/>
        </p:spPr>
        <p:txBody>
          <a:bodyPr wrap="square">
            <a:spAutoFit/>
          </a:bodyPr>
          <a:lstStyle/>
          <a:p>
            <a:pPr algn="ctr">
              <a:lnSpc>
                <a:spcPct val="150000"/>
              </a:lnSpc>
              <a:buClr>
                <a:srgbClr val="1F497D"/>
              </a:buClr>
            </a:pPr>
            <a:r>
              <a:rPr lang="fr-FR" sz="1800" b="1">
                <a:solidFill>
                  <a:srgbClr val="62992B"/>
                </a:solidFill>
                <a:latin typeface="Calibri" panose="020F0502020204030204" pitchFamily="34" charset="0"/>
              </a:rPr>
              <a:t>Rapport moral </a:t>
            </a:r>
            <a:br>
              <a:rPr lang="fr-FR" sz="1800" b="1">
                <a:solidFill>
                  <a:srgbClr val="62992B"/>
                </a:solidFill>
                <a:latin typeface="Calibri" panose="020F0502020204030204" pitchFamily="34" charset="0"/>
              </a:rPr>
            </a:br>
            <a:r>
              <a:rPr lang="fr-FR" sz="1800" b="1">
                <a:solidFill>
                  <a:srgbClr val="62992B"/>
                </a:solidFill>
                <a:latin typeface="Calibri" panose="020F0502020204030204" pitchFamily="34" charset="0"/>
              </a:rPr>
              <a:t>du Président sur 2022</a:t>
            </a:r>
            <a:endParaRPr lang="fr-FR" b="1">
              <a:latin typeface="Calibri" panose="020F0502020204030204" pitchFamily="34" charset="0"/>
            </a:endParaRPr>
          </a:p>
        </p:txBody>
      </p:sp>
    </p:spTree>
    <p:extLst>
      <p:ext uri="{BB962C8B-B14F-4D97-AF65-F5344CB8AC3E}">
        <p14:creationId xmlns:p14="http://schemas.microsoft.com/office/powerpoint/2010/main" val="617526157"/>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DA88A29-1B43-371E-E312-4570D6EAE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627" y="1115966"/>
            <a:ext cx="8978746" cy="4954094"/>
          </a:xfrm>
          <a:prstGeom prst="rect">
            <a:avLst/>
          </a:prstGeom>
        </p:spPr>
      </p:pic>
      <p:sp>
        <p:nvSpPr>
          <p:cNvPr id="3" name="ZoneTexte 2">
            <a:extLst>
              <a:ext uri="{FF2B5EF4-FFF2-40B4-BE49-F238E27FC236}">
                <a16:creationId xmlns:a16="http://schemas.microsoft.com/office/drawing/2014/main" id="{6F4981EE-CA38-E8AB-05F9-8E6577B28D00}"/>
              </a:ext>
            </a:extLst>
          </p:cNvPr>
          <p:cNvSpPr txBox="1"/>
          <p:nvPr/>
        </p:nvSpPr>
        <p:spPr>
          <a:xfrm>
            <a:off x="3975016" y="126984"/>
            <a:ext cx="5026664" cy="584775"/>
          </a:xfrm>
          <a:prstGeom prst="rect">
            <a:avLst/>
          </a:prstGeom>
          <a:noFill/>
        </p:spPr>
        <p:txBody>
          <a:bodyPr wrap="square" rtlCol="0">
            <a:spAutoFit/>
          </a:bodyPr>
          <a:lstStyle/>
          <a:p>
            <a:r>
              <a:rPr lang="fr-FR" sz="3200">
                <a:solidFill>
                  <a:srgbClr val="1F497D"/>
                </a:solidFill>
              </a:rPr>
              <a:t>Nouveau site Internet</a:t>
            </a:r>
            <a:endParaRPr lang="en-GB" sz="3200">
              <a:solidFill>
                <a:srgbClr val="1F497D"/>
              </a:solidFill>
            </a:endParaRPr>
          </a:p>
        </p:txBody>
      </p:sp>
      <p:sp>
        <p:nvSpPr>
          <p:cNvPr id="4" name="ZoneTexte 3">
            <a:extLst>
              <a:ext uri="{FF2B5EF4-FFF2-40B4-BE49-F238E27FC236}">
                <a16:creationId xmlns:a16="http://schemas.microsoft.com/office/drawing/2014/main" id="{EF542430-227D-EF4D-6AD2-6B48D8E5E74B}"/>
              </a:ext>
            </a:extLst>
          </p:cNvPr>
          <p:cNvSpPr txBox="1"/>
          <p:nvPr/>
        </p:nvSpPr>
        <p:spPr>
          <a:xfrm>
            <a:off x="7303040" y="0"/>
            <a:ext cx="6104106" cy="880369"/>
          </a:xfrm>
          <a:prstGeom prst="rect">
            <a:avLst/>
          </a:prstGeom>
          <a:noFill/>
        </p:spPr>
        <p:txBody>
          <a:bodyPr wrap="square">
            <a:spAutoFit/>
          </a:bodyPr>
          <a:lstStyle/>
          <a:p>
            <a:pPr algn="ctr">
              <a:lnSpc>
                <a:spcPct val="150000"/>
              </a:lnSpc>
              <a:buClr>
                <a:srgbClr val="1F497D"/>
              </a:buClr>
            </a:pPr>
            <a:r>
              <a:rPr lang="fr-FR" sz="1800" b="1">
                <a:solidFill>
                  <a:srgbClr val="62992B"/>
                </a:solidFill>
                <a:latin typeface="Calibri" panose="020F0502020204030204" pitchFamily="34" charset="0"/>
              </a:rPr>
              <a:t>Rapport moral </a:t>
            </a:r>
            <a:br>
              <a:rPr lang="fr-FR" sz="1800" b="1">
                <a:solidFill>
                  <a:srgbClr val="62992B"/>
                </a:solidFill>
                <a:latin typeface="Calibri" panose="020F0502020204030204" pitchFamily="34" charset="0"/>
              </a:rPr>
            </a:br>
            <a:r>
              <a:rPr lang="fr-FR" sz="1800" b="1">
                <a:solidFill>
                  <a:srgbClr val="62992B"/>
                </a:solidFill>
                <a:latin typeface="Calibri" panose="020F0502020204030204" pitchFamily="34" charset="0"/>
              </a:rPr>
              <a:t>du Président sur 2022</a:t>
            </a:r>
            <a:endParaRPr lang="fr-FR" b="1">
              <a:latin typeface="Calibri" panose="020F0502020204030204" pitchFamily="34" charset="0"/>
            </a:endParaRPr>
          </a:p>
        </p:txBody>
      </p:sp>
    </p:spTree>
    <p:extLst>
      <p:ext uri="{BB962C8B-B14F-4D97-AF65-F5344CB8AC3E}">
        <p14:creationId xmlns:p14="http://schemas.microsoft.com/office/powerpoint/2010/main" val="1685845876"/>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4B3CB09-DEC5-2B9F-253B-B6B7A6F8908F}"/>
              </a:ext>
            </a:extLst>
          </p:cNvPr>
          <p:cNvSpPr txBox="1"/>
          <p:nvPr/>
        </p:nvSpPr>
        <p:spPr>
          <a:xfrm>
            <a:off x="4520239" y="146648"/>
            <a:ext cx="3214341" cy="584775"/>
          </a:xfrm>
          <a:prstGeom prst="rect">
            <a:avLst/>
          </a:prstGeom>
          <a:noFill/>
        </p:spPr>
        <p:txBody>
          <a:bodyPr wrap="none" rtlCol="0">
            <a:spAutoFit/>
          </a:bodyPr>
          <a:lstStyle/>
          <a:p>
            <a:r>
              <a:rPr lang="fr-FR" sz="3200">
                <a:solidFill>
                  <a:srgbClr val="1F497D"/>
                </a:solidFill>
              </a:rPr>
              <a:t>Actualité des GT</a:t>
            </a:r>
            <a:endParaRPr lang="en-GB" sz="3200">
              <a:solidFill>
                <a:srgbClr val="1F497D"/>
              </a:solidFill>
            </a:endParaRPr>
          </a:p>
        </p:txBody>
      </p:sp>
      <p:sp>
        <p:nvSpPr>
          <p:cNvPr id="4" name="ZoneTexte 3">
            <a:extLst>
              <a:ext uri="{FF2B5EF4-FFF2-40B4-BE49-F238E27FC236}">
                <a16:creationId xmlns:a16="http://schemas.microsoft.com/office/drawing/2014/main" id="{15927434-C9BE-350B-EABA-D220106FE0F7}"/>
              </a:ext>
            </a:extLst>
          </p:cNvPr>
          <p:cNvSpPr txBox="1"/>
          <p:nvPr/>
        </p:nvSpPr>
        <p:spPr>
          <a:xfrm>
            <a:off x="7303040" y="0"/>
            <a:ext cx="6104106" cy="880369"/>
          </a:xfrm>
          <a:prstGeom prst="rect">
            <a:avLst/>
          </a:prstGeom>
          <a:noFill/>
        </p:spPr>
        <p:txBody>
          <a:bodyPr wrap="square">
            <a:spAutoFit/>
          </a:bodyPr>
          <a:lstStyle/>
          <a:p>
            <a:pPr algn="ctr">
              <a:lnSpc>
                <a:spcPct val="150000"/>
              </a:lnSpc>
              <a:buClr>
                <a:srgbClr val="1F497D"/>
              </a:buClr>
            </a:pPr>
            <a:r>
              <a:rPr lang="fr-FR" sz="1800" b="1">
                <a:solidFill>
                  <a:srgbClr val="62992B"/>
                </a:solidFill>
                <a:latin typeface="Calibri" panose="020F0502020204030204" pitchFamily="34" charset="0"/>
              </a:rPr>
              <a:t>Rapport moral </a:t>
            </a:r>
            <a:br>
              <a:rPr lang="fr-FR" sz="1800" b="1">
                <a:solidFill>
                  <a:srgbClr val="62992B"/>
                </a:solidFill>
                <a:latin typeface="Calibri" panose="020F0502020204030204" pitchFamily="34" charset="0"/>
              </a:rPr>
            </a:br>
            <a:r>
              <a:rPr lang="fr-FR" sz="1800" b="1">
                <a:solidFill>
                  <a:srgbClr val="62992B"/>
                </a:solidFill>
                <a:latin typeface="Calibri" panose="020F0502020204030204" pitchFamily="34" charset="0"/>
              </a:rPr>
              <a:t>du Président sur 2022</a:t>
            </a:r>
            <a:endParaRPr lang="fr-FR" b="1">
              <a:latin typeface="Calibri" panose="020F0502020204030204" pitchFamily="34" charset="0"/>
            </a:endParaRPr>
          </a:p>
        </p:txBody>
      </p:sp>
      <p:pic>
        <p:nvPicPr>
          <p:cNvPr id="8" name="Image 7">
            <a:extLst>
              <a:ext uri="{FF2B5EF4-FFF2-40B4-BE49-F238E27FC236}">
                <a16:creationId xmlns:a16="http://schemas.microsoft.com/office/drawing/2014/main" id="{E880BCBF-E9A5-D6D0-19AA-BB3BDF3968E5}"/>
              </a:ext>
            </a:extLst>
          </p:cNvPr>
          <p:cNvPicPr>
            <a:picLocks noChangeAspect="1"/>
          </p:cNvPicPr>
          <p:nvPr/>
        </p:nvPicPr>
        <p:blipFill>
          <a:blip r:embed="rId3"/>
          <a:stretch>
            <a:fillRect/>
          </a:stretch>
        </p:blipFill>
        <p:spPr>
          <a:xfrm>
            <a:off x="2898913" y="1027017"/>
            <a:ext cx="6394174" cy="5469476"/>
          </a:xfrm>
          <a:prstGeom prst="rect">
            <a:avLst/>
          </a:prstGeom>
        </p:spPr>
      </p:pic>
    </p:spTree>
    <p:extLst>
      <p:ext uri="{BB962C8B-B14F-4D97-AF65-F5344CB8AC3E}">
        <p14:creationId xmlns:p14="http://schemas.microsoft.com/office/powerpoint/2010/main" val="1980478143"/>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23FBE94-CF45-958C-C67C-38718B6AC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9924" y="1988118"/>
            <a:ext cx="4874284" cy="3231862"/>
          </a:xfrm>
          <a:prstGeom prst="rect">
            <a:avLst/>
          </a:prstGeom>
        </p:spPr>
      </p:pic>
      <p:sp>
        <p:nvSpPr>
          <p:cNvPr id="3" name="Rectangle 2">
            <a:extLst>
              <a:ext uri="{FF2B5EF4-FFF2-40B4-BE49-F238E27FC236}">
                <a16:creationId xmlns:a16="http://schemas.microsoft.com/office/drawing/2014/main" id="{F0EBD443-8463-EBF8-8F1A-AFD5D6631CAB}"/>
              </a:ext>
            </a:extLst>
          </p:cNvPr>
          <p:cNvSpPr/>
          <p:nvPr/>
        </p:nvSpPr>
        <p:spPr>
          <a:xfrm>
            <a:off x="261667" y="1157380"/>
            <a:ext cx="6898257" cy="4708981"/>
          </a:xfrm>
          <a:prstGeom prst="rect">
            <a:avLst/>
          </a:prstGeom>
        </p:spPr>
        <p:txBody>
          <a:bodyPr wrap="square">
            <a:spAutoFit/>
          </a:bodyPr>
          <a:lstStyle/>
          <a:p>
            <a:pPr>
              <a:spcBef>
                <a:spcPts val="1200"/>
              </a:spcBef>
              <a:spcAft>
                <a:spcPts val="600"/>
              </a:spcAft>
            </a:pPr>
            <a:r>
              <a:rPr lang="fr-FR" sz="2400">
                <a:solidFill>
                  <a:srgbClr val="1F497D"/>
                </a:solidFill>
                <a:latin typeface="Calibri" panose="020F0502020204030204" pitchFamily="34" charset="0"/>
                <a:ea typeface="Calibri" panose="020F0502020204030204" pitchFamily="34" charset="0"/>
              </a:rPr>
              <a:t>→ encadrer  informations communiquées lors d'un GT par des </a:t>
            </a:r>
            <a:r>
              <a:rPr lang="fr-FR" sz="2400" u="sng">
                <a:solidFill>
                  <a:srgbClr val="1F497D"/>
                </a:solidFill>
                <a:latin typeface="Calibri" panose="020F0502020204030204" pitchFamily="34" charset="0"/>
                <a:ea typeface="Calibri" panose="020F0502020204030204" pitchFamily="34" charset="0"/>
              </a:rPr>
              <a:t>intervenants extérieurs</a:t>
            </a:r>
          </a:p>
          <a:p>
            <a:pPr>
              <a:spcBef>
                <a:spcPts val="1200"/>
              </a:spcBef>
              <a:spcAft>
                <a:spcPts val="600"/>
              </a:spcAft>
            </a:pPr>
            <a:r>
              <a:rPr lang="fr-FR" sz="2400">
                <a:solidFill>
                  <a:srgbClr val="1F497D"/>
                </a:solidFill>
                <a:latin typeface="Calibri" panose="020F0502020204030204" pitchFamily="34" charset="0"/>
                <a:ea typeface="Calibri" panose="020F0502020204030204" pitchFamily="34" charset="0"/>
              </a:rPr>
              <a:t>→ </a:t>
            </a:r>
            <a:r>
              <a:rPr lang="fr-FR" sz="2400" u="sng">
                <a:solidFill>
                  <a:srgbClr val="1F497D"/>
                </a:solidFill>
                <a:latin typeface="Calibri" panose="020F0502020204030204" pitchFamily="34" charset="0"/>
                <a:ea typeface="Calibri" panose="020F0502020204030204" pitchFamily="34" charset="0"/>
              </a:rPr>
              <a:t>charte</a:t>
            </a:r>
            <a:r>
              <a:rPr lang="fr-FR" sz="2400">
                <a:solidFill>
                  <a:srgbClr val="1F497D"/>
                </a:solidFill>
                <a:latin typeface="Calibri" panose="020F0502020204030204" pitchFamily="34" charset="0"/>
                <a:ea typeface="Calibri" panose="020F0502020204030204" pitchFamily="34" charset="0"/>
              </a:rPr>
              <a:t> de l'adhérent</a:t>
            </a:r>
          </a:p>
          <a:p>
            <a:pPr>
              <a:spcBef>
                <a:spcPts val="1200"/>
              </a:spcBef>
              <a:spcAft>
                <a:spcPts val="600"/>
              </a:spcAft>
            </a:pPr>
            <a:r>
              <a:rPr lang="fr-FR" sz="2400">
                <a:solidFill>
                  <a:srgbClr val="1F497D"/>
                </a:solidFill>
                <a:latin typeface="Calibri" panose="020F0502020204030204" pitchFamily="34" charset="0"/>
                <a:ea typeface="Calibri" panose="020F0502020204030204" pitchFamily="34" charset="0"/>
              </a:rPr>
              <a:t>→</a:t>
            </a:r>
            <a:r>
              <a:rPr lang="fr-FR" sz="2400" u="sng">
                <a:solidFill>
                  <a:srgbClr val="1F497D"/>
                </a:solidFill>
                <a:latin typeface="Calibri" panose="020F0502020204030204" pitchFamily="34" charset="0"/>
                <a:ea typeface="Calibri" panose="020F0502020204030204" pitchFamily="34" charset="0"/>
              </a:rPr>
              <a:t> transversalité </a:t>
            </a:r>
            <a:r>
              <a:rPr lang="fr-FR" sz="2400">
                <a:solidFill>
                  <a:srgbClr val="1F497D"/>
                </a:solidFill>
                <a:latin typeface="Calibri" panose="020F0502020204030204" pitchFamily="34" charset="0"/>
                <a:ea typeface="Calibri" panose="020F0502020204030204" pitchFamily="34" charset="0"/>
              </a:rPr>
              <a:t>(</a:t>
            </a:r>
            <a:r>
              <a:rPr lang="fr-FR" sz="2400" err="1">
                <a:solidFill>
                  <a:srgbClr val="1F497D"/>
                </a:solidFill>
                <a:latin typeface="Calibri" panose="020F0502020204030204" pitchFamily="34" charset="0"/>
                <a:ea typeface="Calibri" panose="020F0502020204030204" pitchFamily="34" charset="0"/>
              </a:rPr>
              <a:t>e.g</a:t>
            </a:r>
            <a:r>
              <a:rPr lang="fr-FR" sz="2400">
                <a:solidFill>
                  <a:srgbClr val="1F497D"/>
                </a:solidFill>
                <a:latin typeface="Calibri" panose="020F0502020204030204" pitchFamily="34" charset="0"/>
                <a:ea typeface="Calibri" panose="020F0502020204030204" pitchFamily="34" charset="0"/>
              </a:rPr>
              <a:t>. des </a:t>
            </a:r>
            <a:r>
              <a:rPr lang="fr-FR" sz="2400" err="1">
                <a:solidFill>
                  <a:srgbClr val="1F497D"/>
                </a:solidFill>
                <a:latin typeface="Calibri" panose="020F0502020204030204" pitchFamily="34" charset="0"/>
                <a:ea typeface="Calibri" panose="020F0502020204030204" pitchFamily="34" charset="0"/>
              </a:rPr>
              <a:t>co</a:t>
            </a:r>
            <a:r>
              <a:rPr lang="fr-FR" sz="2400">
                <a:solidFill>
                  <a:srgbClr val="1F497D"/>
                </a:solidFill>
                <a:latin typeface="Calibri" panose="020F0502020204030204" pitchFamily="34" charset="0"/>
                <a:ea typeface="Calibri" panose="020F0502020204030204" pitchFamily="34" charset="0"/>
              </a:rPr>
              <a:t>-limitations N &amp; P au cours de la dernière réunion du GT </a:t>
            </a:r>
            <a:r>
              <a:rPr lang="fr-FR" sz="2400" err="1">
                <a:solidFill>
                  <a:srgbClr val="1F497D"/>
                </a:solidFill>
                <a:latin typeface="Calibri" panose="020F0502020204030204" pitchFamily="34" charset="0"/>
                <a:ea typeface="Calibri" panose="020F0502020204030204" pitchFamily="34" charset="0"/>
              </a:rPr>
              <a:t>PKMg</a:t>
            </a:r>
            <a:r>
              <a:rPr lang="fr-FR" sz="2400">
                <a:solidFill>
                  <a:srgbClr val="1F497D"/>
                </a:solidFill>
                <a:latin typeface="Calibri" panose="020F0502020204030204" pitchFamily="34" charset="0"/>
                <a:ea typeface="Calibri" panose="020F0502020204030204" pitchFamily="34" charset="0"/>
              </a:rPr>
              <a:t>, réunion commune GT PRO et FORBS le 31 mai prochain)</a:t>
            </a:r>
          </a:p>
          <a:p>
            <a:pPr>
              <a:spcBef>
                <a:spcPts val="1200"/>
              </a:spcBef>
              <a:spcAft>
                <a:spcPts val="600"/>
              </a:spcAft>
            </a:pPr>
            <a:r>
              <a:rPr lang="fr-FR" sz="2400">
                <a:solidFill>
                  <a:srgbClr val="1F497D"/>
                </a:solidFill>
                <a:latin typeface="Calibri" panose="020F0502020204030204" pitchFamily="34" charset="0"/>
                <a:ea typeface="Calibri" panose="020F0502020204030204" pitchFamily="34" charset="0"/>
              </a:rPr>
              <a:t>→ liste </a:t>
            </a:r>
            <a:r>
              <a:rPr lang="fr-FR" sz="2400" u="sng">
                <a:solidFill>
                  <a:srgbClr val="1F497D"/>
                </a:solidFill>
                <a:latin typeface="Calibri" panose="020F0502020204030204" pitchFamily="34" charset="0"/>
                <a:ea typeface="Calibri" panose="020F0502020204030204" pitchFamily="34" charset="0"/>
              </a:rPr>
              <a:t>sujets transversaux </a:t>
            </a:r>
            <a:r>
              <a:rPr lang="fr-FR" sz="2400">
                <a:solidFill>
                  <a:srgbClr val="1F497D"/>
                </a:solidFill>
                <a:latin typeface="Calibri" panose="020F0502020204030204" pitchFamily="34" charset="0"/>
                <a:ea typeface="Calibri" panose="020F0502020204030204" pitchFamily="34" charset="0"/>
              </a:rPr>
              <a:t>pouvant d'ailleurs servir de matière pour des JT ou de thèmes à traiter pour de futures Rencontres</a:t>
            </a:r>
          </a:p>
          <a:p>
            <a:pPr>
              <a:spcBef>
                <a:spcPts val="1200"/>
              </a:spcBef>
              <a:spcAft>
                <a:spcPts val="600"/>
              </a:spcAft>
            </a:pPr>
            <a:r>
              <a:rPr lang="fr-FR" sz="2400">
                <a:solidFill>
                  <a:srgbClr val="1F497D"/>
                </a:solidFill>
                <a:latin typeface="Calibri" panose="020F0502020204030204" pitchFamily="34" charset="0"/>
                <a:ea typeface="Calibri" panose="020F0502020204030204" pitchFamily="34" charset="0"/>
              </a:rPr>
              <a:t> →</a:t>
            </a:r>
            <a:r>
              <a:rPr lang="fr-FR" sz="2400" u="sng">
                <a:solidFill>
                  <a:srgbClr val="1F497D"/>
                </a:solidFill>
                <a:latin typeface="Calibri" panose="020F0502020204030204" pitchFamily="34" charset="0"/>
                <a:ea typeface="Calibri" panose="020F0502020204030204" pitchFamily="34" charset="0"/>
              </a:rPr>
              <a:t> stratégies </a:t>
            </a:r>
            <a:r>
              <a:rPr lang="fr-FR" sz="2400">
                <a:solidFill>
                  <a:srgbClr val="1F497D"/>
                </a:solidFill>
                <a:latin typeface="Calibri" panose="020F0502020204030204" pitchFamily="34" charset="0"/>
                <a:ea typeface="Calibri" panose="020F0502020204030204" pitchFamily="34" charset="0"/>
              </a:rPr>
              <a:t>du COMIFER, partage vision commune</a:t>
            </a:r>
          </a:p>
        </p:txBody>
      </p:sp>
      <p:sp>
        <p:nvSpPr>
          <p:cNvPr id="4" name="ZoneTexte 3">
            <a:extLst>
              <a:ext uri="{FF2B5EF4-FFF2-40B4-BE49-F238E27FC236}">
                <a16:creationId xmlns:a16="http://schemas.microsoft.com/office/drawing/2014/main" id="{49E1C497-0DD3-B1A3-4061-1C5CDC356161}"/>
              </a:ext>
            </a:extLst>
          </p:cNvPr>
          <p:cNvSpPr txBox="1"/>
          <p:nvPr/>
        </p:nvSpPr>
        <p:spPr>
          <a:xfrm>
            <a:off x="3890512" y="224286"/>
            <a:ext cx="5141729" cy="584775"/>
          </a:xfrm>
          <a:prstGeom prst="rect">
            <a:avLst/>
          </a:prstGeom>
          <a:noFill/>
        </p:spPr>
        <p:txBody>
          <a:bodyPr wrap="none" rtlCol="0">
            <a:spAutoFit/>
          </a:bodyPr>
          <a:lstStyle/>
          <a:p>
            <a:r>
              <a:rPr lang="fr-FR" sz="3200">
                <a:solidFill>
                  <a:srgbClr val="1F497D"/>
                </a:solidFill>
              </a:rPr>
              <a:t>Réunion</a:t>
            </a:r>
            <a:r>
              <a:rPr lang="fr-FR" sz="3200"/>
              <a:t> </a:t>
            </a:r>
            <a:r>
              <a:rPr lang="fr-FR" sz="3200">
                <a:solidFill>
                  <a:srgbClr val="1F497D"/>
                </a:solidFill>
              </a:rPr>
              <a:t>des pilotes de GT </a:t>
            </a:r>
            <a:endParaRPr lang="en-GB" sz="3200">
              <a:solidFill>
                <a:srgbClr val="1F497D"/>
              </a:solidFill>
            </a:endParaRPr>
          </a:p>
        </p:txBody>
      </p:sp>
      <p:sp>
        <p:nvSpPr>
          <p:cNvPr id="5" name="ZoneTexte 4">
            <a:extLst>
              <a:ext uri="{FF2B5EF4-FFF2-40B4-BE49-F238E27FC236}">
                <a16:creationId xmlns:a16="http://schemas.microsoft.com/office/drawing/2014/main" id="{04BCF73B-9765-DD40-A6BF-905078EA95B9}"/>
              </a:ext>
            </a:extLst>
          </p:cNvPr>
          <p:cNvSpPr txBox="1"/>
          <p:nvPr/>
        </p:nvSpPr>
        <p:spPr>
          <a:xfrm>
            <a:off x="7303040" y="0"/>
            <a:ext cx="6104106" cy="880369"/>
          </a:xfrm>
          <a:prstGeom prst="rect">
            <a:avLst/>
          </a:prstGeom>
          <a:noFill/>
        </p:spPr>
        <p:txBody>
          <a:bodyPr wrap="square">
            <a:spAutoFit/>
          </a:bodyPr>
          <a:lstStyle/>
          <a:p>
            <a:pPr algn="ctr">
              <a:lnSpc>
                <a:spcPct val="150000"/>
              </a:lnSpc>
              <a:buClr>
                <a:srgbClr val="1F497D"/>
              </a:buClr>
            </a:pPr>
            <a:r>
              <a:rPr lang="fr-FR" sz="1800" b="1">
                <a:solidFill>
                  <a:srgbClr val="62992B"/>
                </a:solidFill>
                <a:latin typeface="Calibri" panose="020F0502020204030204" pitchFamily="34" charset="0"/>
              </a:rPr>
              <a:t>Rapport moral </a:t>
            </a:r>
            <a:br>
              <a:rPr lang="fr-FR" sz="1800" b="1">
                <a:solidFill>
                  <a:srgbClr val="62992B"/>
                </a:solidFill>
                <a:latin typeface="Calibri" panose="020F0502020204030204" pitchFamily="34" charset="0"/>
              </a:rPr>
            </a:br>
            <a:r>
              <a:rPr lang="fr-FR" sz="1800" b="1">
                <a:solidFill>
                  <a:srgbClr val="62992B"/>
                </a:solidFill>
                <a:latin typeface="Calibri" panose="020F0502020204030204" pitchFamily="34" charset="0"/>
              </a:rPr>
              <a:t>du Président sur 2022</a:t>
            </a:r>
            <a:endParaRPr lang="fr-FR" b="1">
              <a:latin typeface="Calibri" panose="020F0502020204030204" pitchFamily="34" charset="0"/>
            </a:endParaRPr>
          </a:p>
        </p:txBody>
      </p:sp>
    </p:spTree>
    <p:extLst>
      <p:ext uri="{BB962C8B-B14F-4D97-AF65-F5344CB8AC3E}">
        <p14:creationId xmlns:p14="http://schemas.microsoft.com/office/powerpoint/2010/main" val="239647901"/>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A9D416B-2F96-AEF8-FF3F-813B3F51B6B0}"/>
              </a:ext>
            </a:extLst>
          </p:cNvPr>
          <p:cNvPicPr>
            <a:picLocks noChangeAspect="1"/>
          </p:cNvPicPr>
          <p:nvPr/>
        </p:nvPicPr>
        <p:blipFill>
          <a:blip r:embed="rId3"/>
          <a:stretch>
            <a:fillRect/>
          </a:stretch>
        </p:blipFill>
        <p:spPr>
          <a:xfrm>
            <a:off x="6037489" y="1165769"/>
            <a:ext cx="5279099" cy="2025760"/>
          </a:xfrm>
          <a:prstGeom prst="rect">
            <a:avLst/>
          </a:prstGeom>
        </p:spPr>
      </p:pic>
      <p:pic>
        <p:nvPicPr>
          <p:cNvPr id="3" name="Image 2">
            <a:extLst>
              <a:ext uri="{FF2B5EF4-FFF2-40B4-BE49-F238E27FC236}">
                <a16:creationId xmlns:a16="http://schemas.microsoft.com/office/drawing/2014/main" id="{C37923AD-9E2B-21EF-98E3-E4E700F64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0067" y="5215046"/>
            <a:ext cx="6430004" cy="1162929"/>
          </a:xfrm>
          <a:prstGeom prst="rect">
            <a:avLst/>
          </a:prstGeom>
        </p:spPr>
      </p:pic>
      <p:pic>
        <p:nvPicPr>
          <p:cNvPr id="4" name="Image 3">
            <a:extLst>
              <a:ext uri="{FF2B5EF4-FFF2-40B4-BE49-F238E27FC236}">
                <a16:creationId xmlns:a16="http://schemas.microsoft.com/office/drawing/2014/main" id="{B078F39A-CEC0-0B56-403F-D103021B1EDE}"/>
              </a:ext>
            </a:extLst>
          </p:cNvPr>
          <p:cNvPicPr>
            <a:picLocks noChangeAspect="1"/>
          </p:cNvPicPr>
          <p:nvPr/>
        </p:nvPicPr>
        <p:blipFill>
          <a:blip r:embed="rId5"/>
          <a:stretch>
            <a:fillRect/>
          </a:stretch>
        </p:blipFill>
        <p:spPr>
          <a:xfrm>
            <a:off x="285349" y="1084395"/>
            <a:ext cx="4131376" cy="2042053"/>
          </a:xfrm>
          <a:prstGeom prst="rect">
            <a:avLst/>
          </a:prstGeom>
        </p:spPr>
      </p:pic>
      <p:pic>
        <p:nvPicPr>
          <p:cNvPr id="5" name="Image 4">
            <a:extLst>
              <a:ext uri="{FF2B5EF4-FFF2-40B4-BE49-F238E27FC236}">
                <a16:creationId xmlns:a16="http://schemas.microsoft.com/office/drawing/2014/main" id="{AEACACF6-79BA-FCBC-3495-EA6C663B34CB}"/>
              </a:ext>
            </a:extLst>
          </p:cNvPr>
          <p:cNvPicPr>
            <a:picLocks noChangeAspect="1"/>
          </p:cNvPicPr>
          <p:nvPr/>
        </p:nvPicPr>
        <p:blipFill>
          <a:blip r:embed="rId6"/>
          <a:stretch>
            <a:fillRect/>
          </a:stretch>
        </p:blipFill>
        <p:spPr>
          <a:xfrm>
            <a:off x="4386705" y="3572065"/>
            <a:ext cx="3953427" cy="1124107"/>
          </a:xfrm>
          <a:prstGeom prst="rect">
            <a:avLst/>
          </a:prstGeom>
        </p:spPr>
      </p:pic>
      <p:sp>
        <p:nvSpPr>
          <p:cNvPr id="6" name="ZoneTexte 5">
            <a:extLst>
              <a:ext uri="{FF2B5EF4-FFF2-40B4-BE49-F238E27FC236}">
                <a16:creationId xmlns:a16="http://schemas.microsoft.com/office/drawing/2014/main" id="{2E9E6E59-80F9-2DC6-272E-77DD7977181E}"/>
              </a:ext>
            </a:extLst>
          </p:cNvPr>
          <p:cNvSpPr txBox="1"/>
          <p:nvPr/>
        </p:nvSpPr>
        <p:spPr>
          <a:xfrm>
            <a:off x="3950896" y="86263"/>
            <a:ext cx="4511171" cy="584775"/>
          </a:xfrm>
          <a:prstGeom prst="rect">
            <a:avLst/>
          </a:prstGeom>
          <a:noFill/>
        </p:spPr>
        <p:txBody>
          <a:bodyPr wrap="none" rtlCol="0">
            <a:spAutoFit/>
          </a:bodyPr>
          <a:lstStyle/>
          <a:p>
            <a:r>
              <a:rPr lang="fr-FR" sz="3200">
                <a:solidFill>
                  <a:srgbClr val="1F497D"/>
                </a:solidFill>
              </a:rPr>
              <a:t>Communication externe</a:t>
            </a:r>
            <a:endParaRPr lang="en-GB" sz="3200">
              <a:solidFill>
                <a:srgbClr val="1F497D"/>
              </a:solidFill>
            </a:endParaRPr>
          </a:p>
        </p:txBody>
      </p:sp>
      <p:sp>
        <p:nvSpPr>
          <p:cNvPr id="7" name="ZoneTexte 6">
            <a:extLst>
              <a:ext uri="{FF2B5EF4-FFF2-40B4-BE49-F238E27FC236}">
                <a16:creationId xmlns:a16="http://schemas.microsoft.com/office/drawing/2014/main" id="{92602ADE-B99C-FF3B-62B5-C131E86C77BA}"/>
              </a:ext>
            </a:extLst>
          </p:cNvPr>
          <p:cNvSpPr txBox="1"/>
          <p:nvPr/>
        </p:nvSpPr>
        <p:spPr>
          <a:xfrm>
            <a:off x="7303040" y="0"/>
            <a:ext cx="6104106" cy="880369"/>
          </a:xfrm>
          <a:prstGeom prst="rect">
            <a:avLst/>
          </a:prstGeom>
          <a:noFill/>
        </p:spPr>
        <p:txBody>
          <a:bodyPr wrap="square">
            <a:spAutoFit/>
          </a:bodyPr>
          <a:lstStyle/>
          <a:p>
            <a:pPr algn="ctr">
              <a:lnSpc>
                <a:spcPct val="150000"/>
              </a:lnSpc>
              <a:buClr>
                <a:srgbClr val="1F497D"/>
              </a:buClr>
            </a:pPr>
            <a:r>
              <a:rPr lang="fr-FR" sz="1800" b="1">
                <a:solidFill>
                  <a:srgbClr val="62992B"/>
                </a:solidFill>
                <a:latin typeface="Calibri" panose="020F0502020204030204" pitchFamily="34" charset="0"/>
              </a:rPr>
              <a:t>Rapport moral </a:t>
            </a:r>
            <a:br>
              <a:rPr lang="fr-FR" sz="1800" b="1">
                <a:solidFill>
                  <a:srgbClr val="62992B"/>
                </a:solidFill>
                <a:latin typeface="Calibri" panose="020F0502020204030204" pitchFamily="34" charset="0"/>
              </a:rPr>
            </a:br>
            <a:r>
              <a:rPr lang="fr-FR" sz="1800" b="1">
                <a:solidFill>
                  <a:srgbClr val="62992B"/>
                </a:solidFill>
                <a:latin typeface="Calibri" panose="020F0502020204030204" pitchFamily="34" charset="0"/>
              </a:rPr>
              <a:t>du Président sur 2022</a:t>
            </a:r>
            <a:endParaRPr lang="fr-FR" b="1">
              <a:latin typeface="Calibri" panose="020F0502020204030204" pitchFamily="34" charset="0"/>
            </a:endParaRPr>
          </a:p>
        </p:txBody>
      </p:sp>
    </p:spTree>
    <p:extLst>
      <p:ext uri="{BB962C8B-B14F-4D97-AF65-F5344CB8AC3E}">
        <p14:creationId xmlns:p14="http://schemas.microsoft.com/office/powerpoint/2010/main" val="26043073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D9A4EF-D802-AD74-F6B6-0F89E8D53540}"/>
              </a:ext>
            </a:extLst>
          </p:cNvPr>
          <p:cNvSpPr/>
          <p:nvPr/>
        </p:nvSpPr>
        <p:spPr>
          <a:xfrm>
            <a:off x="1550054" y="981472"/>
            <a:ext cx="8787442" cy="5601277"/>
          </a:xfrm>
          <a:prstGeom prst="rect">
            <a:avLst/>
          </a:prstGeom>
        </p:spPr>
        <p:txBody>
          <a:bodyPr wrap="square">
            <a:spAutoFit/>
          </a:bodyPr>
          <a:lstStyle/>
          <a:p>
            <a:pPr marL="342900" indent="-342900" algn="just">
              <a:lnSpc>
                <a:spcPct val="115000"/>
              </a:lnSpc>
              <a:spcAft>
                <a:spcPts val="1000"/>
              </a:spcAft>
              <a:buFont typeface="Arial" panose="020B0604020202020204" pitchFamily="34" charset="0"/>
              <a:buChar char="•"/>
            </a:pPr>
            <a:r>
              <a:rPr lang="fr-FR" sz="2000" b="1" kern="100">
                <a:solidFill>
                  <a:srgbClr val="1F497D"/>
                </a:solidFill>
                <a:latin typeface="Calibri" panose="020F0502020204030204" pitchFamily="34" charset="0"/>
                <a:ea typeface="Calibri" panose="020F0502020204030204" pitchFamily="34" charset="0"/>
              </a:rPr>
              <a:t>Soutien financier MASA </a:t>
            </a:r>
            <a:r>
              <a:rPr lang="fr-FR" sz="2000" kern="100">
                <a:solidFill>
                  <a:srgbClr val="1F497D"/>
                </a:solidFill>
                <a:latin typeface="Calibri" panose="020F0502020204030204" pitchFamily="34" charset="0"/>
                <a:ea typeface="Calibri" panose="020F0502020204030204" pitchFamily="34" charset="0"/>
              </a:rPr>
              <a:t>pluriannuel</a:t>
            </a:r>
          </a:p>
          <a:p>
            <a:pPr marL="342900" indent="-342900" algn="just">
              <a:lnSpc>
                <a:spcPct val="115000"/>
              </a:lnSpc>
              <a:spcAft>
                <a:spcPts val="1000"/>
              </a:spcAft>
              <a:buFont typeface="Arial" panose="020B0604020202020204" pitchFamily="34" charset="0"/>
              <a:buChar char="•"/>
            </a:pPr>
            <a:r>
              <a:rPr lang="fr-FR" sz="2000" b="1" kern="100">
                <a:solidFill>
                  <a:srgbClr val="1F497D"/>
                </a:solidFill>
                <a:latin typeface="Calibri" panose="020F0502020204030204" pitchFamily="34" charset="0"/>
                <a:ea typeface="Calibri" panose="020F0502020204030204" pitchFamily="34" charset="0"/>
              </a:rPr>
              <a:t>Rencontres </a:t>
            </a:r>
            <a:r>
              <a:rPr lang="fr-FR" sz="2000" b="1" kern="100" err="1">
                <a:solidFill>
                  <a:srgbClr val="1F497D"/>
                </a:solidFill>
                <a:latin typeface="Calibri" panose="020F0502020204030204" pitchFamily="34" charset="0"/>
                <a:ea typeface="Calibri" panose="020F0502020204030204" pitchFamily="34" charset="0"/>
              </a:rPr>
              <a:t>Comifer-Gemas</a:t>
            </a:r>
            <a:endParaRPr lang="fr-FR" sz="2000" b="1" kern="100">
              <a:solidFill>
                <a:srgbClr val="1F497D"/>
              </a:solidFill>
              <a:latin typeface="Calibri" panose="020F0502020204030204" pitchFamily="34" charset="0"/>
              <a:ea typeface="Calibri" panose="020F0502020204030204" pitchFamily="34" charset="0"/>
            </a:endParaRPr>
          </a:p>
          <a:p>
            <a:pPr marL="342900" indent="-342900" algn="just">
              <a:lnSpc>
                <a:spcPct val="115000"/>
              </a:lnSpc>
              <a:spcAft>
                <a:spcPts val="1000"/>
              </a:spcAft>
              <a:buFont typeface="Arial" panose="020B0604020202020204" pitchFamily="34" charset="0"/>
              <a:buChar char="•"/>
            </a:pPr>
            <a:r>
              <a:rPr lang="fr-FR" sz="2000" b="1" kern="100">
                <a:solidFill>
                  <a:srgbClr val="1F497D"/>
                </a:solidFill>
                <a:latin typeface="Calibri" panose="020F0502020204030204" pitchFamily="34" charset="0"/>
                <a:ea typeface="Calibri" panose="020F0502020204030204" pitchFamily="34" charset="0"/>
              </a:rPr>
              <a:t>Préparation de la prochaine Journée Thématique</a:t>
            </a:r>
            <a:r>
              <a:rPr lang="fr-FR" sz="2000" kern="100">
                <a:solidFill>
                  <a:srgbClr val="1F497D"/>
                </a:solidFill>
                <a:latin typeface="Calibri" panose="020F0502020204030204" pitchFamily="34" charset="0"/>
                <a:ea typeface="Calibri" panose="020F0502020204030204" pitchFamily="34" charset="0"/>
              </a:rPr>
              <a:t> « Quelles pratiques de fertilisation face à la diversité des systèmes de culture ? »</a:t>
            </a:r>
          </a:p>
          <a:p>
            <a:pPr marL="342900" indent="-342900" algn="just">
              <a:lnSpc>
                <a:spcPct val="115000"/>
              </a:lnSpc>
              <a:spcAft>
                <a:spcPts val="1000"/>
              </a:spcAft>
              <a:buFont typeface="Arial" panose="020B0604020202020204" pitchFamily="34" charset="0"/>
              <a:buChar char="•"/>
            </a:pPr>
            <a:r>
              <a:rPr lang="fr-FR" sz="2000" b="1" kern="100">
                <a:solidFill>
                  <a:srgbClr val="1F497D"/>
                </a:solidFill>
                <a:latin typeface="Calibri" panose="020F0502020204030204" pitchFamily="34" charset="0"/>
                <a:ea typeface="Calibri" panose="020F0502020204030204" pitchFamily="34" charset="0"/>
              </a:rPr>
              <a:t>Indexation des ressources du site Internet</a:t>
            </a:r>
            <a:endParaRPr lang="fr-FR" sz="2000" kern="100">
              <a:solidFill>
                <a:srgbClr val="1F497D"/>
              </a:solidFill>
              <a:latin typeface="Calibri" panose="020F0502020204030204" pitchFamily="34" charset="0"/>
              <a:ea typeface="Calibri" panose="020F0502020204030204" pitchFamily="34" charset="0"/>
            </a:endParaRPr>
          </a:p>
          <a:p>
            <a:pPr marL="342900" indent="-342900" algn="just">
              <a:lnSpc>
                <a:spcPct val="115000"/>
              </a:lnSpc>
              <a:spcAft>
                <a:spcPts val="1000"/>
              </a:spcAft>
              <a:buFont typeface="Arial" panose="020B0604020202020204" pitchFamily="34" charset="0"/>
              <a:buChar char="•"/>
            </a:pPr>
            <a:r>
              <a:rPr lang="fr-FR" sz="2000" b="1" kern="100">
                <a:solidFill>
                  <a:srgbClr val="1F497D"/>
                </a:solidFill>
                <a:latin typeface="Calibri" panose="020F0502020204030204" pitchFamily="34" charset="0"/>
                <a:ea typeface="Calibri" panose="020F0502020204030204" pitchFamily="34" charset="0"/>
              </a:rPr>
              <a:t>Travaux d'actualisation de références du raisonnement de la fertilisation P</a:t>
            </a:r>
            <a:endParaRPr lang="fr-FR" sz="2000" kern="100">
              <a:solidFill>
                <a:srgbClr val="1F497D"/>
              </a:solidFill>
              <a:latin typeface="Calibri" panose="020F0502020204030204" pitchFamily="34" charset="0"/>
              <a:ea typeface="Calibri" panose="020F0502020204030204" pitchFamily="34" charset="0"/>
            </a:endParaRPr>
          </a:p>
          <a:p>
            <a:pPr marL="342900" indent="-342900" algn="just">
              <a:lnSpc>
                <a:spcPct val="115000"/>
              </a:lnSpc>
              <a:spcAft>
                <a:spcPts val="1000"/>
              </a:spcAft>
              <a:buFont typeface="Arial" panose="020B0604020202020204" pitchFamily="34" charset="0"/>
              <a:buChar char="•"/>
            </a:pPr>
            <a:r>
              <a:rPr lang="fr-FR" sz="2000" b="1" kern="100" err="1">
                <a:solidFill>
                  <a:srgbClr val="1F497D"/>
                </a:solidFill>
                <a:latin typeface="Calibri" panose="020F0502020204030204" pitchFamily="34" charset="0"/>
                <a:ea typeface="Calibri" panose="020F0502020204030204" pitchFamily="34" charset="0"/>
              </a:rPr>
              <a:t>CoPil</a:t>
            </a:r>
            <a:r>
              <a:rPr lang="fr-FR" sz="2000" b="1" kern="100">
                <a:solidFill>
                  <a:srgbClr val="1F497D"/>
                </a:solidFill>
                <a:latin typeface="Calibri" panose="020F0502020204030204" pitchFamily="34" charset="0"/>
                <a:ea typeface="Calibri" panose="020F0502020204030204" pitchFamily="34" charset="0"/>
              </a:rPr>
              <a:t> projet CASDAR </a:t>
            </a:r>
            <a:r>
              <a:rPr lang="fr-FR" sz="2000" b="1" kern="100" err="1">
                <a:solidFill>
                  <a:srgbClr val="1F497D"/>
                </a:solidFill>
                <a:latin typeface="Calibri" panose="020F0502020204030204" pitchFamily="34" charset="0"/>
                <a:ea typeface="Calibri" panose="020F0502020204030204" pitchFamily="34" charset="0"/>
              </a:rPr>
              <a:t>FertiDom</a:t>
            </a:r>
            <a:endParaRPr lang="fr-FR" sz="2000" kern="100">
              <a:solidFill>
                <a:srgbClr val="1F497D"/>
              </a:solidFill>
              <a:latin typeface="Calibri" panose="020F0502020204030204" pitchFamily="34" charset="0"/>
              <a:ea typeface="Calibri" panose="020F0502020204030204" pitchFamily="34" charset="0"/>
            </a:endParaRPr>
          </a:p>
          <a:p>
            <a:pPr marL="342900" indent="-342900" algn="just">
              <a:lnSpc>
                <a:spcPct val="115000"/>
              </a:lnSpc>
              <a:spcAft>
                <a:spcPts val="1000"/>
              </a:spcAft>
              <a:buFont typeface="Arial" panose="020B0604020202020204" pitchFamily="34" charset="0"/>
              <a:buChar char="•"/>
            </a:pPr>
            <a:r>
              <a:rPr lang="fr-FR" sz="2000" b="1" kern="100">
                <a:solidFill>
                  <a:srgbClr val="1F497D"/>
                </a:solidFill>
                <a:latin typeface="Calibri" panose="020F0502020204030204" pitchFamily="34" charset="0"/>
                <a:ea typeface="Calibri" panose="020F0502020204030204" pitchFamily="34" charset="0"/>
              </a:rPr>
              <a:t>Journées du Sol </a:t>
            </a:r>
            <a:r>
              <a:rPr lang="fr-FR" sz="2000" kern="100">
                <a:solidFill>
                  <a:srgbClr val="1F497D"/>
                </a:solidFill>
                <a:latin typeface="Calibri" panose="020F0502020204030204" pitchFamily="34" charset="0"/>
                <a:ea typeface="Calibri" panose="020F0502020204030204" pitchFamily="34" charset="0"/>
              </a:rPr>
              <a:t>de l'AFES, à Dijon</a:t>
            </a:r>
          </a:p>
          <a:p>
            <a:pPr marL="342900" indent="-342900" algn="just">
              <a:lnSpc>
                <a:spcPct val="115000"/>
              </a:lnSpc>
              <a:spcAft>
                <a:spcPts val="1000"/>
              </a:spcAft>
              <a:buFont typeface="Arial" panose="020B0604020202020204" pitchFamily="34" charset="0"/>
              <a:buChar char="•"/>
            </a:pPr>
            <a:r>
              <a:rPr lang="fr-FR" sz="2000" b="1" kern="100">
                <a:solidFill>
                  <a:srgbClr val="1F497D"/>
                </a:solidFill>
                <a:latin typeface="Calibri" panose="020F0502020204030204" pitchFamily="34" charset="0"/>
                <a:ea typeface="Calibri" panose="020F0502020204030204" pitchFamily="34" charset="0"/>
              </a:rPr>
              <a:t>AG du GI2E </a:t>
            </a:r>
            <a:r>
              <a:rPr lang="fr-FR" sz="2000" kern="100">
                <a:solidFill>
                  <a:srgbClr val="1F497D"/>
                </a:solidFill>
                <a:latin typeface="Calibri" panose="020F0502020204030204" pitchFamily="34" charset="0"/>
                <a:ea typeface="Calibri" panose="020F0502020204030204" pitchFamily="34" charset="0"/>
              </a:rPr>
              <a:t>Agro Réseau 64</a:t>
            </a:r>
          </a:p>
          <a:p>
            <a:pPr marL="342900" indent="-342900" algn="just">
              <a:lnSpc>
                <a:spcPct val="115000"/>
              </a:lnSpc>
              <a:spcAft>
                <a:spcPts val="1000"/>
              </a:spcAft>
              <a:buFont typeface="Arial" panose="020B0604020202020204" pitchFamily="34" charset="0"/>
              <a:buChar char="•"/>
            </a:pPr>
            <a:r>
              <a:rPr lang="fr-FR" sz="2000" b="1" kern="100" err="1">
                <a:solidFill>
                  <a:srgbClr val="1F497D"/>
                </a:solidFill>
                <a:latin typeface="Calibri" panose="020F0502020204030204" pitchFamily="34" charset="0"/>
                <a:ea typeface="Calibri" panose="020F0502020204030204" pitchFamily="34" charset="0"/>
              </a:rPr>
              <a:t>CoPil</a:t>
            </a:r>
            <a:r>
              <a:rPr lang="fr-FR" sz="2000" b="1" kern="100">
                <a:solidFill>
                  <a:srgbClr val="1F497D"/>
                </a:solidFill>
                <a:latin typeface="Calibri" panose="020F0502020204030204" pitchFamily="34" charset="0"/>
                <a:ea typeface="Calibri" panose="020F0502020204030204" pitchFamily="34" charset="0"/>
              </a:rPr>
              <a:t> </a:t>
            </a:r>
            <a:r>
              <a:rPr lang="fr-FR" sz="2000" kern="100">
                <a:solidFill>
                  <a:srgbClr val="1F497D"/>
                </a:solidFill>
                <a:latin typeface="Calibri" panose="020F0502020204030204" pitchFamily="34" charset="0"/>
                <a:ea typeface="Calibri" panose="020F0502020204030204" pitchFamily="34" charset="0"/>
              </a:rPr>
              <a:t>projet </a:t>
            </a:r>
            <a:r>
              <a:rPr lang="fr-FR" sz="2000" kern="100" err="1">
                <a:solidFill>
                  <a:srgbClr val="1F497D"/>
                </a:solidFill>
                <a:latin typeface="Calibri" panose="020F0502020204030204" pitchFamily="34" charset="0"/>
                <a:ea typeface="Calibri" panose="020F0502020204030204" pitchFamily="34" charset="0"/>
              </a:rPr>
              <a:t>Ferticlick</a:t>
            </a:r>
            <a:r>
              <a:rPr lang="fr-FR" sz="2000" kern="100">
                <a:solidFill>
                  <a:srgbClr val="1F497D"/>
                </a:solidFill>
                <a:latin typeface="Calibri" panose="020F0502020204030204" pitchFamily="34" charset="0"/>
                <a:ea typeface="Calibri" panose="020F0502020204030204" pitchFamily="34" charset="0"/>
              </a:rPr>
              <a:t> (RITTMO)</a:t>
            </a:r>
            <a:endParaRPr lang="en-GB" sz="2000" kern="100">
              <a:solidFill>
                <a:srgbClr val="1F497D"/>
              </a:solidFill>
              <a:latin typeface="Calibri" panose="020F0502020204030204" pitchFamily="34" charset="0"/>
              <a:ea typeface="Calibri" panose="020F0502020204030204" pitchFamily="34" charset="0"/>
            </a:endParaRPr>
          </a:p>
          <a:p>
            <a:pPr marL="342900" indent="-342900" algn="just">
              <a:lnSpc>
                <a:spcPct val="115000"/>
              </a:lnSpc>
              <a:spcAft>
                <a:spcPts val="1000"/>
              </a:spcAft>
              <a:buFont typeface="Arial" panose="020B0604020202020204" pitchFamily="34" charset="0"/>
              <a:buChar char="•"/>
            </a:pPr>
            <a:r>
              <a:rPr lang="fr-FR" sz="2000" kern="100">
                <a:solidFill>
                  <a:srgbClr val="1F497D"/>
                </a:solidFill>
                <a:latin typeface="Calibri" panose="020F0502020204030204" pitchFamily="34" charset="0"/>
                <a:ea typeface="Calibri" panose="020F0502020204030204" pitchFamily="34" charset="0"/>
              </a:rPr>
              <a:t>Article de vulgarisation du </a:t>
            </a:r>
            <a:r>
              <a:rPr lang="fr-FR" sz="2000" b="1" kern="100">
                <a:solidFill>
                  <a:srgbClr val="1F497D"/>
                </a:solidFill>
                <a:latin typeface="Calibri" panose="020F0502020204030204" pitchFamily="34" charset="0"/>
                <a:ea typeface="Calibri" panose="020F0502020204030204" pitchFamily="34" charset="0"/>
              </a:rPr>
              <a:t>PAN7</a:t>
            </a:r>
          </a:p>
          <a:p>
            <a:pPr marL="342900" indent="-342900" algn="just">
              <a:lnSpc>
                <a:spcPct val="115000"/>
              </a:lnSpc>
              <a:spcAft>
                <a:spcPts val="1000"/>
              </a:spcAft>
              <a:buFont typeface="Arial" panose="020B0604020202020204" pitchFamily="34" charset="0"/>
              <a:buChar char="•"/>
            </a:pPr>
            <a:r>
              <a:rPr lang="fr-FR" sz="2000" kern="100">
                <a:solidFill>
                  <a:srgbClr val="1F497D"/>
                </a:solidFill>
                <a:latin typeface="Calibri" panose="020F0502020204030204" pitchFamily="34" charset="0"/>
                <a:ea typeface="Calibri" panose="020F0502020204030204" pitchFamily="34" charset="0"/>
              </a:rPr>
              <a:t>Lien avec </a:t>
            </a:r>
            <a:r>
              <a:rPr lang="fr-FR" sz="2000" b="1" kern="100">
                <a:solidFill>
                  <a:srgbClr val="1F497D"/>
                </a:solidFill>
                <a:latin typeface="Calibri" panose="020F0502020204030204" pitchFamily="34" charset="0"/>
                <a:ea typeface="Calibri" panose="020F0502020204030204" pitchFamily="34" charset="0"/>
              </a:rPr>
              <a:t>enseignement technique</a:t>
            </a:r>
            <a:endParaRPr lang="en-GB" sz="2000" b="1" kern="100">
              <a:solidFill>
                <a:srgbClr val="1F497D"/>
              </a:solidFill>
              <a:latin typeface="Calibri" panose="020F0502020204030204" pitchFamily="34" charset="0"/>
              <a:ea typeface="Calibri" panose="020F0502020204030204" pitchFamily="34" charset="0"/>
            </a:endParaRPr>
          </a:p>
        </p:txBody>
      </p:sp>
      <p:sp>
        <p:nvSpPr>
          <p:cNvPr id="3" name="ZoneTexte 2">
            <a:extLst>
              <a:ext uri="{FF2B5EF4-FFF2-40B4-BE49-F238E27FC236}">
                <a16:creationId xmlns:a16="http://schemas.microsoft.com/office/drawing/2014/main" id="{82E2C3C6-5177-F3BA-2AB2-1C81DAD30439}"/>
              </a:ext>
            </a:extLst>
          </p:cNvPr>
          <p:cNvSpPr txBox="1"/>
          <p:nvPr/>
        </p:nvSpPr>
        <p:spPr>
          <a:xfrm>
            <a:off x="5020572" y="276044"/>
            <a:ext cx="2531462" cy="584775"/>
          </a:xfrm>
          <a:prstGeom prst="rect">
            <a:avLst/>
          </a:prstGeom>
          <a:noFill/>
        </p:spPr>
        <p:txBody>
          <a:bodyPr wrap="none" rtlCol="0">
            <a:spAutoFit/>
          </a:bodyPr>
          <a:lstStyle/>
          <a:p>
            <a:r>
              <a:rPr lang="fr-FR" sz="3200">
                <a:solidFill>
                  <a:srgbClr val="1F497D"/>
                </a:solidFill>
              </a:rPr>
              <a:t>Perspectives</a:t>
            </a:r>
            <a:endParaRPr lang="en-GB" sz="3200">
              <a:solidFill>
                <a:srgbClr val="1F497D"/>
              </a:solidFill>
            </a:endParaRPr>
          </a:p>
        </p:txBody>
      </p:sp>
      <p:sp>
        <p:nvSpPr>
          <p:cNvPr id="4" name="ZoneTexte 3">
            <a:extLst>
              <a:ext uri="{FF2B5EF4-FFF2-40B4-BE49-F238E27FC236}">
                <a16:creationId xmlns:a16="http://schemas.microsoft.com/office/drawing/2014/main" id="{18CA3748-8ADE-6AB0-14BE-BFD9D7D7C0FF}"/>
              </a:ext>
            </a:extLst>
          </p:cNvPr>
          <p:cNvSpPr txBox="1"/>
          <p:nvPr/>
        </p:nvSpPr>
        <p:spPr>
          <a:xfrm>
            <a:off x="7303040" y="0"/>
            <a:ext cx="6104106" cy="880369"/>
          </a:xfrm>
          <a:prstGeom prst="rect">
            <a:avLst/>
          </a:prstGeom>
          <a:noFill/>
        </p:spPr>
        <p:txBody>
          <a:bodyPr wrap="square">
            <a:spAutoFit/>
          </a:bodyPr>
          <a:lstStyle/>
          <a:p>
            <a:pPr algn="ctr">
              <a:lnSpc>
                <a:spcPct val="150000"/>
              </a:lnSpc>
              <a:buClr>
                <a:srgbClr val="1F497D"/>
              </a:buClr>
            </a:pPr>
            <a:r>
              <a:rPr lang="fr-FR" sz="1800" b="1">
                <a:solidFill>
                  <a:srgbClr val="62992B"/>
                </a:solidFill>
                <a:latin typeface="Calibri" panose="020F0502020204030204" pitchFamily="34" charset="0"/>
              </a:rPr>
              <a:t>Rapport moral </a:t>
            </a:r>
            <a:br>
              <a:rPr lang="fr-FR" sz="1800" b="1">
                <a:solidFill>
                  <a:srgbClr val="62992B"/>
                </a:solidFill>
                <a:latin typeface="Calibri" panose="020F0502020204030204" pitchFamily="34" charset="0"/>
              </a:rPr>
            </a:br>
            <a:r>
              <a:rPr lang="fr-FR" sz="1800" b="1">
                <a:solidFill>
                  <a:srgbClr val="62992B"/>
                </a:solidFill>
                <a:latin typeface="Calibri" panose="020F0502020204030204" pitchFamily="34" charset="0"/>
              </a:rPr>
              <a:t>du Président sur 2022</a:t>
            </a:r>
            <a:endParaRPr lang="fr-FR" b="1">
              <a:latin typeface="Calibri" panose="020F0502020204030204" pitchFamily="34" charset="0"/>
            </a:endParaRPr>
          </a:p>
        </p:txBody>
      </p:sp>
    </p:spTree>
    <p:extLst>
      <p:ext uri="{BB962C8B-B14F-4D97-AF65-F5344CB8AC3E}">
        <p14:creationId xmlns:p14="http://schemas.microsoft.com/office/powerpoint/2010/main" val="2552099549"/>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D15F3F-A599-9069-7FFA-FF68DD24C7A6}"/>
              </a:ext>
            </a:extLst>
          </p:cNvPr>
          <p:cNvSpPr/>
          <p:nvPr/>
        </p:nvSpPr>
        <p:spPr>
          <a:xfrm>
            <a:off x="7710482" y="2827020"/>
            <a:ext cx="1523174" cy="523220"/>
          </a:xfrm>
          <a:prstGeom prst="rect">
            <a:avLst/>
          </a:prstGeom>
        </p:spPr>
        <p:txBody>
          <a:bodyPr wrap="none">
            <a:spAutoFit/>
          </a:bodyPr>
          <a:lstStyle/>
          <a:p>
            <a:r>
              <a:rPr lang="fr-FR" sz="2800">
                <a:solidFill>
                  <a:srgbClr val="1F497D"/>
                </a:solidFill>
                <a:latin typeface="Calibri" panose="020F0502020204030204" pitchFamily="34" charset="0"/>
                <a:ea typeface="Calibri" panose="020F0502020204030204" pitchFamily="34" charset="0"/>
              </a:rPr>
              <a:t>Relations</a:t>
            </a:r>
            <a:endParaRPr lang="en-GB" sz="2800">
              <a:solidFill>
                <a:srgbClr val="1F497D"/>
              </a:solidFill>
            </a:endParaRPr>
          </a:p>
        </p:txBody>
      </p:sp>
      <p:sp>
        <p:nvSpPr>
          <p:cNvPr id="3" name="Rectangle 2">
            <a:extLst>
              <a:ext uri="{FF2B5EF4-FFF2-40B4-BE49-F238E27FC236}">
                <a16:creationId xmlns:a16="http://schemas.microsoft.com/office/drawing/2014/main" id="{8D66D13A-5874-229C-7771-7FF37B50E4F7}"/>
              </a:ext>
            </a:extLst>
          </p:cNvPr>
          <p:cNvSpPr/>
          <p:nvPr/>
        </p:nvSpPr>
        <p:spPr>
          <a:xfrm>
            <a:off x="7887934" y="1088477"/>
            <a:ext cx="1298817" cy="523220"/>
          </a:xfrm>
          <a:prstGeom prst="rect">
            <a:avLst/>
          </a:prstGeom>
        </p:spPr>
        <p:txBody>
          <a:bodyPr wrap="none">
            <a:spAutoFit/>
          </a:bodyPr>
          <a:lstStyle/>
          <a:p>
            <a:r>
              <a:rPr lang="fr-FR" sz="2800">
                <a:solidFill>
                  <a:srgbClr val="1F497D"/>
                </a:solidFill>
                <a:latin typeface="Calibri" panose="020F0502020204030204" pitchFamily="34" charset="0"/>
              </a:rPr>
              <a:t>Mesure</a:t>
            </a:r>
            <a:endParaRPr lang="en-GB" sz="2800">
              <a:solidFill>
                <a:srgbClr val="1F497D"/>
              </a:solidFill>
              <a:latin typeface="Calibri" panose="020F0502020204030204" pitchFamily="34" charset="0"/>
            </a:endParaRPr>
          </a:p>
        </p:txBody>
      </p:sp>
      <p:sp>
        <p:nvSpPr>
          <p:cNvPr id="4" name="Rectangle 3">
            <a:extLst>
              <a:ext uri="{FF2B5EF4-FFF2-40B4-BE49-F238E27FC236}">
                <a16:creationId xmlns:a16="http://schemas.microsoft.com/office/drawing/2014/main" id="{C297AB2E-9513-EC50-A604-288E87F343CB}"/>
              </a:ext>
            </a:extLst>
          </p:cNvPr>
          <p:cNvSpPr/>
          <p:nvPr/>
        </p:nvSpPr>
        <p:spPr>
          <a:xfrm>
            <a:off x="9532193" y="2244955"/>
            <a:ext cx="1651414" cy="523220"/>
          </a:xfrm>
          <a:prstGeom prst="rect">
            <a:avLst/>
          </a:prstGeom>
        </p:spPr>
        <p:txBody>
          <a:bodyPr wrap="none">
            <a:spAutoFit/>
          </a:bodyPr>
          <a:lstStyle/>
          <a:p>
            <a:r>
              <a:rPr lang="fr-FR" sz="2800">
                <a:solidFill>
                  <a:srgbClr val="1F497D"/>
                </a:solidFill>
                <a:latin typeface="Calibri" panose="020F0502020204030204" pitchFamily="34" charset="0"/>
                <a:ea typeface="Calibri" panose="020F0502020204030204" pitchFamily="34" charset="0"/>
              </a:rPr>
              <a:t>Neutralité</a:t>
            </a:r>
            <a:endParaRPr lang="en-GB" sz="2800">
              <a:solidFill>
                <a:srgbClr val="1F497D"/>
              </a:solidFill>
            </a:endParaRPr>
          </a:p>
        </p:txBody>
      </p:sp>
      <p:sp>
        <p:nvSpPr>
          <p:cNvPr id="5" name="Rectangle 4">
            <a:extLst>
              <a:ext uri="{FF2B5EF4-FFF2-40B4-BE49-F238E27FC236}">
                <a16:creationId xmlns:a16="http://schemas.microsoft.com/office/drawing/2014/main" id="{88C55D68-46E1-FBC9-25F8-F9C80C378342}"/>
              </a:ext>
            </a:extLst>
          </p:cNvPr>
          <p:cNvSpPr/>
          <p:nvPr/>
        </p:nvSpPr>
        <p:spPr>
          <a:xfrm>
            <a:off x="1190785" y="1350087"/>
            <a:ext cx="1465081" cy="523220"/>
          </a:xfrm>
          <a:prstGeom prst="rect">
            <a:avLst/>
          </a:prstGeom>
        </p:spPr>
        <p:txBody>
          <a:bodyPr wrap="none">
            <a:spAutoFit/>
          </a:bodyPr>
          <a:lstStyle/>
          <a:p>
            <a:r>
              <a:rPr lang="fr-FR" sz="2800">
                <a:solidFill>
                  <a:srgbClr val="1F497D"/>
                </a:solidFill>
                <a:latin typeface="Calibri" panose="020F0502020204030204" pitchFamily="34" charset="0"/>
                <a:ea typeface="Calibri" panose="020F0502020204030204" pitchFamily="34" charset="0"/>
              </a:rPr>
              <a:t>Equilibre</a:t>
            </a:r>
            <a:endParaRPr lang="en-GB" sz="2800">
              <a:solidFill>
                <a:srgbClr val="1F497D"/>
              </a:solidFill>
            </a:endParaRPr>
          </a:p>
        </p:txBody>
      </p:sp>
      <p:sp>
        <p:nvSpPr>
          <p:cNvPr id="6" name="Rectangle 5">
            <a:extLst>
              <a:ext uri="{FF2B5EF4-FFF2-40B4-BE49-F238E27FC236}">
                <a16:creationId xmlns:a16="http://schemas.microsoft.com/office/drawing/2014/main" id="{698A3B2C-794D-5090-6F3E-3356B02644F0}"/>
              </a:ext>
            </a:extLst>
          </p:cNvPr>
          <p:cNvSpPr/>
          <p:nvPr/>
        </p:nvSpPr>
        <p:spPr>
          <a:xfrm>
            <a:off x="1945030" y="5098769"/>
            <a:ext cx="2038122" cy="523220"/>
          </a:xfrm>
          <a:prstGeom prst="rect">
            <a:avLst/>
          </a:prstGeom>
        </p:spPr>
        <p:txBody>
          <a:bodyPr wrap="none">
            <a:spAutoFit/>
          </a:bodyPr>
          <a:lstStyle/>
          <a:p>
            <a:r>
              <a:rPr lang="fr-FR" sz="2800">
                <a:solidFill>
                  <a:srgbClr val="1F497D"/>
                </a:solidFill>
                <a:latin typeface="Calibri" panose="020F0502020204030204" pitchFamily="34" charset="0"/>
                <a:ea typeface="Calibri" panose="020F0502020204030204" pitchFamily="34" charset="0"/>
              </a:rPr>
              <a:t>Précipitation</a:t>
            </a:r>
            <a:endParaRPr lang="en-GB" sz="2800">
              <a:solidFill>
                <a:srgbClr val="1F497D"/>
              </a:solidFill>
            </a:endParaRPr>
          </a:p>
        </p:txBody>
      </p:sp>
      <p:sp>
        <p:nvSpPr>
          <p:cNvPr id="7" name="Rectangle 6">
            <a:extLst>
              <a:ext uri="{FF2B5EF4-FFF2-40B4-BE49-F238E27FC236}">
                <a16:creationId xmlns:a16="http://schemas.microsoft.com/office/drawing/2014/main" id="{8632BEEB-795E-CDD0-FDF0-C4D13F911289}"/>
              </a:ext>
            </a:extLst>
          </p:cNvPr>
          <p:cNvSpPr/>
          <p:nvPr/>
        </p:nvSpPr>
        <p:spPr>
          <a:xfrm>
            <a:off x="4775052" y="1737797"/>
            <a:ext cx="1250920" cy="523220"/>
          </a:xfrm>
          <a:prstGeom prst="rect">
            <a:avLst/>
          </a:prstGeom>
        </p:spPr>
        <p:txBody>
          <a:bodyPr wrap="none">
            <a:spAutoFit/>
          </a:bodyPr>
          <a:lstStyle/>
          <a:p>
            <a:r>
              <a:rPr lang="fr-FR" sz="2800">
                <a:solidFill>
                  <a:srgbClr val="1F497D"/>
                </a:solidFill>
                <a:latin typeface="Calibri" panose="020F0502020204030204" pitchFamily="34" charset="0"/>
                <a:ea typeface="Calibri" panose="020F0502020204030204" pitchFamily="34" charset="0"/>
              </a:rPr>
              <a:t>Dosage</a:t>
            </a:r>
            <a:endParaRPr lang="en-GB" sz="2800">
              <a:solidFill>
                <a:srgbClr val="1F497D"/>
              </a:solidFill>
            </a:endParaRPr>
          </a:p>
        </p:txBody>
      </p:sp>
      <p:sp>
        <p:nvSpPr>
          <p:cNvPr id="8" name="Rectangle 7">
            <a:extLst>
              <a:ext uri="{FF2B5EF4-FFF2-40B4-BE49-F238E27FC236}">
                <a16:creationId xmlns:a16="http://schemas.microsoft.com/office/drawing/2014/main" id="{EE7CCC06-7F7A-778E-077C-C373A37F48D8}"/>
              </a:ext>
            </a:extLst>
          </p:cNvPr>
          <p:cNvSpPr/>
          <p:nvPr/>
        </p:nvSpPr>
        <p:spPr>
          <a:xfrm>
            <a:off x="4537134" y="5810737"/>
            <a:ext cx="1726755" cy="523220"/>
          </a:xfrm>
          <a:prstGeom prst="rect">
            <a:avLst/>
          </a:prstGeom>
        </p:spPr>
        <p:txBody>
          <a:bodyPr wrap="none">
            <a:spAutoFit/>
          </a:bodyPr>
          <a:lstStyle/>
          <a:p>
            <a:r>
              <a:rPr lang="fr-FR" sz="2800">
                <a:solidFill>
                  <a:srgbClr val="1F497D"/>
                </a:solidFill>
                <a:latin typeface="Calibri" panose="020F0502020204030204" pitchFamily="34" charset="0"/>
                <a:ea typeface="Calibri" panose="020F0502020204030204" pitchFamily="34" charset="0"/>
              </a:rPr>
              <a:t>Disponible</a:t>
            </a:r>
            <a:endParaRPr lang="en-GB" sz="2800">
              <a:solidFill>
                <a:srgbClr val="1F497D"/>
              </a:solidFill>
            </a:endParaRPr>
          </a:p>
        </p:txBody>
      </p:sp>
      <p:sp>
        <p:nvSpPr>
          <p:cNvPr id="9" name="Rectangle 8">
            <a:extLst>
              <a:ext uri="{FF2B5EF4-FFF2-40B4-BE49-F238E27FC236}">
                <a16:creationId xmlns:a16="http://schemas.microsoft.com/office/drawing/2014/main" id="{26FA5BB7-7B80-2655-92AF-D17B56695DC8}"/>
              </a:ext>
            </a:extLst>
          </p:cNvPr>
          <p:cNvSpPr/>
          <p:nvPr/>
        </p:nvSpPr>
        <p:spPr>
          <a:xfrm>
            <a:off x="6231533" y="4837159"/>
            <a:ext cx="1531188" cy="523220"/>
          </a:xfrm>
          <a:prstGeom prst="rect">
            <a:avLst/>
          </a:prstGeom>
        </p:spPr>
        <p:txBody>
          <a:bodyPr wrap="none">
            <a:spAutoFit/>
          </a:bodyPr>
          <a:lstStyle/>
          <a:p>
            <a:r>
              <a:rPr lang="fr-FR" sz="2800">
                <a:solidFill>
                  <a:srgbClr val="1F497D"/>
                </a:solidFill>
                <a:latin typeface="Calibri" panose="020F0502020204030204" pitchFamily="34" charset="0"/>
                <a:ea typeface="Calibri" panose="020F0502020204030204" pitchFamily="34" charset="0"/>
              </a:rPr>
              <a:t>Solutions</a:t>
            </a:r>
            <a:endParaRPr lang="en-GB" sz="2800">
              <a:solidFill>
                <a:srgbClr val="1F497D"/>
              </a:solidFill>
            </a:endParaRPr>
          </a:p>
        </p:txBody>
      </p:sp>
      <p:sp>
        <p:nvSpPr>
          <p:cNvPr id="10" name="Rectangle 9">
            <a:extLst>
              <a:ext uri="{FF2B5EF4-FFF2-40B4-BE49-F238E27FC236}">
                <a16:creationId xmlns:a16="http://schemas.microsoft.com/office/drawing/2014/main" id="{4E7F031A-15A8-5A07-3745-5EA9065CAF9B}"/>
              </a:ext>
            </a:extLst>
          </p:cNvPr>
          <p:cNvSpPr/>
          <p:nvPr/>
        </p:nvSpPr>
        <p:spPr>
          <a:xfrm>
            <a:off x="2765380" y="3253653"/>
            <a:ext cx="1399870" cy="523220"/>
          </a:xfrm>
          <a:prstGeom prst="rect">
            <a:avLst/>
          </a:prstGeom>
        </p:spPr>
        <p:txBody>
          <a:bodyPr wrap="none">
            <a:spAutoFit/>
          </a:bodyPr>
          <a:lstStyle/>
          <a:p>
            <a:r>
              <a:rPr lang="fr-FR" sz="2800">
                <a:solidFill>
                  <a:srgbClr val="1F497D"/>
                </a:solidFill>
                <a:latin typeface="Calibri" panose="020F0502020204030204" pitchFamily="34" charset="0"/>
                <a:ea typeface="Calibri" panose="020F0502020204030204" pitchFamily="34" charset="0"/>
              </a:rPr>
              <a:t>Echange</a:t>
            </a:r>
            <a:endParaRPr lang="en-GB" sz="2800">
              <a:solidFill>
                <a:srgbClr val="1F497D"/>
              </a:solidFill>
            </a:endParaRPr>
          </a:p>
        </p:txBody>
      </p:sp>
      <p:pic>
        <p:nvPicPr>
          <p:cNvPr id="11" name="Image 10">
            <a:extLst>
              <a:ext uri="{FF2B5EF4-FFF2-40B4-BE49-F238E27FC236}">
                <a16:creationId xmlns:a16="http://schemas.microsoft.com/office/drawing/2014/main" id="{2E5B66E0-ADEA-B63A-5B33-756BEE86B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327" y="2643726"/>
            <a:ext cx="2619375" cy="1743075"/>
          </a:xfrm>
          <a:prstGeom prst="rect">
            <a:avLst/>
          </a:prstGeom>
        </p:spPr>
      </p:pic>
      <p:pic>
        <p:nvPicPr>
          <p:cNvPr id="12" name="Image 11">
            <a:extLst>
              <a:ext uri="{FF2B5EF4-FFF2-40B4-BE49-F238E27FC236}">
                <a16:creationId xmlns:a16="http://schemas.microsoft.com/office/drawing/2014/main" id="{A995CBE1-51EC-C9A4-4A1E-50C2E01B9681}"/>
              </a:ext>
            </a:extLst>
          </p:cNvPr>
          <p:cNvPicPr>
            <a:picLocks noChangeAspect="1"/>
          </p:cNvPicPr>
          <p:nvPr/>
        </p:nvPicPr>
        <p:blipFill>
          <a:blip r:embed="rId4"/>
          <a:stretch>
            <a:fillRect/>
          </a:stretch>
        </p:blipFill>
        <p:spPr>
          <a:xfrm>
            <a:off x="81925" y="2070340"/>
            <a:ext cx="2165911" cy="2696909"/>
          </a:xfrm>
          <a:prstGeom prst="rect">
            <a:avLst/>
          </a:prstGeom>
        </p:spPr>
      </p:pic>
      <p:pic>
        <p:nvPicPr>
          <p:cNvPr id="13" name="Image 12">
            <a:extLst>
              <a:ext uri="{FF2B5EF4-FFF2-40B4-BE49-F238E27FC236}">
                <a16:creationId xmlns:a16="http://schemas.microsoft.com/office/drawing/2014/main" id="{46F88857-F65B-FC3E-CDB1-B4601C9A76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2069" y="3737033"/>
            <a:ext cx="3162536" cy="2368849"/>
          </a:xfrm>
          <a:prstGeom prst="rect">
            <a:avLst/>
          </a:prstGeom>
        </p:spPr>
      </p:pic>
      <p:sp>
        <p:nvSpPr>
          <p:cNvPr id="14" name="ZoneTexte 13">
            <a:extLst>
              <a:ext uri="{FF2B5EF4-FFF2-40B4-BE49-F238E27FC236}">
                <a16:creationId xmlns:a16="http://schemas.microsoft.com/office/drawing/2014/main" id="{A7F1E404-7DF9-478C-47BD-1040262D154A}"/>
              </a:ext>
            </a:extLst>
          </p:cNvPr>
          <p:cNvSpPr txBox="1"/>
          <p:nvPr/>
        </p:nvSpPr>
        <p:spPr>
          <a:xfrm>
            <a:off x="4377752" y="112142"/>
            <a:ext cx="2619375" cy="769441"/>
          </a:xfrm>
          <a:prstGeom prst="rect">
            <a:avLst/>
          </a:prstGeom>
          <a:noFill/>
        </p:spPr>
        <p:txBody>
          <a:bodyPr wrap="square" rtlCol="0">
            <a:spAutoFit/>
          </a:bodyPr>
          <a:lstStyle/>
          <a:p>
            <a:pPr algn="ctr"/>
            <a:r>
              <a:rPr lang="fr-FR" sz="4400">
                <a:solidFill>
                  <a:srgbClr val="1F497D"/>
                </a:solidFill>
              </a:rPr>
              <a:t>Merci ! </a:t>
            </a:r>
            <a:endParaRPr lang="en-GB" sz="4400">
              <a:solidFill>
                <a:srgbClr val="1F497D"/>
              </a:solidFill>
            </a:endParaRPr>
          </a:p>
        </p:txBody>
      </p:sp>
      <p:sp>
        <p:nvSpPr>
          <p:cNvPr id="15" name="ZoneTexte 14">
            <a:extLst>
              <a:ext uri="{FF2B5EF4-FFF2-40B4-BE49-F238E27FC236}">
                <a16:creationId xmlns:a16="http://schemas.microsoft.com/office/drawing/2014/main" id="{01A3F733-3ABD-B93D-6054-490F8B9BC6C0}"/>
              </a:ext>
            </a:extLst>
          </p:cNvPr>
          <p:cNvSpPr txBox="1"/>
          <p:nvPr/>
        </p:nvSpPr>
        <p:spPr>
          <a:xfrm>
            <a:off x="7303040" y="0"/>
            <a:ext cx="6104106" cy="880369"/>
          </a:xfrm>
          <a:prstGeom prst="rect">
            <a:avLst/>
          </a:prstGeom>
          <a:noFill/>
        </p:spPr>
        <p:txBody>
          <a:bodyPr wrap="square">
            <a:spAutoFit/>
          </a:bodyPr>
          <a:lstStyle/>
          <a:p>
            <a:pPr algn="ctr">
              <a:lnSpc>
                <a:spcPct val="150000"/>
              </a:lnSpc>
              <a:buClr>
                <a:srgbClr val="1F497D"/>
              </a:buClr>
            </a:pPr>
            <a:r>
              <a:rPr lang="fr-FR" sz="1800" b="1">
                <a:solidFill>
                  <a:srgbClr val="62992B"/>
                </a:solidFill>
                <a:latin typeface="Calibri" panose="020F0502020204030204" pitchFamily="34" charset="0"/>
              </a:rPr>
              <a:t>Rapport moral </a:t>
            </a:r>
            <a:br>
              <a:rPr lang="fr-FR" sz="1800" b="1">
                <a:solidFill>
                  <a:srgbClr val="62992B"/>
                </a:solidFill>
                <a:latin typeface="Calibri" panose="020F0502020204030204" pitchFamily="34" charset="0"/>
              </a:rPr>
            </a:br>
            <a:r>
              <a:rPr lang="fr-FR" sz="1800" b="1">
                <a:solidFill>
                  <a:srgbClr val="62992B"/>
                </a:solidFill>
                <a:latin typeface="Calibri" panose="020F0502020204030204" pitchFamily="34" charset="0"/>
              </a:rPr>
              <a:t>du Président sur 2022</a:t>
            </a:r>
            <a:endParaRPr lang="fr-FR" b="1">
              <a:latin typeface="Calibri" panose="020F0502020204030204" pitchFamily="34" charset="0"/>
            </a:endParaRPr>
          </a:p>
        </p:txBody>
      </p:sp>
      <p:sp>
        <p:nvSpPr>
          <p:cNvPr id="16" name="Rectangle 15">
            <a:extLst>
              <a:ext uri="{FF2B5EF4-FFF2-40B4-BE49-F238E27FC236}">
                <a16:creationId xmlns:a16="http://schemas.microsoft.com/office/drawing/2014/main" id="{9F9C6079-7786-A27C-4413-22842B761826}"/>
              </a:ext>
            </a:extLst>
          </p:cNvPr>
          <p:cNvSpPr/>
          <p:nvPr/>
        </p:nvSpPr>
        <p:spPr>
          <a:xfrm>
            <a:off x="516080" y="4777188"/>
            <a:ext cx="1297599" cy="307777"/>
          </a:xfrm>
          <a:prstGeom prst="rect">
            <a:avLst/>
          </a:prstGeom>
        </p:spPr>
        <p:txBody>
          <a:bodyPr wrap="none">
            <a:spAutoFit/>
          </a:bodyPr>
          <a:lstStyle/>
          <a:p>
            <a:r>
              <a:rPr lang="fr-FR" sz="1400">
                <a:solidFill>
                  <a:srgbClr val="1F497D"/>
                </a:solidFill>
                <a:latin typeface="Calibri" panose="020F0502020204030204" pitchFamily="34" charset="0"/>
                <a:ea typeface="Calibri" panose="020F0502020204030204" pitchFamily="34" charset="0"/>
              </a:rPr>
              <a:t>Pascal Denoroy</a:t>
            </a:r>
            <a:endParaRPr lang="en-GB" sz="1400">
              <a:solidFill>
                <a:srgbClr val="1F497D"/>
              </a:solidFill>
            </a:endParaRPr>
          </a:p>
        </p:txBody>
      </p:sp>
      <p:sp>
        <p:nvSpPr>
          <p:cNvPr id="17" name="Rectangle 16">
            <a:extLst>
              <a:ext uri="{FF2B5EF4-FFF2-40B4-BE49-F238E27FC236}">
                <a16:creationId xmlns:a16="http://schemas.microsoft.com/office/drawing/2014/main" id="{0DD13C1B-66CF-B9CB-615A-30C085E8364D}"/>
              </a:ext>
            </a:extLst>
          </p:cNvPr>
          <p:cNvSpPr/>
          <p:nvPr/>
        </p:nvSpPr>
        <p:spPr>
          <a:xfrm>
            <a:off x="9532193" y="6115325"/>
            <a:ext cx="1462067" cy="307777"/>
          </a:xfrm>
          <a:prstGeom prst="rect">
            <a:avLst/>
          </a:prstGeom>
        </p:spPr>
        <p:txBody>
          <a:bodyPr wrap="none">
            <a:spAutoFit/>
          </a:bodyPr>
          <a:lstStyle/>
          <a:p>
            <a:r>
              <a:rPr lang="fr-FR" sz="1400">
                <a:solidFill>
                  <a:srgbClr val="1F497D"/>
                </a:solidFill>
                <a:latin typeface="Calibri" panose="020F0502020204030204" pitchFamily="34" charset="0"/>
                <a:ea typeface="Calibri" panose="020F0502020204030204" pitchFamily="34" charset="0"/>
              </a:rPr>
              <a:t>Bruno </a:t>
            </a:r>
            <a:r>
              <a:rPr lang="fr-FR" sz="1400" err="1">
                <a:solidFill>
                  <a:srgbClr val="1F497D"/>
                </a:solidFill>
                <a:latin typeface="Calibri" panose="020F0502020204030204" pitchFamily="34" charset="0"/>
                <a:ea typeface="Calibri" panose="020F0502020204030204" pitchFamily="34" charset="0"/>
              </a:rPr>
              <a:t>Félix-Faure</a:t>
            </a:r>
            <a:endParaRPr lang="en-GB" sz="1400">
              <a:solidFill>
                <a:srgbClr val="1F497D"/>
              </a:solidFill>
            </a:endParaRPr>
          </a:p>
        </p:txBody>
      </p:sp>
    </p:spTree>
    <p:extLst>
      <p:ext uri="{BB962C8B-B14F-4D97-AF65-F5344CB8AC3E}">
        <p14:creationId xmlns:p14="http://schemas.microsoft.com/office/powerpoint/2010/main" val="40550767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6699143" y="121748"/>
            <a:ext cx="3949430"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Ordre du jour</a:t>
            </a:r>
            <a:endParaRPr lang="fr-FR" sz="4000" b="1">
              <a:solidFill>
                <a:srgbClr val="62992B"/>
              </a:solidFill>
            </a:endParaRPr>
          </a:p>
        </p:txBody>
      </p:sp>
      <p:sp>
        <p:nvSpPr>
          <p:cNvPr id="6" name="Rectangle 5"/>
          <p:cNvSpPr/>
          <p:nvPr/>
        </p:nvSpPr>
        <p:spPr>
          <a:xfrm>
            <a:off x="1193689" y="1177104"/>
            <a:ext cx="11059802" cy="5142049"/>
          </a:xfrm>
          <a:prstGeom prst="rect">
            <a:avLst/>
          </a:prstGeom>
        </p:spPr>
        <p:txBody>
          <a:bodyPr wrap="square">
            <a:spAutoFit/>
          </a:bodyPr>
          <a:lstStyle/>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de l’ordre du jour de l’Assemblée Générale</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du procès-verbal de l’Assemblée Générale du 31 mars 2022</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Bilan de l’activité du Comifer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Rapport moral du président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Activité 2022</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des groupes de travail Comifer</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du groupe conjoint Comifer-RMT-Bouclage</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Convention </a:t>
            </a:r>
            <a:r>
              <a:rPr lang="fr-FR" sz="1200">
                <a:solidFill>
                  <a:srgbClr val="1F497D"/>
                </a:solidFill>
                <a:effectLst/>
                <a:latin typeface="Calibri" panose="020F0502020204030204" pitchFamily="34" charset="0"/>
                <a:ea typeface="Calibri" panose="020F0502020204030204" pitchFamily="34" charset="0"/>
              </a:rPr>
              <a:t>Comifer-MASA</a:t>
            </a:r>
            <a:r>
              <a:rPr lang="fr-FR" sz="1400">
                <a:solidFill>
                  <a:srgbClr val="1F497D"/>
                </a:solidFill>
                <a:effectLst/>
                <a:latin typeface="Calibri" panose="020F0502020204030204" pitchFamily="34" charset="0"/>
                <a:ea typeface="Calibri" panose="020F0502020204030204" pitchFamily="34" charset="0"/>
              </a:rPr>
              <a:t> </a:t>
            </a:r>
            <a:r>
              <a:rPr lang="fr-FR" sz="1050">
                <a:solidFill>
                  <a:srgbClr val="1F497D"/>
                </a:solidFill>
                <a:latin typeface="Calibri" panose="020F0502020204030204" pitchFamily="34" charset="0"/>
              </a:rPr>
              <a:t>(Ministère de l’Agriculture, de l’Alimentation et de la Souveraineté alimentaire) </a:t>
            </a:r>
            <a:r>
              <a:rPr lang="fr-FR" sz="1400">
                <a:solidFill>
                  <a:srgbClr val="1F497D"/>
                </a:solidFill>
                <a:latin typeface="Calibri" panose="020F0502020204030204" pitchFamily="34" charset="0"/>
              </a:rPr>
              <a:t>	</a:t>
            </a:r>
          </a:p>
          <a:p>
            <a:pPr marL="1314450" lvl="2" indent="-400050">
              <a:buClr>
                <a:srgbClr val="1F497D"/>
              </a:buClr>
              <a:buFont typeface="+mj-lt"/>
              <a:buAutoNum type="romanLcPeriod"/>
              <a:tabLst>
                <a:tab pos="1343025" algn="l"/>
              </a:tabLst>
            </a:pPr>
            <a:r>
              <a:rPr lang="fr-FR" sz="1400">
                <a:solidFill>
                  <a:srgbClr val="1F497D"/>
                </a:solidFill>
                <a:latin typeface="Calibri" panose="020F0502020204030204" pitchFamily="34" charset="0"/>
              </a:rPr>
              <a:t>	</a:t>
            </a:r>
            <a:r>
              <a:rPr lang="fr-FR" sz="1200">
                <a:solidFill>
                  <a:srgbClr val="1F497D"/>
                </a:solidFill>
                <a:latin typeface="Calibri" panose="020F0502020204030204" pitchFamily="34" charset="0"/>
              </a:rPr>
              <a:t>Bilan JT 2022 </a:t>
            </a:r>
            <a:r>
              <a:rPr lang="fr-FR" sz="1050">
                <a:solidFill>
                  <a:srgbClr val="1F497D"/>
                </a:solidFill>
                <a:latin typeface="Calibri" panose="020F0502020204030204" pitchFamily="34" charset="0"/>
              </a:rPr>
              <a:t>« Oligo-éléments et contaminants métalliques en agriculture : quelles réponses face aux enjeux agronomiques, sanitaires, environnementaux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16</a:t>
            </a:r>
            <a:r>
              <a:rPr lang="fr-FR" sz="1200" baseline="30000">
                <a:solidFill>
                  <a:srgbClr val="1F497D"/>
                </a:solidFill>
                <a:latin typeface="Calibri" panose="020F0502020204030204" pitchFamily="34" charset="0"/>
              </a:rPr>
              <a:t>è</a:t>
            </a:r>
            <a:r>
              <a:rPr lang="fr-FR" sz="1200">
                <a:solidFill>
                  <a:srgbClr val="1F497D"/>
                </a:solidFill>
                <a:latin typeface="Calibri" panose="020F0502020204030204" pitchFamily="34" charset="0"/>
              </a:rPr>
              <a:t> Rencontres Comifer-Gemas 2023</a:t>
            </a:r>
            <a:endParaRPr lang="fr-FR" sz="1200">
              <a:solidFill>
                <a:srgbClr val="1F497D"/>
              </a:solidFill>
              <a:effectLst/>
              <a:latin typeface="Calibri" panose="020F0502020204030204" pitchFamily="34" charset="0"/>
              <a:ea typeface="Times New Roman" panose="02020603050405020304" pitchFamily="18" charset="0"/>
            </a:endParaRPr>
          </a:p>
          <a:p>
            <a:pPr marL="800100" lvl="1" indent="-342900">
              <a:buClr>
                <a:srgbClr val="1F497D"/>
              </a:buClr>
              <a:buFont typeface="+mj-lt"/>
              <a:buAutoNum type="alphaLcPeriod"/>
            </a:pPr>
            <a:r>
              <a:rPr lang="fr-FR" sz="1200">
                <a:solidFill>
                  <a:srgbClr val="1F497D"/>
                </a:solidFill>
                <a:latin typeface="Calibri" panose="020F0502020204030204" pitchFamily="34" charset="0"/>
              </a:rPr>
              <a:t>JT 2024 </a:t>
            </a:r>
            <a:r>
              <a:rPr lang="fr-FR" sz="1050">
                <a:solidFill>
                  <a:srgbClr val="1F497D"/>
                </a:solidFill>
                <a:latin typeface="Calibri" panose="020F0502020204030204" pitchFamily="34" charset="0"/>
              </a:rPr>
              <a:t>« Pratiques de fertilisation face à la diversité des systèmes de culture»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Site internet</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Présentation des comptes 2022 – Projet de budget 2023 – Montant des adhésions 2024</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Renouvellement du tiers sortant des administrateurs </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Points divers : </a:t>
            </a:r>
          </a:p>
          <a:p>
            <a:pPr marL="742950" lvl="1" indent="-285750">
              <a:buFont typeface="+mj-lt"/>
              <a:buAutoNum type="alphaLcPeriod"/>
            </a:pPr>
            <a:r>
              <a:rPr lang="fr-FR" sz="1100">
                <a:solidFill>
                  <a:srgbClr val="1F497D"/>
                </a:solidFill>
                <a:effectLst/>
                <a:latin typeface="Calibri" panose="020F0502020204030204" pitchFamily="34" charset="0"/>
                <a:ea typeface="Times New Roman" panose="02020603050405020304" pitchFamily="18" charset="0"/>
              </a:rPr>
              <a:t>Participation du Comifer dans différents projets </a:t>
            </a:r>
            <a:endParaRPr lang="fr-FR" sz="1200">
              <a:solidFill>
                <a:srgbClr val="1F497D"/>
              </a:solidFill>
              <a:effectLst/>
              <a:latin typeface="Times New Roman" panose="02020603050405020304" pitchFamily="18" charset="0"/>
              <a:ea typeface="Calibri" panose="020F0502020204030204" pitchFamily="34" charset="0"/>
            </a:endParaRPr>
          </a:p>
          <a:p>
            <a:pPr marL="342900" indent="-342900">
              <a:lnSpc>
                <a:spcPct val="150000"/>
              </a:lnSpc>
              <a:spcAft>
                <a:spcPts val="600"/>
              </a:spcAft>
              <a:buClr>
                <a:srgbClr val="1F497D"/>
              </a:buClr>
              <a:buFont typeface="+mj-lt"/>
              <a:buAutoNum type="arabicPeriod"/>
            </a:pPr>
            <a:r>
              <a:rPr lang="fr-FR" sz="1200">
                <a:solidFill>
                  <a:srgbClr val="1F497D"/>
                </a:solidFill>
                <a:latin typeface="Calibri" panose="020F0502020204030204" pitchFamily="34" charset="0"/>
              </a:rPr>
              <a:t>Fixation de la date de l’Assemblée Générale 2024</a:t>
            </a:r>
          </a:p>
          <a:p>
            <a:pPr>
              <a:spcAft>
                <a:spcPts val="600"/>
              </a:spcAft>
              <a:buClr>
                <a:srgbClr val="62992B"/>
              </a:buClr>
            </a:pPr>
            <a:r>
              <a:rPr lang="fr-FR" sz="1200">
                <a:solidFill>
                  <a:srgbClr val="1F497D"/>
                </a:solidFill>
                <a:latin typeface="Calibri" panose="020F0502020204030204" pitchFamily="34" charset="0"/>
              </a:rPr>
              <a:t>Présentation de l’AFA - Association française d’Agronomie - par Adeline Michel, présidente. </a:t>
            </a:r>
            <a:br>
              <a:rPr lang="fr-FR" sz="1200">
                <a:solidFill>
                  <a:srgbClr val="1F497D"/>
                </a:solidFill>
                <a:latin typeface="Calibri" panose="020F0502020204030204" pitchFamily="34" charset="0"/>
              </a:rPr>
            </a:br>
            <a:r>
              <a:rPr lang="fr-FR" sz="1200">
                <a:solidFill>
                  <a:srgbClr val="1F497D"/>
                </a:solidFill>
                <a:latin typeface="Calibri" panose="020F0502020204030204" pitchFamily="34" charset="0"/>
              </a:rPr>
              <a:t>Cette présentation sera suivie d’une discussion ouverte autour de projets à coordonner avec le COMIFER. </a:t>
            </a:r>
          </a:p>
          <a:p>
            <a:pPr>
              <a:lnSpc>
                <a:spcPct val="150000"/>
              </a:lnSpc>
              <a:buClr>
                <a:srgbClr val="1F497D"/>
              </a:buClr>
            </a:pPr>
            <a:endParaRPr lang="fr-FR" sz="1200">
              <a:solidFill>
                <a:srgbClr val="1F497D"/>
              </a:solidFill>
              <a:latin typeface="Calibri" panose="020F0502020204030204" pitchFamily="34" charset="0"/>
            </a:endParaRPr>
          </a:p>
          <a:p>
            <a:pPr>
              <a:lnSpc>
                <a:spcPct val="150000"/>
              </a:lnSpc>
              <a:buClr>
                <a:srgbClr val="1F497D"/>
              </a:buClr>
            </a:pPr>
            <a:r>
              <a:rPr lang="fr-FR" sz="1200">
                <a:solidFill>
                  <a:srgbClr val="1F497D"/>
                </a:solidFill>
                <a:latin typeface="Calibri" panose="020F0502020204030204" pitchFamily="34" charset="0"/>
              </a:rPr>
              <a:t>Pause déjeuner</a:t>
            </a:r>
          </a:p>
        </p:txBody>
      </p:sp>
      <p:sp>
        <p:nvSpPr>
          <p:cNvPr id="2" name="ZoneTexte 1">
            <a:extLst>
              <a:ext uri="{FF2B5EF4-FFF2-40B4-BE49-F238E27FC236}">
                <a16:creationId xmlns:a16="http://schemas.microsoft.com/office/drawing/2014/main" id="{97FA6110-3F4A-41C1-8343-A2ADAB1C4456}"/>
              </a:ext>
            </a:extLst>
          </p:cNvPr>
          <p:cNvSpPr txBox="1"/>
          <p:nvPr/>
        </p:nvSpPr>
        <p:spPr>
          <a:xfrm>
            <a:off x="335412" y="1264148"/>
            <a:ext cx="616017"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 9h30 -11h40</a:t>
            </a:r>
          </a:p>
        </p:txBody>
      </p:sp>
      <p:sp>
        <p:nvSpPr>
          <p:cNvPr id="5" name="ZoneTexte 4">
            <a:extLst>
              <a:ext uri="{FF2B5EF4-FFF2-40B4-BE49-F238E27FC236}">
                <a16:creationId xmlns:a16="http://schemas.microsoft.com/office/drawing/2014/main" id="{818A8637-8E54-41B9-8743-AE2F73D9B970}"/>
              </a:ext>
            </a:extLst>
          </p:cNvPr>
          <p:cNvSpPr txBox="1"/>
          <p:nvPr/>
        </p:nvSpPr>
        <p:spPr>
          <a:xfrm>
            <a:off x="335412" y="5028181"/>
            <a:ext cx="685599"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11h40 -12h30</a:t>
            </a:r>
          </a:p>
        </p:txBody>
      </p:sp>
      <p:sp>
        <p:nvSpPr>
          <p:cNvPr id="4" name="ZoneTexte 3">
            <a:extLst>
              <a:ext uri="{FF2B5EF4-FFF2-40B4-BE49-F238E27FC236}">
                <a16:creationId xmlns:a16="http://schemas.microsoft.com/office/drawing/2014/main" id="{C7C6951C-A4D0-1088-AF0E-F96F13108AA2}"/>
              </a:ext>
            </a:extLst>
          </p:cNvPr>
          <p:cNvSpPr txBox="1"/>
          <p:nvPr/>
        </p:nvSpPr>
        <p:spPr>
          <a:xfrm>
            <a:off x="300620" y="5857328"/>
            <a:ext cx="685599" cy="276999"/>
          </a:xfrm>
          <a:prstGeom prst="rect">
            <a:avLst/>
          </a:prstGeom>
          <a:noFill/>
        </p:spPr>
        <p:txBody>
          <a:bodyPr wrap="square" rtlCol="0">
            <a:spAutoFit/>
          </a:bodyPr>
          <a:lstStyle/>
          <a:p>
            <a:r>
              <a:rPr lang="fr-FR" sz="1200" b="1">
                <a:solidFill>
                  <a:srgbClr val="1F497D"/>
                </a:solidFill>
                <a:latin typeface="Calibri" panose="020F0502020204030204" pitchFamily="34" charset="0"/>
              </a:rPr>
              <a:t>12h30 </a:t>
            </a:r>
          </a:p>
        </p:txBody>
      </p:sp>
    </p:spTree>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75129" y="121748"/>
            <a:ext cx="7773445" cy="707886"/>
          </a:xfrm>
          <a:prstGeom prst="rect">
            <a:avLst/>
          </a:prstGeom>
        </p:spPr>
        <p:txBody>
          <a:bodyPr wrap="square">
            <a:spAutoFit/>
          </a:bodyPr>
          <a:lstStyle/>
          <a:p>
            <a:pPr algn="r"/>
            <a:r>
              <a:rPr lang="fr-FR" sz="4000" b="1">
                <a:solidFill>
                  <a:srgbClr val="62992B"/>
                </a:solidFill>
                <a:latin typeface="Calibri" pitchFamily="34" charset="0"/>
                <a:cs typeface="Calibri" pitchFamily="34" charset="0"/>
              </a:rPr>
              <a:t>Assemblée générale</a:t>
            </a:r>
          </a:p>
        </p:txBody>
      </p:sp>
      <p:sp>
        <p:nvSpPr>
          <p:cNvPr id="6" name="Rectangle 5"/>
          <p:cNvSpPr/>
          <p:nvPr/>
        </p:nvSpPr>
        <p:spPr>
          <a:xfrm>
            <a:off x="771525" y="1006764"/>
            <a:ext cx="10810875" cy="4527521"/>
          </a:xfrm>
          <a:prstGeom prst="rect">
            <a:avLst/>
          </a:prstGeom>
        </p:spPr>
        <p:txBody>
          <a:bodyPr wrap="square">
            <a:spAutoFit/>
          </a:bodyPr>
          <a:lstStyle/>
          <a:p>
            <a:pPr algn="ctr">
              <a:lnSpc>
                <a:spcPct val="150000"/>
              </a:lnSpc>
              <a:buClr>
                <a:srgbClr val="1F497D"/>
              </a:buClr>
            </a:pPr>
            <a:r>
              <a:rPr lang="fr-FR" sz="4400" b="1">
                <a:solidFill>
                  <a:srgbClr val="62992B"/>
                </a:solidFill>
                <a:latin typeface="Calibri" panose="020F0502020204030204" pitchFamily="34" charset="0"/>
              </a:rPr>
              <a:t>VOTE</a:t>
            </a:r>
          </a:p>
          <a:p>
            <a:pPr algn="ctr">
              <a:lnSpc>
                <a:spcPct val="150000"/>
              </a:lnSpc>
              <a:buClr>
                <a:srgbClr val="1F497D"/>
              </a:buClr>
            </a:pPr>
            <a:r>
              <a:rPr lang="fr-FR" sz="2400" b="1">
                <a:solidFill>
                  <a:srgbClr val="62992B"/>
                </a:solidFill>
                <a:latin typeface="Calibri" panose="020F0502020204030204" pitchFamily="34" charset="0"/>
              </a:rPr>
              <a:t>Approbation du rapport moral du Président sur 2022</a:t>
            </a:r>
          </a:p>
          <a:p>
            <a:pPr algn="ctr">
              <a:lnSpc>
                <a:spcPct val="150000"/>
              </a:lnSpc>
              <a:buClr>
                <a:srgbClr val="1F497D"/>
              </a:buClr>
            </a:pPr>
            <a:endParaRPr lang="fr-FR" b="1">
              <a:solidFill>
                <a:srgbClr val="62992B"/>
              </a:solidFill>
              <a:latin typeface="Calibri" panose="020F0502020204030204" pitchFamily="34" charset="0"/>
            </a:endParaRPr>
          </a:p>
          <a:p>
            <a:pPr algn="ctr">
              <a:lnSpc>
                <a:spcPct val="150000"/>
              </a:lnSpc>
              <a:buClr>
                <a:srgbClr val="1F497D"/>
              </a:buClr>
            </a:pPr>
            <a:endParaRPr lang="fr-FR" b="1">
              <a:solidFill>
                <a:srgbClr val="62992B"/>
              </a:solidFill>
              <a:latin typeface="Calibri" panose="020F0502020204030204" pitchFamily="34" charset="0"/>
            </a:endParaRPr>
          </a:p>
          <a:p>
            <a:pPr marL="457200" indent="-457200">
              <a:lnSpc>
                <a:spcPct val="150000"/>
              </a:lnSpc>
              <a:buClr>
                <a:srgbClr val="1F497D"/>
              </a:buClr>
              <a:buFont typeface="Calibri" panose="020F0502020204030204" pitchFamily="34" charset="0"/>
              <a:buChar char="₋"/>
            </a:pPr>
            <a:r>
              <a:rPr lang="fr-FR" b="1">
                <a:solidFill>
                  <a:srgbClr val="1F497D"/>
                </a:solidFill>
                <a:latin typeface="Calibri" panose="020F0502020204030204" pitchFamily="34" charset="0"/>
              </a:rPr>
              <a:t>Via le lien reçu par email  ou Via le lien qui s’affiche dans la fenêtre « conversation » de Teams</a:t>
            </a:r>
          </a:p>
          <a:p>
            <a:pPr marL="457200" indent="-457200">
              <a:lnSpc>
                <a:spcPct val="150000"/>
              </a:lnSpc>
              <a:buClr>
                <a:srgbClr val="1F497D"/>
              </a:buClr>
              <a:buFont typeface="Calibri" panose="020F0502020204030204" pitchFamily="34" charset="0"/>
              <a:buChar char="-"/>
            </a:pPr>
            <a:r>
              <a:rPr lang="fr-FR" b="1">
                <a:solidFill>
                  <a:srgbClr val="1F497D"/>
                </a:solidFill>
                <a:latin typeface="Calibri" panose="020F0502020204030204" pitchFamily="34" charset="0"/>
              </a:rPr>
              <a:t>Code identification = code postal d’adhésion</a:t>
            </a:r>
          </a:p>
          <a:p>
            <a:pPr marL="457200" indent="-457200">
              <a:lnSpc>
                <a:spcPct val="150000"/>
              </a:lnSpc>
              <a:buClr>
                <a:srgbClr val="1F497D"/>
              </a:buClr>
              <a:buFontTx/>
              <a:buChar char="-"/>
            </a:pPr>
            <a:r>
              <a:rPr lang="fr-FR" b="1">
                <a:solidFill>
                  <a:srgbClr val="1F497D"/>
                </a:solidFill>
                <a:latin typeface="Calibri" panose="020F0502020204030204" pitchFamily="34" charset="0"/>
              </a:rPr>
              <a:t>Si vous êtes en possession d’une procuration, vous devez voter deux fois (utilisez votre code postal d’adhésion)</a:t>
            </a:r>
          </a:p>
          <a:p>
            <a:pPr algn="ctr">
              <a:lnSpc>
                <a:spcPct val="150000"/>
              </a:lnSpc>
              <a:buClr>
                <a:srgbClr val="1F497D"/>
              </a:buClr>
            </a:pPr>
            <a:endParaRPr lang="fr-FR" b="1">
              <a:latin typeface="Calibri" panose="020F0502020204030204" pitchFamily="34" charset="0"/>
            </a:endParaRPr>
          </a:p>
        </p:txBody>
      </p:sp>
      <p:sp>
        <p:nvSpPr>
          <p:cNvPr id="4" name="Espace réservé du numéro de diapositive 11"/>
          <p:cNvSpPr>
            <a:spLocks noGrp="1"/>
          </p:cNvSpPr>
          <p:nvPr>
            <p:ph type="sldNum" sz="quarter" idx="11"/>
          </p:nvPr>
        </p:nvSpPr>
        <p:spPr>
          <a:xfrm>
            <a:off x="10910432" y="6582381"/>
            <a:ext cx="1281568" cy="275619"/>
          </a:xfrm>
          <a:prstGeom prst="rect">
            <a:avLst/>
          </a:prstGeom>
        </p:spPr>
        <p:txBody>
          <a:bodyPr/>
          <a:lstStyle>
            <a:lvl1pPr>
              <a:defRPr lang="en-US" sz="900" b="1" kern="1200" baseline="0" smtClean="0">
                <a:solidFill>
                  <a:srgbClr val="548325"/>
                </a:solidFill>
                <a:latin typeface="Calibri" pitchFamily="34" charset="0"/>
                <a:ea typeface="+mn-ea"/>
                <a:cs typeface="Calibri" pitchFamily="34" charset="0"/>
              </a:defRPr>
            </a:lvl1pPr>
          </a:lstStyle>
          <a:p>
            <a:fld id="{A06AE2B4-3A99-4192-BFF4-BE13FC41EF23}" type="slidenum">
              <a:rPr lang="fr-FR" smtClean="0">
                <a:solidFill>
                  <a:srgbClr val="68A22E"/>
                </a:solidFill>
              </a:rPr>
              <a:pPr/>
              <a:t>20</a:t>
            </a:fld>
            <a:endParaRPr lang="fr-FR">
              <a:solidFill>
                <a:srgbClr val="68A22E"/>
              </a:solidFill>
            </a:endParaRPr>
          </a:p>
        </p:txBody>
      </p:sp>
    </p:spTree>
    <p:extLst>
      <p:ext uri="{BB962C8B-B14F-4D97-AF65-F5344CB8AC3E}">
        <p14:creationId xmlns:p14="http://schemas.microsoft.com/office/powerpoint/2010/main" val="38807494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143" y="121748"/>
            <a:ext cx="3949430"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Ordre du jour</a:t>
            </a:r>
            <a:endParaRPr lang="fr-FR" sz="4000" b="1">
              <a:solidFill>
                <a:srgbClr val="62992B"/>
              </a:solidFill>
            </a:endParaRPr>
          </a:p>
        </p:txBody>
      </p:sp>
      <p:sp>
        <p:nvSpPr>
          <p:cNvPr id="6" name="Rectangle 5"/>
          <p:cNvSpPr/>
          <p:nvPr/>
        </p:nvSpPr>
        <p:spPr>
          <a:xfrm>
            <a:off x="1193689" y="1177104"/>
            <a:ext cx="11059802" cy="4926605"/>
          </a:xfrm>
          <a:prstGeom prst="rect">
            <a:avLst/>
          </a:prstGeom>
        </p:spPr>
        <p:txBody>
          <a:bodyPr wrap="square">
            <a:spAutoFit/>
          </a:bodyPr>
          <a:lstStyle/>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de l’ordre du jour de l’Assemblée Générale</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du procès-verbal de l’Assemblée Générale du 31 mars 2022</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Bilan de l’activité du Comifer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Rapport moral du président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Activité 2022</a:t>
            </a:r>
          </a:p>
          <a:p>
            <a:pPr marL="1314450" lvl="2" indent="-400050">
              <a:buClr>
                <a:srgbClr val="1F497D"/>
              </a:buClr>
              <a:buFont typeface="+mj-lt"/>
              <a:buAutoNum type="romanLcPeriod"/>
              <a:tabLst>
                <a:tab pos="1343025" algn="l"/>
              </a:tabLst>
            </a:pPr>
            <a:r>
              <a:rPr lang="fr-FR" sz="1600" b="1">
                <a:solidFill>
                  <a:srgbClr val="6FAD31"/>
                </a:solidFill>
                <a:latin typeface="Calibri" panose="020F0502020204030204" pitchFamily="34" charset="0"/>
              </a:rPr>
              <a:t>	Production des groupes de travail Comifer</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du groupe conjoint Comifer-RMT-Bouclage</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Convention </a:t>
            </a:r>
            <a:r>
              <a:rPr lang="fr-FR" sz="1200">
                <a:solidFill>
                  <a:srgbClr val="1F497D"/>
                </a:solidFill>
                <a:effectLst/>
                <a:latin typeface="Calibri" panose="020F0502020204030204" pitchFamily="34" charset="0"/>
                <a:ea typeface="Calibri" panose="020F0502020204030204" pitchFamily="34" charset="0"/>
              </a:rPr>
              <a:t>Comifer-MASA</a:t>
            </a:r>
            <a:r>
              <a:rPr lang="fr-FR" sz="1400">
                <a:solidFill>
                  <a:srgbClr val="1F497D"/>
                </a:solidFill>
                <a:effectLst/>
                <a:latin typeface="Calibri" panose="020F0502020204030204" pitchFamily="34" charset="0"/>
                <a:ea typeface="Calibri" panose="020F0502020204030204" pitchFamily="34" charset="0"/>
              </a:rPr>
              <a:t> </a:t>
            </a:r>
            <a:r>
              <a:rPr lang="fr-FR" sz="1050">
                <a:solidFill>
                  <a:srgbClr val="1F497D"/>
                </a:solidFill>
                <a:latin typeface="Calibri" panose="020F0502020204030204" pitchFamily="34" charset="0"/>
              </a:rPr>
              <a:t>(Ministère de l’Agriculture, de l’Alimentation et de la Souveraineté alimentaire) </a:t>
            </a:r>
            <a:r>
              <a:rPr lang="fr-FR" sz="1400">
                <a:solidFill>
                  <a:srgbClr val="1F497D"/>
                </a:solidFill>
                <a:latin typeface="Calibri" panose="020F0502020204030204" pitchFamily="34" charset="0"/>
              </a:rPr>
              <a:t>	</a:t>
            </a:r>
          </a:p>
          <a:p>
            <a:pPr marL="1314450" lvl="2" indent="-400050">
              <a:buClr>
                <a:srgbClr val="1F497D"/>
              </a:buClr>
              <a:buFont typeface="+mj-lt"/>
              <a:buAutoNum type="romanLcPeriod"/>
              <a:tabLst>
                <a:tab pos="1343025" algn="l"/>
              </a:tabLst>
            </a:pPr>
            <a:r>
              <a:rPr lang="fr-FR" sz="1400">
                <a:solidFill>
                  <a:srgbClr val="1F497D"/>
                </a:solidFill>
                <a:latin typeface="Calibri" panose="020F0502020204030204" pitchFamily="34" charset="0"/>
              </a:rPr>
              <a:t>	</a:t>
            </a:r>
            <a:r>
              <a:rPr lang="fr-FR" sz="1200">
                <a:solidFill>
                  <a:srgbClr val="1F497D"/>
                </a:solidFill>
                <a:latin typeface="Calibri" panose="020F0502020204030204" pitchFamily="34" charset="0"/>
              </a:rPr>
              <a:t>Bilan JT 2022 </a:t>
            </a:r>
            <a:r>
              <a:rPr lang="fr-FR" sz="1050">
                <a:solidFill>
                  <a:srgbClr val="1F497D"/>
                </a:solidFill>
                <a:latin typeface="Calibri" panose="020F0502020204030204" pitchFamily="34" charset="0"/>
              </a:rPr>
              <a:t>« Oligo-éléments et contaminants métalliques en agriculture : quelles réponses face aux enjeux agronomiques, sanitaires, environnementaux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16</a:t>
            </a:r>
            <a:r>
              <a:rPr lang="fr-FR" sz="1200" baseline="30000">
                <a:solidFill>
                  <a:srgbClr val="1F497D"/>
                </a:solidFill>
                <a:latin typeface="Calibri" panose="020F0502020204030204" pitchFamily="34" charset="0"/>
              </a:rPr>
              <a:t>è</a:t>
            </a:r>
            <a:r>
              <a:rPr lang="fr-FR" sz="1200">
                <a:solidFill>
                  <a:srgbClr val="1F497D"/>
                </a:solidFill>
                <a:latin typeface="Calibri" panose="020F0502020204030204" pitchFamily="34" charset="0"/>
              </a:rPr>
              <a:t> Rencontres Comifer-Gemas 2023</a:t>
            </a:r>
            <a:endParaRPr lang="fr-FR" sz="1200">
              <a:solidFill>
                <a:srgbClr val="1F497D"/>
              </a:solidFill>
              <a:effectLst/>
              <a:latin typeface="Calibri" panose="020F0502020204030204" pitchFamily="34" charset="0"/>
              <a:ea typeface="Times New Roman" panose="02020603050405020304" pitchFamily="18" charset="0"/>
            </a:endParaRPr>
          </a:p>
          <a:p>
            <a:pPr marL="800100" lvl="1" indent="-342900">
              <a:buClr>
                <a:srgbClr val="1F497D"/>
              </a:buClr>
              <a:buFont typeface="+mj-lt"/>
              <a:buAutoNum type="alphaLcPeriod"/>
            </a:pPr>
            <a:r>
              <a:rPr lang="fr-FR" sz="1200">
                <a:solidFill>
                  <a:srgbClr val="1F497D"/>
                </a:solidFill>
                <a:latin typeface="Calibri" panose="020F0502020204030204" pitchFamily="34" charset="0"/>
              </a:rPr>
              <a:t>JT 2024 </a:t>
            </a:r>
            <a:r>
              <a:rPr lang="fr-FR" sz="1050">
                <a:solidFill>
                  <a:srgbClr val="1F497D"/>
                </a:solidFill>
                <a:latin typeface="Calibri" panose="020F0502020204030204" pitchFamily="34" charset="0"/>
              </a:rPr>
              <a:t>« Pratiques de fertilisation face à la diversité des systèmes de culture»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Site internet</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Présentation des comptes 2022 – Projet de budget 2023 – Montant des adhésions 2024</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Renouvellement du tiers sortant des administrateurs </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Points divers : </a:t>
            </a:r>
          </a:p>
          <a:p>
            <a:pPr marL="742950" lvl="1" indent="-285750">
              <a:buFont typeface="+mj-lt"/>
              <a:buAutoNum type="alphaLcPeriod"/>
            </a:pPr>
            <a:r>
              <a:rPr lang="fr-FR" sz="1100">
                <a:solidFill>
                  <a:srgbClr val="1F497D"/>
                </a:solidFill>
                <a:effectLst/>
                <a:latin typeface="Calibri" panose="020F0502020204030204" pitchFamily="34" charset="0"/>
                <a:ea typeface="Times New Roman" panose="02020603050405020304" pitchFamily="18" charset="0"/>
              </a:rPr>
              <a:t>Participation du Comifer dans différents projets </a:t>
            </a:r>
            <a:endParaRPr lang="fr-FR" sz="1200">
              <a:solidFill>
                <a:srgbClr val="1F497D"/>
              </a:solidFill>
              <a:effectLst/>
              <a:latin typeface="Times New Roman" panose="02020603050405020304" pitchFamily="18" charset="0"/>
              <a:ea typeface="Calibri" panose="020F0502020204030204" pitchFamily="34" charset="0"/>
            </a:endParaRPr>
          </a:p>
          <a:p>
            <a:pPr marL="342900" indent="-342900">
              <a:lnSpc>
                <a:spcPct val="150000"/>
              </a:lnSpc>
              <a:spcAft>
                <a:spcPts val="600"/>
              </a:spcAft>
              <a:buClr>
                <a:srgbClr val="1F497D"/>
              </a:buClr>
              <a:buFont typeface="+mj-lt"/>
              <a:buAutoNum type="arabicPeriod"/>
            </a:pPr>
            <a:r>
              <a:rPr lang="fr-FR" sz="1200">
                <a:solidFill>
                  <a:srgbClr val="1F497D"/>
                </a:solidFill>
                <a:latin typeface="Calibri" panose="020F0502020204030204" pitchFamily="34" charset="0"/>
              </a:rPr>
              <a:t>Fixation de la date de l’Assemblée Générale 2024</a:t>
            </a:r>
          </a:p>
          <a:p>
            <a:pPr>
              <a:spcAft>
                <a:spcPts val="600"/>
              </a:spcAft>
              <a:buClr>
                <a:srgbClr val="62992B"/>
              </a:buClr>
            </a:pPr>
            <a:r>
              <a:rPr lang="fr-FR" sz="1200">
                <a:solidFill>
                  <a:srgbClr val="1F497D"/>
                </a:solidFill>
                <a:latin typeface="Calibri" panose="020F0502020204030204" pitchFamily="34" charset="0"/>
              </a:rPr>
              <a:t>Présentation de l’AFA - Association française d’Agronomie - par Adeline Michel, présidente. </a:t>
            </a:r>
            <a:br>
              <a:rPr lang="fr-FR" sz="1200">
                <a:solidFill>
                  <a:srgbClr val="1F497D"/>
                </a:solidFill>
                <a:latin typeface="Calibri" panose="020F0502020204030204" pitchFamily="34" charset="0"/>
              </a:rPr>
            </a:br>
            <a:r>
              <a:rPr lang="fr-FR" sz="1200">
                <a:solidFill>
                  <a:srgbClr val="1F497D"/>
                </a:solidFill>
                <a:latin typeface="Calibri" panose="020F0502020204030204" pitchFamily="34" charset="0"/>
              </a:rPr>
              <a:t>Cette présentation sera suivie d’une discussion ouverte autour de projets à coordonner avec le COMIFER. </a:t>
            </a:r>
          </a:p>
          <a:p>
            <a:pPr>
              <a:lnSpc>
                <a:spcPct val="150000"/>
              </a:lnSpc>
              <a:buClr>
                <a:srgbClr val="1F497D"/>
              </a:buClr>
            </a:pPr>
            <a:r>
              <a:rPr lang="fr-FR" sz="1200">
                <a:solidFill>
                  <a:srgbClr val="1F497D"/>
                </a:solidFill>
                <a:latin typeface="Calibri" panose="020F0502020204030204" pitchFamily="34" charset="0"/>
              </a:rPr>
              <a:t>Pause déjeuner</a:t>
            </a:r>
          </a:p>
        </p:txBody>
      </p:sp>
      <p:sp>
        <p:nvSpPr>
          <p:cNvPr id="2" name="ZoneTexte 1">
            <a:extLst>
              <a:ext uri="{FF2B5EF4-FFF2-40B4-BE49-F238E27FC236}">
                <a16:creationId xmlns:a16="http://schemas.microsoft.com/office/drawing/2014/main" id="{97FA6110-3F4A-41C1-8343-A2ADAB1C4456}"/>
              </a:ext>
            </a:extLst>
          </p:cNvPr>
          <p:cNvSpPr txBox="1"/>
          <p:nvPr/>
        </p:nvSpPr>
        <p:spPr>
          <a:xfrm>
            <a:off x="335412" y="1264148"/>
            <a:ext cx="616017"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 9h30 -11h40</a:t>
            </a:r>
          </a:p>
        </p:txBody>
      </p:sp>
      <p:sp>
        <p:nvSpPr>
          <p:cNvPr id="5" name="ZoneTexte 4">
            <a:extLst>
              <a:ext uri="{FF2B5EF4-FFF2-40B4-BE49-F238E27FC236}">
                <a16:creationId xmlns:a16="http://schemas.microsoft.com/office/drawing/2014/main" id="{818A8637-8E54-41B9-8743-AE2F73D9B970}"/>
              </a:ext>
            </a:extLst>
          </p:cNvPr>
          <p:cNvSpPr txBox="1"/>
          <p:nvPr/>
        </p:nvSpPr>
        <p:spPr>
          <a:xfrm>
            <a:off x="265830" y="5126925"/>
            <a:ext cx="685599"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11h40 -12h30</a:t>
            </a:r>
          </a:p>
        </p:txBody>
      </p:sp>
      <p:sp>
        <p:nvSpPr>
          <p:cNvPr id="4" name="ZoneTexte 3">
            <a:extLst>
              <a:ext uri="{FF2B5EF4-FFF2-40B4-BE49-F238E27FC236}">
                <a16:creationId xmlns:a16="http://schemas.microsoft.com/office/drawing/2014/main" id="{C7C6951C-A4D0-1088-AF0E-F96F13108AA2}"/>
              </a:ext>
            </a:extLst>
          </p:cNvPr>
          <p:cNvSpPr txBox="1"/>
          <p:nvPr/>
        </p:nvSpPr>
        <p:spPr>
          <a:xfrm>
            <a:off x="265829" y="5646510"/>
            <a:ext cx="685599" cy="276999"/>
          </a:xfrm>
          <a:prstGeom prst="rect">
            <a:avLst/>
          </a:prstGeom>
          <a:noFill/>
        </p:spPr>
        <p:txBody>
          <a:bodyPr wrap="square" rtlCol="0">
            <a:spAutoFit/>
          </a:bodyPr>
          <a:lstStyle/>
          <a:p>
            <a:r>
              <a:rPr lang="fr-FR" sz="1200" b="1">
                <a:solidFill>
                  <a:srgbClr val="1F497D"/>
                </a:solidFill>
                <a:latin typeface="Calibri" panose="020F0502020204030204" pitchFamily="34" charset="0"/>
              </a:rPr>
              <a:t>12h30 </a:t>
            </a:r>
          </a:p>
        </p:txBody>
      </p:sp>
    </p:spTree>
    <p:extLst>
      <p:ext uri="{BB962C8B-B14F-4D97-AF65-F5344CB8AC3E}">
        <p14:creationId xmlns:p14="http://schemas.microsoft.com/office/powerpoint/2010/main" val="3050780335"/>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EBDCB6C-CBB1-40C3-B88C-4A1B7883DFE5}"/>
              </a:ext>
            </a:extLst>
          </p:cNvPr>
          <p:cNvSpPr txBox="1"/>
          <p:nvPr/>
        </p:nvSpPr>
        <p:spPr>
          <a:xfrm>
            <a:off x="155233" y="1101478"/>
            <a:ext cx="9024899" cy="2385713"/>
          </a:xfrm>
          <a:prstGeom prst="rect">
            <a:avLst/>
          </a:prstGeom>
          <a:ln/>
        </p:spPr>
        <p:style>
          <a:lnRef idx="2">
            <a:schemeClr val="accent1"/>
          </a:lnRef>
          <a:fillRef idx="1">
            <a:schemeClr val="lt1"/>
          </a:fillRef>
          <a:effectRef idx="0">
            <a:schemeClr val="accent1"/>
          </a:effectRef>
          <a:fontRef idx="minor">
            <a:schemeClr val="dk1"/>
          </a:fontRef>
        </p:style>
        <p:txBody>
          <a:bodyPr wrap="square" lIns="144000" tIns="36000" rIns="36000" bIns="0" rtlCol="0">
            <a:spAutoFit/>
          </a:bodyPr>
          <a:lstStyle/>
          <a:p>
            <a:pPr lvl="0">
              <a:lnSpc>
                <a:spcPts val="1920"/>
              </a:lnSpc>
              <a:spcAft>
                <a:spcPts val="600"/>
              </a:spcAft>
              <a:defRPr/>
            </a:pPr>
            <a:r>
              <a:rPr kumimoji="0" lang="fr-FR" sz="1400" b="1" i="0" u="none" strike="noStrike" kern="1200" cap="none" spc="0" normalizeH="0" baseline="0" noProof="0">
                <a:ln>
                  <a:noFill/>
                </a:ln>
                <a:solidFill>
                  <a:srgbClr val="002D86"/>
                </a:solidFill>
                <a:effectLst/>
                <a:uLnTx/>
                <a:uFillTx/>
                <a:latin typeface="Calibri" panose="020F0502020204030204"/>
                <a:ea typeface="+mn-ea"/>
                <a:cs typeface="Arial" charset="0"/>
              </a:rPr>
              <a:t>●</a:t>
            </a:r>
            <a:r>
              <a:rPr kumimoji="0" lang="fr-FR" sz="1600" b="1" i="0" u="none" strike="noStrike" kern="1200" cap="none" spc="0" normalizeH="0" baseline="0" noProof="0">
                <a:ln>
                  <a:noFill/>
                </a:ln>
                <a:solidFill>
                  <a:srgbClr val="002D86"/>
                </a:solidFill>
                <a:effectLst/>
                <a:uLnTx/>
                <a:uFillTx/>
                <a:latin typeface="Calibri" panose="020F0502020204030204"/>
                <a:ea typeface="+mn-ea"/>
                <a:cs typeface="Arial" charset="0"/>
              </a:rPr>
              <a:t> Animateurs :</a:t>
            </a:r>
            <a:r>
              <a:rPr lang="fr-FR" sz="1400">
                <a:solidFill>
                  <a:srgbClr val="002D86"/>
                </a:solidFill>
                <a:latin typeface="Calibri" panose="020F0502020204030204"/>
                <a:cs typeface="Arial" charset="0"/>
              </a:rPr>
              <a:t> </a:t>
            </a:r>
            <a:r>
              <a:rPr kumimoji="0" lang="fr-FR" sz="1400" b="0" i="0" u="none" strike="noStrike" kern="1200" cap="none" spc="0" normalizeH="0" baseline="0" noProof="0">
                <a:ln>
                  <a:noFill/>
                </a:ln>
                <a:solidFill>
                  <a:srgbClr val="002D86"/>
                </a:solidFill>
                <a:effectLst/>
                <a:uLnTx/>
                <a:uFillTx/>
                <a:latin typeface="Calibri" panose="020F0502020204030204"/>
                <a:ea typeface="+mn-ea"/>
                <a:cs typeface="Arial" charset="0"/>
              </a:rPr>
              <a:t>Hélène Lagrange (</a:t>
            </a:r>
            <a:r>
              <a:rPr kumimoji="0" lang="fr-FR" sz="1400" b="0" i="0" u="none" strike="noStrike" kern="1200" cap="none" spc="0" normalizeH="0" baseline="0" noProof="0" err="1">
                <a:ln>
                  <a:noFill/>
                </a:ln>
                <a:solidFill>
                  <a:srgbClr val="002D86"/>
                </a:solidFill>
                <a:effectLst/>
                <a:uLnTx/>
                <a:uFillTx/>
                <a:latin typeface="Calibri" panose="020F0502020204030204"/>
                <a:ea typeface="+mn-ea"/>
                <a:cs typeface="Arial" charset="0"/>
              </a:rPr>
              <a:t>Arvalis</a:t>
            </a:r>
            <a:r>
              <a:rPr lang="fr-FR" sz="1400">
                <a:solidFill>
                  <a:srgbClr val="002D86"/>
                </a:solidFill>
                <a:cs typeface="Arial" charset="0"/>
              </a:rPr>
              <a:t>) - Bruno </a:t>
            </a:r>
            <a:r>
              <a:rPr lang="fr-FR" sz="1400" err="1">
                <a:solidFill>
                  <a:srgbClr val="002D86"/>
                </a:solidFill>
                <a:cs typeface="Arial" charset="0"/>
              </a:rPr>
              <a:t>Félix-Faure</a:t>
            </a:r>
            <a:r>
              <a:rPr lang="fr-FR" sz="1400">
                <a:solidFill>
                  <a:srgbClr val="002D86"/>
                </a:solidFill>
                <a:cs typeface="Arial" charset="0"/>
              </a:rPr>
              <a:t> (Eurofins GALYS) </a:t>
            </a:r>
            <a:endParaRPr kumimoji="0" lang="fr-FR" sz="1400" b="0" i="0" u="none" strike="noStrike" kern="1200" cap="none" spc="0" normalizeH="0" baseline="0" noProof="0">
              <a:ln>
                <a:noFill/>
              </a:ln>
              <a:solidFill>
                <a:srgbClr val="002D86"/>
              </a:solidFill>
              <a:effectLst/>
              <a:uLnTx/>
              <a:uFillTx/>
              <a:latin typeface="Calibri" panose="020F0502020204030204"/>
              <a:ea typeface="+mn-ea"/>
              <a:cs typeface="Arial"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fr-FR" sz="1600" b="1" i="0" u="none" strike="noStrike" kern="1200" cap="none" spc="0" normalizeH="0" baseline="0" noProof="0">
                <a:ln>
                  <a:noFill/>
                </a:ln>
                <a:solidFill>
                  <a:srgbClr val="002D86"/>
                </a:solidFill>
                <a:effectLst/>
                <a:uLnTx/>
                <a:uFillTx/>
                <a:latin typeface="Calibri" panose="020F0502020204030204"/>
                <a:ea typeface="+mn-ea"/>
                <a:cs typeface="Arial" charset="0"/>
              </a:rPr>
              <a:t>• Les participants réguliers (membre actifs) :</a:t>
            </a:r>
          </a:p>
          <a:p>
            <a:pPr lvl="0">
              <a:lnSpc>
                <a:spcPts val="1700"/>
              </a:lnSpc>
              <a:defRPr/>
            </a:pPr>
            <a:r>
              <a:rPr kumimoji="0" lang="fr-FR" sz="1500" b="0" i="0" u="none" strike="noStrike" kern="1200" cap="none" spc="0" normalizeH="0" baseline="0" noProof="0">
                <a:ln>
                  <a:noFill/>
                </a:ln>
                <a:solidFill>
                  <a:srgbClr val="002D86"/>
                </a:solidFill>
                <a:effectLst/>
                <a:uLnTx/>
                <a:uFillTx/>
                <a:latin typeface="Calibri" panose="020F0502020204030204"/>
                <a:ea typeface="+mn-ea"/>
                <a:cs typeface="Arial" charset="0"/>
              </a:rPr>
              <a:t>- Laboratoires  : AUREA – Eurofins GALYS - LDAR – </a:t>
            </a:r>
            <a:r>
              <a:rPr lang="fr-FR" sz="1500">
                <a:solidFill>
                  <a:srgbClr val="002D86"/>
                </a:solidFill>
                <a:cs typeface="Arial" charset="0"/>
              </a:rPr>
              <a:t>RITTMO - </a:t>
            </a:r>
            <a:r>
              <a:rPr lang="fr-FR" sz="1500" err="1">
                <a:solidFill>
                  <a:srgbClr val="002D86"/>
                </a:solidFill>
                <a:cs typeface="Arial" charset="0"/>
              </a:rPr>
              <a:t>Proxilabo</a:t>
            </a:r>
            <a:endParaRPr kumimoji="0" lang="fr-FR" sz="1500" b="0" i="0" u="none" strike="noStrike" kern="1200" cap="none" spc="0" normalizeH="0" baseline="0" noProof="0">
              <a:ln>
                <a:noFill/>
              </a:ln>
              <a:solidFill>
                <a:srgbClr val="002D86"/>
              </a:solidFill>
              <a:effectLst/>
              <a:uLnTx/>
              <a:uFillTx/>
              <a:latin typeface="Calibri" panose="020F0502020204030204"/>
              <a:ea typeface="+mn-ea"/>
              <a:cs typeface="Arial" charset="0"/>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0" lang="fr-FR" sz="1500" b="0" i="0" u="none" strike="noStrike" kern="1200" cap="none" spc="0" normalizeH="0" baseline="0" noProof="0">
                <a:ln>
                  <a:noFill/>
                </a:ln>
                <a:solidFill>
                  <a:srgbClr val="002D86"/>
                </a:solidFill>
                <a:effectLst/>
                <a:uLnTx/>
                <a:uFillTx/>
                <a:latin typeface="Calibri" panose="020F0502020204030204"/>
                <a:ea typeface="+mn-ea"/>
                <a:cs typeface="Arial" charset="0"/>
              </a:rPr>
              <a:t>- Chambres d’Agriculture et Chambre Régionale d’Agriculture</a:t>
            </a:r>
          </a:p>
          <a:p>
            <a:pPr lvl="0">
              <a:lnSpc>
                <a:spcPts val="1700"/>
              </a:lnSpc>
              <a:defRPr/>
            </a:pPr>
            <a:r>
              <a:rPr kumimoji="0" lang="fr-FR" sz="1500" b="0" i="0" u="none" strike="noStrike" kern="1200" cap="none" spc="0" normalizeH="0" baseline="0" noProof="0">
                <a:ln>
                  <a:noFill/>
                </a:ln>
                <a:solidFill>
                  <a:srgbClr val="002D86"/>
                </a:solidFill>
                <a:effectLst/>
                <a:uLnTx/>
                <a:uFillTx/>
                <a:latin typeface="Calibri" panose="020F0502020204030204"/>
                <a:ea typeface="+mn-ea"/>
                <a:cs typeface="Arial" charset="0"/>
              </a:rPr>
              <a:t>- Agrofourniture : </a:t>
            </a:r>
            <a:r>
              <a:rPr kumimoji="0" lang="fr-FR" sz="1400" b="0" i="0" u="none" strike="noStrike" kern="1200" cap="none" spc="0" normalizeH="0" baseline="0" noProof="0">
                <a:ln>
                  <a:noFill/>
                </a:ln>
                <a:solidFill>
                  <a:srgbClr val="002D86"/>
                </a:solidFill>
                <a:effectLst/>
                <a:uLnTx/>
                <a:uFillTx/>
                <a:latin typeface="Calibri" panose="020F0502020204030204"/>
                <a:ea typeface="+mn-ea"/>
                <a:cs typeface="Arial" charset="0"/>
              </a:rPr>
              <a:t>MEAC - LHOIST - TIMAC AGRO </a:t>
            </a:r>
            <a:r>
              <a:rPr lang="fr-FR" sz="1400">
                <a:solidFill>
                  <a:srgbClr val="002D86"/>
                </a:solidFill>
                <a:latin typeface="Calibri" panose="020F0502020204030204"/>
                <a:cs typeface="Arial" charset="0"/>
              </a:rPr>
              <a:t>- </a:t>
            </a:r>
            <a:r>
              <a:rPr kumimoji="0" lang="fr-FR" sz="1400" b="0" i="0" u="none" strike="noStrike" kern="1200" cap="none" spc="0" normalizeH="0" baseline="0" noProof="0">
                <a:ln>
                  <a:noFill/>
                </a:ln>
                <a:solidFill>
                  <a:srgbClr val="002D86"/>
                </a:solidFill>
                <a:effectLst/>
                <a:uLnTx/>
                <a:uFillTx/>
                <a:latin typeface="Calibri" panose="020F0502020204030204"/>
                <a:ea typeface="+mn-ea"/>
                <a:cs typeface="Arial" charset="0"/>
              </a:rPr>
              <a:t>Union des Producteurs</a:t>
            </a:r>
            <a:r>
              <a:rPr kumimoji="0" lang="fr-FR" sz="1400" b="0" i="0" u="none" strike="noStrike" kern="1200" cap="none" spc="0" normalizeH="0" noProof="0">
                <a:ln>
                  <a:noFill/>
                </a:ln>
                <a:solidFill>
                  <a:srgbClr val="002D86"/>
                </a:solidFill>
                <a:effectLst/>
                <a:uLnTx/>
                <a:uFillTx/>
                <a:latin typeface="Calibri" panose="020F0502020204030204"/>
                <a:ea typeface="+mn-ea"/>
                <a:cs typeface="Arial" charset="0"/>
              </a:rPr>
              <a:t> </a:t>
            </a:r>
            <a:r>
              <a:rPr lang="fr-FR" sz="1400">
                <a:solidFill>
                  <a:srgbClr val="002D86"/>
                </a:solidFill>
                <a:cs typeface="Arial" charset="0"/>
              </a:rPr>
              <a:t>de Chaux - </a:t>
            </a:r>
            <a:r>
              <a:rPr lang="fr-FR" sz="1400" err="1">
                <a:solidFill>
                  <a:srgbClr val="002D86"/>
                </a:solidFill>
                <a:cs typeface="Arial" charset="0"/>
              </a:rPr>
              <a:t>Phosagro</a:t>
            </a:r>
            <a:r>
              <a:rPr lang="fr-FR" sz="1400">
                <a:solidFill>
                  <a:srgbClr val="002D86"/>
                </a:solidFill>
                <a:cs typeface="Arial" charset="0"/>
              </a:rPr>
              <a:t> France</a:t>
            </a:r>
            <a:endParaRPr kumimoji="0" lang="fr-FR" sz="1400" b="0" i="0" u="none" strike="noStrike" kern="1200" cap="none" spc="0" normalizeH="0" baseline="0" noProof="0">
              <a:ln>
                <a:noFill/>
              </a:ln>
              <a:solidFill>
                <a:srgbClr val="002D86"/>
              </a:solidFill>
              <a:effectLst/>
              <a:uLnTx/>
              <a:uFillTx/>
              <a:latin typeface="Calibri" panose="020F0502020204030204"/>
              <a:ea typeface="+mn-ea"/>
              <a:cs typeface="Arial" charset="0"/>
            </a:endParaRPr>
          </a:p>
          <a:p>
            <a:pPr marR="0" lvl="0" algn="l" defTabSz="914400" rtl="0" eaLnBrk="1" fontAlgn="auto" latinLnBrk="0" hangingPunct="1">
              <a:lnSpc>
                <a:spcPts val="1700"/>
              </a:lnSpc>
              <a:spcBef>
                <a:spcPts val="0"/>
              </a:spcBef>
              <a:spcAft>
                <a:spcPts val="0"/>
              </a:spcAft>
              <a:buClrTx/>
              <a:buSzTx/>
              <a:tabLst/>
              <a:defRPr/>
            </a:pPr>
            <a:r>
              <a:rPr kumimoji="0" lang="fr-FR" sz="1500" b="0" i="0" u="none" strike="noStrike" kern="1200" cap="none" spc="0" normalizeH="0" baseline="0" noProof="0">
                <a:ln>
                  <a:noFill/>
                </a:ln>
                <a:solidFill>
                  <a:srgbClr val="002D86"/>
                </a:solidFill>
                <a:effectLst/>
                <a:uLnTx/>
                <a:uFillTx/>
                <a:latin typeface="Calibri" panose="020F0502020204030204"/>
                <a:ea typeface="+mn-ea"/>
                <a:cs typeface="Arial" charset="0"/>
              </a:rPr>
              <a:t>- Instituts : ARVALIS - INRAE – ITB – Terres Inovia – IVF</a:t>
            </a:r>
          </a:p>
          <a:p>
            <a:pPr lvl="0">
              <a:lnSpc>
                <a:spcPts val="1700"/>
              </a:lnSpc>
              <a:defRPr/>
            </a:pPr>
            <a:r>
              <a:rPr lang="fr-FR" sz="1500">
                <a:solidFill>
                  <a:srgbClr val="002D86"/>
                </a:solidFill>
                <a:cs typeface="Arial" charset="0"/>
              </a:rPr>
              <a:t>- Ecoles et universités : Université Liège  - Bordeaux </a:t>
            </a:r>
            <a:r>
              <a:rPr kumimoji="0" lang="fr-FR" sz="1500" b="0" i="0" u="none" strike="noStrike" kern="1200" cap="none" spc="0" normalizeH="0" baseline="0" noProof="0">
                <a:ln>
                  <a:noFill/>
                </a:ln>
                <a:solidFill>
                  <a:srgbClr val="002D86"/>
                </a:solidFill>
                <a:effectLst/>
                <a:uLnTx/>
                <a:uFillTx/>
                <a:latin typeface="Calibri" panose="020F0502020204030204"/>
                <a:ea typeface="+mn-ea"/>
                <a:cs typeface="Arial" charset="0"/>
              </a:rPr>
              <a:t>Sciences Agro</a:t>
            </a:r>
          </a:p>
          <a:p>
            <a:pPr marL="0" marR="0" lvl="0" indent="0" algn="l" defTabSz="914400" rtl="0" eaLnBrk="1" fontAlgn="auto" latinLnBrk="0" hangingPunct="1">
              <a:lnSpc>
                <a:spcPts val="1700"/>
              </a:lnSpc>
              <a:spcBef>
                <a:spcPts val="0"/>
              </a:spcBef>
              <a:spcAft>
                <a:spcPts val="0"/>
              </a:spcAft>
              <a:buClrTx/>
              <a:buSzTx/>
              <a:buFontTx/>
              <a:buNone/>
              <a:tabLst/>
              <a:defRPr/>
            </a:pPr>
            <a:r>
              <a:rPr kumimoji="0" lang="fr-FR" sz="1500" b="0" i="0" u="none" strike="noStrike" kern="1200" cap="none" spc="0" normalizeH="0" baseline="0" noProof="0">
                <a:ln>
                  <a:noFill/>
                </a:ln>
                <a:solidFill>
                  <a:srgbClr val="002D86"/>
                </a:solidFill>
                <a:effectLst/>
                <a:uLnTx/>
                <a:uFillTx/>
                <a:latin typeface="Calibri" panose="020F0502020204030204"/>
                <a:ea typeface="+mn-ea"/>
                <a:cs typeface="Arial" charset="0"/>
              </a:rPr>
              <a:t>- UNIFA – GEMAS - COMIFER</a:t>
            </a:r>
          </a:p>
          <a:p>
            <a:pPr marL="0" marR="0" lvl="0" indent="0" algn="l" defTabSz="914400" rtl="0" eaLnBrk="1" fontAlgn="auto" latinLnBrk="0" hangingPunct="1">
              <a:lnSpc>
                <a:spcPts val="1700"/>
              </a:lnSpc>
              <a:spcBef>
                <a:spcPts val="0"/>
              </a:spcBef>
              <a:spcAft>
                <a:spcPts val="0"/>
              </a:spcAft>
              <a:buClrTx/>
              <a:buSzTx/>
              <a:buFontTx/>
              <a:buNone/>
              <a:tabLst/>
              <a:defRPr/>
            </a:pPr>
            <a:r>
              <a:rPr kumimoji="0" lang="fr-FR" sz="1500" b="0" i="0" u="none" strike="noStrike" kern="1200" cap="none" spc="0" normalizeH="0" baseline="0" noProof="0">
                <a:ln>
                  <a:noFill/>
                </a:ln>
                <a:solidFill>
                  <a:srgbClr val="002D86"/>
                </a:solidFill>
                <a:effectLst/>
                <a:uLnTx/>
                <a:uFillTx/>
                <a:latin typeface="Calibri" panose="020F0502020204030204"/>
                <a:ea typeface="+mn-ea"/>
                <a:cs typeface="Arial" charset="0"/>
              </a:rPr>
              <a:t>- Distribution : Le groupe LORCA – TERRENA -  EMC2 </a:t>
            </a:r>
          </a:p>
          <a:p>
            <a:pPr marL="0" marR="0" lvl="0" indent="0" algn="l" defTabSz="914400" rtl="0" eaLnBrk="1" fontAlgn="auto" latinLnBrk="0" hangingPunct="1">
              <a:lnSpc>
                <a:spcPts val="1700"/>
              </a:lnSpc>
              <a:spcBef>
                <a:spcPts val="0"/>
              </a:spcBef>
              <a:spcAft>
                <a:spcPts val="0"/>
              </a:spcAft>
              <a:buClrTx/>
              <a:buSzTx/>
              <a:buFontTx/>
              <a:buNone/>
              <a:tabLst/>
              <a:defRPr/>
            </a:pPr>
            <a:r>
              <a:rPr kumimoji="0" lang="fr-FR" sz="1500" b="0" i="0" u="none" strike="noStrike" kern="1200" cap="none" spc="0" normalizeH="0" baseline="0" noProof="0">
                <a:ln>
                  <a:noFill/>
                </a:ln>
                <a:solidFill>
                  <a:srgbClr val="002D86"/>
                </a:solidFill>
                <a:effectLst/>
                <a:uLnTx/>
                <a:uFillTx/>
                <a:latin typeface="Calibri" panose="020F0502020204030204"/>
                <a:ea typeface="+mn-ea"/>
                <a:cs typeface="Arial" charset="0"/>
              </a:rPr>
              <a:t>- Ministère de l'Agriculture-Luxembourg</a:t>
            </a:r>
          </a:p>
        </p:txBody>
      </p:sp>
      <p:sp>
        <p:nvSpPr>
          <p:cNvPr id="8" name="ZoneTexte 7">
            <a:extLst>
              <a:ext uri="{FF2B5EF4-FFF2-40B4-BE49-F238E27FC236}">
                <a16:creationId xmlns:a16="http://schemas.microsoft.com/office/drawing/2014/main" id="{04AE5144-8829-4993-8321-3C75050941A1}"/>
              </a:ext>
            </a:extLst>
          </p:cNvPr>
          <p:cNvSpPr txBox="1"/>
          <p:nvPr/>
        </p:nvSpPr>
        <p:spPr>
          <a:xfrm>
            <a:off x="6862834" y="2462869"/>
            <a:ext cx="4913896" cy="907941"/>
          </a:xfrm>
          <a:prstGeom prst="rect">
            <a:avLst/>
          </a:prstGeom>
          <a:solidFill>
            <a:srgbClr val="B0B0E6"/>
          </a:solidFill>
          <a:ln>
            <a:solidFill>
              <a:schemeClr val="accent6">
                <a:lumMod val="75000"/>
              </a:schemeClr>
            </a:solidFill>
          </a:ln>
        </p:spPr>
        <p:txBody>
          <a:bodyPr wrap="square" lIns="36000" rIns="36000"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Arial" charset="0"/>
              </a:rPr>
              <a:t>Liste diffusion au 30/03/2023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Arial" charset="0"/>
              </a:rPr>
              <a:t>- </a:t>
            </a:r>
            <a:r>
              <a:rPr lang="fr-FR">
                <a:solidFill>
                  <a:prstClr val="black"/>
                </a:solidFill>
                <a:latin typeface="Calibri" panose="020F0502020204030204"/>
                <a:cs typeface="Arial" charset="0"/>
              </a:rPr>
              <a:t>E</a:t>
            </a:r>
            <a:r>
              <a:rPr kumimoji="0" lang="fr-FR" sz="1800" b="0" i="0" u="none" strike="noStrike" kern="1200" cap="none" spc="0" normalizeH="0" baseline="0" noProof="0" err="1">
                <a:ln>
                  <a:noFill/>
                </a:ln>
                <a:solidFill>
                  <a:prstClr val="black"/>
                </a:solidFill>
                <a:effectLst/>
                <a:uLnTx/>
                <a:uFillTx/>
                <a:latin typeface="Calibri" panose="020F0502020204030204"/>
                <a:ea typeface="+mn-ea"/>
                <a:cs typeface="Arial" charset="0"/>
              </a:rPr>
              <a:t>nviron</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Arial" charset="0"/>
              </a:rPr>
              <a:t> 90 personnes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700">
                <a:solidFill>
                  <a:prstClr val="black"/>
                </a:solidFill>
                <a:latin typeface="Calibri" panose="020F0502020204030204"/>
                <a:cs typeface="Arial" charset="0"/>
              </a:rPr>
              <a:t>- Bonne</a:t>
            </a:r>
            <a:r>
              <a:rPr kumimoji="0" lang="fr-FR" sz="1700" b="0" i="0" u="none" strike="noStrike" kern="1200" cap="none" spc="0" normalizeH="0" baseline="0" noProof="0">
                <a:ln>
                  <a:noFill/>
                </a:ln>
                <a:solidFill>
                  <a:prstClr val="black"/>
                </a:solidFill>
                <a:effectLst/>
                <a:uLnTx/>
                <a:uFillTx/>
                <a:latin typeface="Calibri" panose="020F0502020204030204"/>
                <a:ea typeface="+mn-ea"/>
                <a:cs typeface="Arial" charset="0"/>
              </a:rPr>
              <a:t> diversité favorable aux échanges </a:t>
            </a:r>
          </a:p>
        </p:txBody>
      </p:sp>
      <p:pic>
        <p:nvPicPr>
          <p:cNvPr id="15" name="Graphique 14" descr="Avis des clients (droite à gauche)">
            <a:extLst>
              <a:ext uri="{FF2B5EF4-FFF2-40B4-BE49-F238E27FC236}">
                <a16:creationId xmlns:a16="http://schemas.microsoft.com/office/drawing/2014/main" id="{469D76BF-7FBF-4DDE-A094-AC4AD397C7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074" y="2706183"/>
            <a:ext cx="573939" cy="573939"/>
          </a:xfrm>
          <a:prstGeom prst="rect">
            <a:avLst/>
          </a:prstGeom>
        </p:spPr>
      </p:pic>
      <p:pic>
        <p:nvPicPr>
          <p:cNvPr id="16" name="Image 15">
            <a:extLst>
              <a:ext uri="{FF2B5EF4-FFF2-40B4-BE49-F238E27FC236}">
                <a16:creationId xmlns:a16="http://schemas.microsoft.com/office/drawing/2014/main" id="{8AA1CC02-55F6-4897-9A05-4F55275AD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8156" y="2462869"/>
            <a:ext cx="584629" cy="475341"/>
          </a:xfrm>
          <a:prstGeom prst="rect">
            <a:avLst/>
          </a:prstGeom>
        </p:spPr>
      </p:pic>
      <p:sp>
        <p:nvSpPr>
          <p:cNvPr id="19" name="Rectangle 18">
            <a:extLst>
              <a:ext uri="{FF2B5EF4-FFF2-40B4-BE49-F238E27FC236}">
                <a16:creationId xmlns:a16="http://schemas.microsoft.com/office/drawing/2014/main" id="{225AFC02-F222-4C26-A895-C54C7E56361A}"/>
              </a:ext>
            </a:extLst>
          </p:cNvPr>
          <p:cNvSpPr/>
          <p:nvPr/>
        </p:nvSpPr>
        <p:spPr>
          <a:xfrm>
            <a:off x="3225801" y="121748"/>
            <a:ext cx="7613273" cy="589072"/>
          </a:xfrm>
          <a:prstGeom prst="rect">
            <a:avLst/>
          </a:prstGeom>
        </p:spPr>
        <p:txBody>
          <a:bodyPr wrap="square">
            <a:spAutoFit/>
          </a:bodyPr>
          <a:lstStyle/>
          <a:p>
            <a:pPr marL="457200" marR="0" lvl="1" indent="0" algn="l" defTabSz="914400" rtl="0" eaLnBrk="1" fontAlgn="auto" latinLnBrk="0" hangingPunct="1">
              <a:lnSpc>
                <a:spcPct val="150000"/>
              </a:lnSpc>
              <a:spcBef>
                <a:spcPts val="0"/>
              </a:spcBef>
              <a:spcAft>
                <a:spcPts val="0"/>
              </a:spcAft>
              <a:buClr>
                <a:srgbClr val="62992B"/>
              </a:buClr>
              <a:buSzTx/>
              <a:buFontTx/>
              <a:buNone/>
              <a:tabLst/>
              <a:defRPr/>
            </a:pP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Groupe de Travail SAB </a:t>
            </a:r>
            <a:r>
              <a:rPr kumimoji="0" lang="fr-FR" sz="16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(Statut-Acido-Basique)</a:t>
            </a:r>
            <a:r>
              <a:rPr kumimoji="0" lang="fr-FR" sz="11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2022-2023</a:t>
            </a:r>
          </a:p>
        </p:txBody>
      </p:sp>
      <p:sp>
        <p:nvSpPr>
          <p:cNvPr id="3" name="ZoneTexte 2">
            <a:extLst>
              <a:ext uri="{FF2B5EF4-FFF2-40B4-BE49-F238E27FC236}">
                <a16:creationId xmlns:a16="http://schemas.microsoft.com/office/drawing/2014/main" id="{87AAF7FA-8728-C53D-B511-F6919B469135}"/>
              </a:ext>
            </a:extLst>
          </p:cNvPr>
          <p:cNvSpPr txBox="1"/>
          <p:nvPr/>
        </p:nvSpPr>
        <p:spPr>
          <a:xfrm>
            <a:off x="226503" y="3814320"/>
            <a:ext cx="8707772" cy="2585323"/>
          </a:xfrm>
          <a:prstGeom prst="rect">
            <a:avLst/>
          </a:prstGeom>
          <a:noFill/>
        </p:spPr>
        <p:txBody>
          <a:bodyPr wrap="square" rtlCol="0">
            <a:spAutoFit/>
          </a:bodyPr>
          <a:lstStyle/>
          <a:p>
            <a:r>
              <a:rPr lang="fr-FR" b="1"/>
              <a:t>Vie du groupe:</a:t>
            </a:r>
          </a:p>
          <a:p>
            <a:r>
              <a:rPr lang="fr-FR"/>
              <a:t>2 réunions en présentiel depuis la dernière AG</a:t>
            </a:r>
          </a:p>
          <a:p>
            <a:r>
              <a:rPr lang="fr-FR"/>
              <a:t>Prochaine réunion prévue le 21/09/2023 à distance</a:t>
            </a:r>
          </a:p>
          <a:p>
            <a:endParaRPr lang="fr-FR"/>
          </a:p>
          <a:p>
            <a:r>
              <a:rPr lang="fr-FR"/>
              <a:t>Remerciements à Bruno </a:t>
            </a:r>
            <a:r>
              <a:rPr lang="fr-FR" err="1"/>
              <a:t>Felix-Faure</a:t>
            </a:r>
            <a:r>
              <a:rPr lang="fr-FR"/>
              <a:t> qui a animé le groupe SAB de 2007 à 2023 et à fait valoir ses droits à la retraite</a:t>
            </a:r>
          </a:p>
          <a:p>
            <a:endParaRPr lang="fr-FR"/>
          </a:p>
          <a:p>
            <a:r>
              <a:rPr lang="fr-FR"/>
              <a:t>Recherche d’un nouveau </a:t>
            </a:r>
            <a:r>
              <a:rPr lang="fr-FR" err="1"/>
              <a:t>co</a:t>
            </a:r>
            <a:r>
              <a:rPr lang="fr-FR"/>
              <a:t>-animateur</a:t>
            </a:r>
          </a:p>
          <a:p>
            <a:endParaRPr lang="fr-FR"/>
          </a:p>
        </p:txBody>
      </p:sp>
      <p:pic>
        <p:nvPicPr>
          <p:cNvPr id="7" name="Image 6">
            <a:extLst>
              <a:ext uri="{FF2B5EF4-FFF2-40B4-BE49-F238E27FC236}">
                <a16:creationId xmlns:a16="http://schemas.microsoft.com/office/drawing/2014/main" id="{E3EC6F9C-C836-1F24-E236-C20882E2A643}"/>
              </a:ext>
            </a:extLst>
          </p:cNvPr>
          <p:cNvPicPr>
            <a:picLocks noChangeAspect="1"/>
          </p:cNvPicPr>
          <p:nvPr/>
        </p:nvPicPr>
        <p:blipFill rotWithShape="1">
          <a:blip r:embed="rId6"/>
          <a:srcRect l="7284" r="14752" b="29942"/>
          <a:stretch/>
        </p:blipFill>
        <p:spPr>
          <a:xfrm>
            <a:off x="9180132" y="3698705"/>
            <a:ext cx="2252653" cy="2698999"/>
          </a:xfrm>
          <a:prstGeom prst="rect">
            <a:avLst/>
          </a:prstGeom>
        </p:spPr>
      </p:pic>
    </p:spTree>
    <p:extLst>
      <p:ext uri="{BB962C8B-B14F-4D97-AF65-F5344CB8AC3E}">
        <p14:creationId xmlns:p14="http://schemas.microsoft.com/office/powerpoint/2010/main" val="243164657"/>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25AFC02-F222-4C26-A895-C54C7E56361A}"/>
              </a:ext>
            </a:extLst>
          </p:cNvPr>
          <p:cNvSpPr/>
          <p:nvPr/>
        </p:nvSpPr>
        <p:spPr>
          <a:xfrm>
            <a:off x="3225801" y="121748"/>
            <a:ext cx="7613273" cy="589072"/>
          </a:xfrm>
          <a:prstGeom prst="rect">
            <a:avLst/>
          </a:prstGeom>
        </p:spPr>
        <p:txBody>
          <a:bodyPr wrap="square">
            <a:spAutoFit/>
          </a:bodyPr>
          <a:lstStyle/>
          <a:p>
            <a:pPr marL="457200" marR="0" lvl="1" indent="0" algn="l" defTabSz="914400" rtl="0" eaLnBrk="1" fontAlgn="auto" latinLnBrk="0" hangingPunct="1">
              <a:lnSpc>
                <a:spcPct val="150000"/>
              </a:lnSpc>
              <a:spcBef>
                <a:spcPts val="0"/>
              </a:spcBef>
              <a:spcAft>
                <a:spcPts val="0"/>
              </a:spcAft>
              <a:buClr>
                <a:srgbClr val="62992B"/>
              </a:buClr>
              <a:buSzTx/>
              <a:buFontTx/>
              <a:buNone/>
              <a:tabLst/>
              <a:defRPr/>
            </a:pP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Groupe de Travail SAB </a:t>
            </a:r>
            <a:r>
              <a:rPr kumimoji="0" lang="fr-FR" sz="16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(Statut-Acido-Basique)</a:t>
            </a:r>
            <a:r>
              <a:rPr kumimoji="0" lang="fr-FR" sz="11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2022-2023</a:t>
            </a:r>
          </a:p>
        </p:txBody>
      </p:sp>
      <p:sp>
        <p:nvSpPr>
          <p:cNvPr id="15" name="Rectangle 14"/>
          <p:cNvSpPr/>
          <p:nvPr/>
        </p:nvSpPr>
        <p:spPr>
          <a:xfrm>
            <a:off x="92991" y="965813"/>
            <a:ext cx="8455247" cy="5250668"/>
          </a:xfrm>
          <a:prstGeom prst="rect">
            <a:avLst/>
          </a:prstGeom>
          <a:solidFill>
            <a:srgbClr val="FFF8E1"/>
          </a:solidFill>
          <a:ln>
            <a:solidFill>
              <a:srgbClr val="1F497D"/>
            </a:solidFill>
          </a:ln>
        </p:spPr>
        <p:txBody>
          <a:bodyPr wrap="square" lIns="72000" rIns="72000">
            <a:spAutoFit/>
          </a:bodyPr>
          <a:lstStyle/>
          <a:p>
            <a:pPr>
              <a:lnSpc>
                <a:spcPct val="120000"/>
              </a:lnSpc>
              <a:buClr>
                <a:srgbClr val="1F497D"/>
              </a:buClr>
            </a:pPr>
            <a:r>
              <a:rPr lang="fr-FR" sz="1600">
                <a:solidFill>
                  <a:srgbClr val="F6BB00"/>
                </a:solidFill>
                <a:latin typeface="Arial Narrow"/>
              </a:rPr>
              <a:t>■</a:t>
            </a:r>
            <a:r>
              <a:rPr lang="fr-FR" sz="1600">
                <a:latin typeface="Arial Narrow"/>
              </a:rPr>
              <a:t> </a:t>
            </a:r>
            <a:r>
              <a:rPr lang="fr-FR" sz="1400" b="1">
                <a:latin typeface="Calibri" panose="020F0502020204030204" pitchFamily="34" charset="0"/>
                <a:cs typeface="Calibri" panose="020F0502020204030204" pitchFamily="34" charset="0"/>
              </a:rPr>
              <a:t>Réunion du groupe SAB </a:t>
            </a:r>
            <a:r>
              <a:rPr lang="fr-FR" sz="1400">
                <a:latin typeface="Calibri" panose="020F0502020204030204" pitchFamily="34" charset="0"/>
                <a:cs typeface="Calibri" panose="020F0502020204030204" pitchFamily="34" charset="0"/>
              </a:rPr>
              <a:t>: </a:t>
            </a:r>
            <a:r>
              <a:rPr lang="fr-FR" sz="1400" b="1">
                <a:latin typeface="Calibri" panose="020F0502020204030204" pitchFamily="34" charset="0"/>
                <a:cs typeface="Calibri" panose="020F0502020204030204" pitchFamily="34" charset="0"/>
              </a:rPr>
              <a:t>jeudi 19 mai 2022 – Lieu : </a:t>
            </a:r>
            <a:r>
              <a:rPr lang="fr-FR" sz="1400" b="1">
                <a:solidFill>
                  <a:srgbClr val="0070C0"/>
                </a:solidFill>
                <a:latin typeface="Calibri" panose="020F0502020204030204" pitchFamily="34" charset="0"/>
                <a:cs typeface="Calibri" panose="020F0502020204030204" pitchFamily="34" charset="0"/>
              </a:rPr>
              <a:t>INRAE Versailles - 19 participants</a:t>
            </a:r>
          </a:p>
          <a:p>
            <a:pPr>
              <a:buClr>
                <a:srgbClr val="1F497D"/>
              </a:buClr>
            </a:pPr>
            <a:r>
              <a:rPr lang="fr-FR" sz="1400">
                <a:latin typeface="Calibri" panose="020F0502020204030204" pitchFamily="34" charset="0"/>
                <a:cs typeface="Calibri" panose="020F0502020204030204" pitchFamily="34" charset="0"/>
              </a:rPr>
              <a:t> </a:t>
            </a:r>
            <a:r>
              <a:rPr lang="fr-FR" sz="1400">
                <a:latin typeface="Calibri" panose="020F0502020204030204" pitchFamily="34" charset="0"/>
                <a:cs typeface="Calibri" panose="020F0502020204030204" pitchFamily="34" charset="0"/>
                <a:sym typeface="Wingdings" panose="05000000000000000000" pitchFamily="2" charset="2"/>
              </a:rPr>
              <a:t> Matin : V</a:t>
            </a:r>
            <a:r>
              <a:rPr lang="fr-FR" sz="1400">
                <a:latin typeface="Calibri" panose="020F0502020204030204" pitchFamily="34" charset="0"/>
                <a:cs typeface="Calibri" panose="020F0502020204030204" pitchFamily="34" charset="0"/>
              </a:rPr>
              <a:t>isite du dispositif des 42 parcelles de l’INRAE de Versailles </a:t>
            </a:r>
          </a:p>
          <a:p>
            <a:pPr>
              <a:spcAft>
                <a:spcPts val="600"/>
              </a:spcAft>
              <a:buClr>
                <a:srgbClr val="1F497D"/>
              </a:buClr>
            </a:pPr>
            <a:r>
              <a:rPr lang="fr-FR" sz="1400">
                <a:latin typeface="Calibri" panose="020F0502020204030204" pitchFamily="34" charset="0"/>
                <a:cs typeface="Calibri" panose="020F0502020204030204" pitchFamily="34" charset="0"/>
              </a:rPr>
              <a:t>      Accueil : M. </a:t>
            </a:r>
            <a:r>
              <a:rPr lang="fr-FR" sz="1400" err="1">
                <a:latin typeface="Calibri" panose="020F0502020204030204" pitchFamily="34" charset="0"/>
                <a:cs typeface="Calibri" panose="020F0502020204030204" pitchFamily="34" charset="0"/>
              </a:rPr>
              <a:t>Folkert</a:t>
            </a:r>
            <a:r>
              <a:rPr lang="fr-FR" sz="1400">
                <a:latin typeface="Calibri" panose="020F0502020204030204" pitchFamily="34" charset="0"/>
                <a:cs typeface="Calibri" panose="020F0502020204030204" pitchFamily="34" charset="0"/>
              </a:rPr>
              <a:t> van Oort nous faisant la présentation de l’expérimentation (en salle et in situ)</a:t>
            </a:r>
          </a:p>
          <a:p>
            <a:pPr>
              <a:spcAft>
                <a:spcPts val="600"/>
              </a:spcAft>
              <a:buClr>
                <a:srgbClr val="1F497D"/>
              </a:buClr>
            </a:pPr>
            <a:r>
              <a:rPr lang="fr-FR" sz="1200">
                <a:latin typeface="Calibri" panose="020F0502020204030204" pitchFamily="34" charset="0"/>
                <a:cs typeface="Calibri" panose="020F0502020204030204" pitchFamily="34" charset="0"/>
              </a:rPr>
              <a:t>Essai en place depuis 1928, derniers échantillonnages réalisés en 2021. Expérimentations réalisées sur sol nu, extrémisant ainsi certains résultats si on souhaitait les retranscrire aux parcelles cultivées. Malgré cette absence de culture, </a:t>
            </a:r>
            <a:r>
              <a:rPr lang="fr-FR" sz="1200" b="1">
                <a:latin typeface="Calibri" panose="020F0502020204030204" pitchFamily="34" charset="0"/>
                <a:cs typeface="Calibri" panose="020F0502020204030204" pitchFamily="34" charset="0"/>
              </a:rPr>
              <a:t>le site et les résultats sont une interpellation pour la bonne compréhension et gestion de la fertilisation et des AMB. </a:t>
            </a:r>
            <a:r>
              <a:rPr lang="fr-FR" sz="1200">
                <a:latin typeface="Calibri" panose="020F0502020204030204" pitchFamily="34" charset="0"/>
                <a:cs typeface="Calibri" panose="020F0502020204030204" pitchFamily="34" charset="0"/>
              </a:rPr>
              <a:t>Un historique des différents travaux scientifiques réalisés grâce à ce dispositif a été présenté. Un des travaux majeurs a été la conduite d’analyses identiques sur des échantillons de 1928 et 2014 afin d’étudier les comportements des sols de chaque traitement. </a:t>
            </a:r>
            <a:r>
              <a:rPr lang="fr-FR" sz="1200" b="1">
                <a:latin typeface="Calibri" panose="020F0502020204030204" pitchFamily="34" charset="0"/>
                <a:cs typeface="Calibri" panose="020F0502020204030204" pitchFamily="34" charset="0"/>
              </a:rPr>
              <a:t>Le groupe souligne l’importance et la richesse de ce dispositif historique. Le groupe est unanime sur l’intérêt du maintien de ce site d’expérimentation malgré le déménagement des équipes de l’INRAE de Versailles. </a:t>
            </a:r>
          </a:p>
          <a:p>
            <a:pPr>
              <a:buClr>
                <a:srgbClr val="1F497D"/>
              </a:buClr>
            </a:pPr>
            <a:r>
              <a:rPr lang="fr-FR" sz="1400">
                <a:latin typeface="Calibri" panose="020F0502020204030204" pitchFamily="34" charset="0"/>
                <a:cs typeface="Calibri" panose="020F0502020204030204" pitchFamily="34" charset="0"/>
              </a:rPr>
              <a:t> </a:t>
            </a:r>
            <a:r>
              <a:rPr lang="fr-FR" sz="1400">
                <a:latin typeface="Calibri" panose="020F0502020204030204" pitchFamily="34" charset="0"/>
                <a:cs typeface="Calibri" panose="020F0502020204030204" pitchFamily="34" charset="0"/>
                <a:sym typeface="Wingdings" panose="05000000000000000000" pitchFamily="2" charset="2"/>
              </a:rPr>
              <a:t> Après-midi : </a:t>
            </a:r>
            <a:r>
              <a:rPr lang="fr-FR" sz="1400">
                <a:latin typeface="Calibri" panose="020F0502020204030204" pitchFamily="34" charset="0"/>
                <a:cs typeface="Calibri" panose="020F0502020204030204" pitchFamily="34" charset="0"/>
              </a:rPr>
              <a:t>réunion du groupe SAB</a:t>
            </a:r>
          </a:p>
          <a:p>
            <a:pPr marL="285750" indent="-285750">
              <a:buClr>
                <a:srgbClr val="1F497D"/>
              </a:buClr>
              <a:buFontTx/>
              <a:buChar char="-"/>
            </a:pPr>
            <a:r>
              <a:rPr lang="fr-FR" sz="1200">
                <a:latin typeface="Calibri" panose="020F0502020204030204" pitchFamily="34" charset="0"/>
                <a:cs typeface="Calibri" panose="020F0502020204030204" pitchFamily="34" charset="0"/>
              </a:rPr>
              <a:t>Retour sur la journée oligo-éléments et les sujets faisant le lien avec les travaux du groupe SAB (lien entre pH et disponibilité des oligo-éléments, modèle sur la biodisponibilité du cadmium pour le blé dur, phosphore et pH des sols)</a:t>
            </a:r>
          </a:p>
          <a:p>
            <a:pPr marL="285750" indent="-285750">
              <a:buClr>
                <a:srgbClr val="1F497D"/>
              </a:buClr>
              <a:buFontTx/>
              <a:buChar char="-"/>
            </a:pPr>
            <a:r>
              <a:rPr lang="fr-FR" sz="1200">
                <a:latin typeface="Calibri" panose="020F0502020204030204" pitchFamily="34" charset="0"/>
                <a:cs typeface="Calibri" panose="020F0502020204030204" pitchFamily="34" charset="0"/>
              </a:rPr>
              <a:t>Rétrospective des travaux historiques réalisés par le groupe SAB (par Bruno Félix Faure), l’objectif étant d’évaluer les acquis et identifier les nouvelles thématiques à travailler. </a:t>
            </a:r>
          </a:p>
          <a:p>
            <a:pPr marL="742950" lvl="1" indent="-285750">
              <a:buClr>
                <a:srgbClr val="1F497D"/>
              </a:buClr>
              <a:buFontTx/>
              <a:buChar char="-"/>
            </a:pPr>
            <a:r>
              <a:rPr lang="fr-FR" sz="1200">
                <a:latin typeface="Calibri" panose="020F0502020204030204" pitchFamily="34" charset="0"/>
                <a:cs typeface="Calibri" panose="020F0502020204030204" pitchFamily="34" charset="0"/>
              </a:rPr>
              <a:t>Fin des années 90, communications importantes sur le fait que l’effet des AMB est du à la base apportée et non au Ca</a:t>
            </a:r>
            <a:r>
              <a:rPr lang="fr-FR" sz="1200" baseline="30000">
                <a:latin typeface="Calibri" panose="020F0502020204030204" pitchFamily="34" charset="0"/>
                <a:cs typeface="Calibri" panose="020F0502020204030204" pitchFamily="34" charset="0"/>
              </a:rPr>
              <a:t>2+.</a:t>
            </a:r>
          </a:p>
          <a:p>
            <a:pPr marL="742950" lvl="1" indent="-285750">
              <a:buClr>
                <a:srgbClr val="1F497D"/>
              </a:buClr>
              <a:buFontTx/>
              <a:buChar char="-"/>
            </a:pPr>
            <a:r>
              <a:rPr lang="fr-FR" sz="1200">
                <a:latin typeface="Calibri" panose="020F0502020204030204" pitchFamily="34" charset="0"/>
                <a:cs typeface="Calibri" panose="020F0502020204030204" pitchFamily="34" charset="0"/>
              </a:rPr>
              <a:t>Utilisation de la </a:t>
            </a:r>
            <a:r>
              <a:rPr lang="fr-FR" sz="1200" err="1">
                <a:latin typeface="Calibri" panose="020F0502020204030204" pitchFamily="34" charset="0"/>
                <a:cs typeface="Calibri" panose="020F0502020204030204" pitchFamily="34" charset="0"/>
              </a:rPr>
              <a:t>CECmetson</a:t>
            </a:r>
            <a:endParaRPr lang="fr-FR" sz="1200">
              <a:latin typeface="Calibri" panose="020F0502020204030204" pitchFamily="34" charset="0"/>
              <a:cs typeface="Calibri" panose="020F0502020204030204" pitchFamily="34" charset="0"/>
            </a:endParaRPr>
          </a:p>
          <a:p>
            <a:pPr marL="742950" lvl="1" indent="-285750">
              <a:buClr>
                <a:srgbClr val="1F497D"/>
              </a:buClr>
              <a:buFontTx/>
              <a:buChar char="-"/>
            </a:pPr>
            <a:r>
              <a:rPr lang="fr-FR" sz="1200">
                <a:latin typeface="Calibri" panose="020F0502020204030204" pitchFamily="34" charset="0"/>
                <a:cs typeface="Calibri" panose="020F0502020204030204" pitchFamily="34" charset="0"/>
              </a:rPr>
              <a:t>Production de la brochure « Le Chaulage les bases pour le raisonner »</a:t>
            </a:r>
          </a:p>
          <a:p>
            <a:pPr marL="742950" lvl="1" indent="-285750">
              <a:buClr>
                <a:srgbClr val="1F497D"/>
              </a:buClr>
              <a:buFontTx/>
              <a:buChar char="-"/>
            </a:pPr>
            <a:r>
              <a:rPr lang="fr-FR" sz="1200">
                <a:latin typeface="Calibri" panose="020F0502020204030204" pitchFamily="34" charset="0"/>
                <a:cs typeface="Calibri" panose="020F0502020204030204" pitchFamily="34" charset="0"/>
              </a:rPr>
              <a:t>Lors des dernières années les réflexions se poursuivent autour des mesures des carbonates résiduels, la variabilité saisonnière du pH, l’effet des PRO, les impacts environnementaux (émissions N20, volatilisation)</a:t>
            </a:r>
          </a:p>
          <a:p>
            <a:pPr marL="285750" indent="-285750">
              <a:buClr>
                <a:srgbClr val="1F497D"/>
              </a:buClr>
              <a:buFontTx/>
              <a:buChar char="-"/>
            </a:pPr>
            <a:r>
              <a:rPr lang="fr-FR" sz="1200">
                <a:latin typeface="Calibri" panose="020F0502020204030204" pitchFamily="34" charset="0"/>
                <a:cs typeface="Calibri" panose="020F0502020204030204" pitchFamily="34" charset="0"/>
              </a:rPr>
              <a:t>Brainstorming sur les sujets à travailler dans le futur:</a:t>
            </a:r>
          </a:p>
          <a:p>
            <a:pPr marL="742950" lvl="1" indent="-285750">
              <a:buClr>
                <a:srgbClr val="1F497D"/>
              </a:buClr>
              <a:buFontTx/>
              <a:buChar char="-"/>
            </a:pPr>
            <a:r>
              <a:rPr lang="fr-FR" sz="1200">
                <a:latin typeface="Calibri" panose="020F0502020204030204" pitchFamily="34" charset="0"/>
                <a:cs typeface="Calibri" panose="020F0502020204030204" pitchFamily="34" charset="0"/>
              </a:rPr>
              <a:t>Questionnement autour des pH optimaux, à continuer de travailler</a:t>
            </a:r>
          </a:p>
          <a:p>
            <a:pPr marL="742950" lvl="1" indent="-285750">
              <a:buClr>
                <a:srgbClr val="1F497D"/>
              </a:buClr>
              <a:buFontTx/>
              <a:buChar char="-"/>
            </a:pPr>
            <a:r>
              <a:rPr lang="fr-FR" sz="1200">
                <a:latin typeface="Calibri" panose="020F0502020204030204" pitchFamily="34" charset="0"/>
                <a:cs typeface="Calibri" panose="020F0502020204030204" pitchFamily="34" charset="0"/>
              </a:rPr>
              <a:t>Lien entre le pH et matières organiques du sol </a:t>
            </a:r>
          </a:p>
          <a:p>
            <a:pPr marL="742950" lvl="1" indent="-285750">
              <a:buClr>
                <a:srgbClr val="1F497D"/>
              </a:buClr>
              <a:buFontTx/>
              <a:buChar char="-"/>
            </a:pPr>
            <a:r>
              <a:rPr lang="fr-FR" sz="1200">
                <a:latin typeface="Calibri" panose="020F0502020204030204" pitchFamily="34" charset="0"/>
                <a:cs typeface="Calibri" panose="020F0502020204030204" pitchFamily="34" charset="0"/>
              </a:rPr>
              <a:t>Quels effets des </a:t>
            </a:r>
            <a:r>
              <a:rPr lang="fr-FR" sz="1200" err="1">
                <a:latin typeface="Calibri" panose="020F0502020204030204" pitchFamily="34" charset="0"/>
                <a:cs typeface="Calibri" panose="020F0502020204030204" pitchFamily="34" charset="0"/>
              </a:rPr>
              <a:t>surchaulages</a:t>
            </a:r>
            <a:r>
              <a:rPr lang="fr-FR" sz="1200">
                <a:latin typeface="Calibri" panose="020F0502020204030204" pitchFamily="34" charset="0"/>
                <a:cs typeface="Calibri" panose="020F0502020204030204" pitchFamily="34" charset="0"/>
              </a:rPr>
              <a:t> ?</a:t>
            </a:r>
          </a:p>
          <a:p>
            <a:pPr marL="742950" lvl="1" indent="-285750">
              <a:buClr>
                <a:srgbClr val="1F497D"/>
              </a:buClr>
              <a:buFontTx/>
              <a:buChar char="-"/>
            </a:pPr>
            <a:r>
              <a:rPr lang="fr-FR" sz="1200">
                <a:latin typeface="Calibri" panose="020F0502020204030204" pitchFamily="34" charset="0"/>
                <a:cs typeface="Calibri" panose="020F0502020204030204" pitchFamily="34" charset="0"/>
              </a:rPr>
              <a:t>Thématique GES à poursuivre</a:t>
            </a:r>
          </a:p>
        </p:txBody>
      </p:sp>
      <p:pic>
        <p:nvPicPr>
          <p:cNvPr id="3" name="Image 2" descr="Une image contenant intérieur, plafond, personne, plancher&#10;&#10;Description générée automatiquement">
            <a:extLst>
              <a:ext uri="{FF2B5EF4-FFF2-40B4-BE49-F238E27FC236}">
                <a16:creationId xmlns:a16="http://schemas.microsoft.com/office/drawing/2014/main" id="{83DA8766-5E0C-387C-D5B0-0F89A328B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9308" y="3910124"/>
            <a:ext cx="2733675" cy="2049780"/>
          </a:xfrm>
          <a:prstGeom prst="rect">
            <a:avLst/>
          </a:prstGeom>
        </p:spPr>
      </p:pic>
      <p:pic>
        <p:nvPicPr>
          <p:cNvPr id="4" name="Image 3" descr="Une image contenant ciel, terrain, extérieur, saleté&#10;&#10;Description générée automatiquement">
            <a:extLst>
              <a:ext uri="{FF2B5EF4-FFF2-40B4-BE49-F238E27FC236}">
                <a16:creationId xmlns:a16="http://schemas.microsoft.com/office/drawing/2014/main" id="{34A972DC-1B30-633B-CA49-268D7211F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238" y="1025721"/>
            <a:ext cx="3550771" cy="2677094"/>
          </a:xfrm>
          <a:prstGeom prst="rect">
            <a:avLst/>
          </a:prstGeom>
        </p:spPr>
      </p:pic>
    </p:spTree>
    <p:extLst>
      <p:ext uri="{BB962C8B-B14F-4D97-AF65-F5344CB8AC3E}">
        <p14:creationId xmlns:p14="http://schemas.microsoft.com/office/powerpoint/2010/main" val="996344007"/>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CBC4CB-B248-D061-22E1-04D4CD56E625}"/>
              </a:ext>
            </a:extLst>
          </p:cNvPr>
          <p:cNvSpPr/>
          <p:nvPr/>
        </p:nvSpPr>
        <p:spPr>
          <a:xfrm>
            <a:off x="3225801" y="121748"/>
            <a:ext cx="7613273" cy="589072"/>
          </a:xfrm>
          <a:prstGeom prst="rect">
            <a:avLst/>
          </a:prstGeom>
        </p:spPr>
        <p:txBody>
          <a:bodyPr wrap="square">
            <a:spAutoFit/>
          </a:bodyPr>
          <a:lstStyle/>
          <a:p>
            <a:pPr marL="457200" marR="0" lvl="1" indent="0" algn="l" defTabSz="914400" rtl="0" eaLnBrk="1" fontAlgn="auto" latinLnBrk="0" hangingPunct="1">
              <a:lnSpc>
                <a:spcPct val="150000"/>
              </a:lnSpc>
              <a:spcBef>
                <a:spcPts val="0"/>
              </a:spcBef>
              <a:spcAft>
                <a:spcPts val="0"/>
              </a:spcAft>
              <a:buClr>
                <a:srgbClr val="62992B"/>
              </a:buClr>
              <a:buSzTx/>
              <a:buFontTx/>
              <a:buNone/>
              <a:tabLst/>
              <a:defRPr/>
            </a:pP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Groupe de Travail SAB </a:t>
            </a:r>
            <a:r>
              <a:rPr kumimoji="0" lang="fr-FR" sz="16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(Statut-Acido-Basique)</a:t>
            </a:r>
            <a:r>
              <a:rPr kumimoji="0" lang="fr-FR" sz="11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2022-2023</a:t>
            </a:r>
          </a:p>
        </p:txBody>
      </p:sp>
      <p:sp>
        <p:nvSpPr>
          <p:cNvPr id="3" name="Rectangle 2">
            <a:extLst>
              <a:ext uri="{FF2B5EF4-FFF2-40B4-BE49-F238E27FC236}">
                <a16:creationId xmlns:a16="http://schemas.microsoft.com/office/drawing/2014/main" id="{0A1BE711-D057-5510-70A0-F5D25FDBCB49}"/>
              </a:ext>
            </a:extLst>
          </p:cNvPr>
          <p:cNvSpPr/>
          <p:nvPr/>
        </p:nvSpPr>
        <p:spPr>
          <a:xfrm>
            <a:off x="92992" y="965813"/>
            <a:ext cx="11980640" cy="5527667"/>
          </a:xfrm>
          <a:prstGeom prst="rect">
            <a:avLst/>
          </a:prstGeom>
          <a:solidFill>
            <a:srgbClr val="FFF8E1"/>
          </a:solidFill>
          <a:ln>
            <a:solidFill>
              <a:srgbClr val="1F497D"/>
            </a:solidFill>
          </a:ln>
        </p:spPr>
        <p:txBody>
          <a:bodyPr wrap="square" lIns="72000" rIns="72000">
            <a:spAutoFit/>
          </a:bodyPr>
          <a:lstStyle/>
          <a:p>
            <a:pPr>
              <a:lnSpc>
                <a:spcPct val="120000"/>
              </a:lnSpc>
              <a:buClr>
                <a:srgbClr val="1F497D"/>
              </a:buClr>
            </a:pPr>
            <a:r>
              <a:rPr lang="fr-FR" sz="1600">
                <a:solidFill>
                  <a:srgbClr val="F6BB00"/>
                </a:solidFill>
                <a:latin typeface="Arial Narrow"/>
              </a:rPr>
              <a:t>■</a:t>
            </a:r>
            <a:r>
              <a:rPr lang="fr-FR" sz="1600">
                <a:latin typeface="Arial Narrow"/>
              </a:rPr>
              <a:t> </a:t>
            </a:r>
            <a:r>
              <a:rPr lang="fr-FR" sz="1400" b="1">
                <a:latin typeface="Calibri" panose="020F0502020204030204" pitchFamily="34" charset="0"/>
                <a:cs typeface="Calibri" panose="020F0502020204030204" pitchFamily="34" charset="0"/>
              </a:rPr>
              <a:t>Réunion du groupe SAB </a:t>
            </a:r>
            <a:r>
              <a:rPr lang="fr-FR" sz="1400">
                <a:latin typeface="Calibri" panose="020F0502020204030204" pitchFamily="34" charset="0"/>
                <a:cs typeface="Calibri" panose="020F0502020204030204" pitchFamily="34" charset="0"/>
              </a:rPr>
              <a:t>: </a:t>
            </a:r>
            <a:r>
              <a:rPr lang="fr-FR" sz="1400" b="1">
                <a:latin typeface="Calibri" panose="020F0502020204030204" pitchFamily="34" charset="0"/>
                <a:cs typeface="Calibri" panose="020F0502020204030204" pitchFamily="34" charset="0"/>
              </a:rPr>
              <a:t>02/03/2022 – Lieu : </a:t>
            </a:r>
            <a:r>
              <a:rPr lang="fr-FR" sz="1400" b="1">
                <a:solidFill>
                  <a:srgbClr val="0070C0"/>
                </a:solidFill>
                <a:latin typeface="Calibri" panose="020F0502020204030204" pitchFamily="34" charset="0"/>
                <a:cs typeface="Calibri" panose="020F0502020204030204" pitchFamily="34" charset="0"/>
              </a:rPr>
              <a:t>GDS Paris - 17 participants</a:t>
            </a:r>
          </a:p>
          <a:p>
            <a:pPr>
              <a:buClr>
                <a:srgbClr val="1F497D"/>
              </a:buClr>
            </a:pPr>
            <a:r>
              <a:rPr lang="fr-FR" sz="1400">
                <a:latin typeface="Calibri" panose="020F0502020204030204" pitchFamily="34" charset="0"/>
                <a:cs typeface="Calibri" panose="020F0502020204030204" pitchFamily="34" charset="0"/>
              </a:rPr>
              <a:t> </a:t>
            </a:r>
            <a:r>
              <a:rPr lang="fr-FR" sz="1400" b="1" i="1">
                <a:latin typeface="Calibri" panose="020F0502020204030204" pitchFamily="34" charset="0"/>
                <a:cs typeface="Calibri" panose="020F0502020204030204" pitchFamily="34" charset="0"/>
                <a:sym typeface="Wingdings" panose="05000000000000000000" pitchFamily="2" charset="2"/>
              </a:rPr>
              <a:t>Nombreuses brèves discutées:</a:t>
            </a:r>
          </a:p>
          <a:p>
            <a:pPr>
              <a:buClr>
                <a:srgbClr val="1F497D"/>
              </a:buClr>
            </a:pPr>
            <a:r>
              <a:rPr lang="fr-FR" sz="1400">
                <a:latin typeface="Calibri" panose="020F0502020204030204" pitchFamily="34" charset="0"/>
                <a:cs typeface="Calibri" panose="020F0502020204030204" pitchFamily="34" charset="0"/>
                <a:sym typeface="Wingdings" panose="05000000000000000000" pitchFamily="2" charset="2"/>
              </a:rPr>
              <a:t>            - 1 seule proposition pour les Rencontres 2023 concerne le groupe SAB: poster H. Lagrange sur l’effet du chaulage sur la structure du sol</a:t>
            </a:r>
          </a:p>
          <a:p>
            <a:pPr marL="628650" lvl="1" indent="-171450">
              <a:buClr>
                <a:srgbClr val="1F497D"/>
              </a:buClr>
              <a:buFontTx/>
              <a:buChar char="-"/>
            </a:pPr>
            <a:r>
              <a:rPr lang="fr-FR" sz="1400">
                <a:latin typeface="Calibri" panose="020F0502020204030204" pitchFamily="34" charset="0"/>
                <a:cs typeface="Calibri" panose="020F0502020204030204" pitchFamily="34" charset="0"/>
                <a:sym typeface="Wingdings" panose="05000000000000000000" pitchFamily="2" charset="2"/>
              </a:rPr>
              <a:t>Information de la mise en place d’essais par l’ITB pour poser la question du pH objectif en betterave</a:t>
            </a:r>
          </a:p>
          <a:p>
            <a:pPr marL="628650" lvl="1" indent="-171450">
              <a:buClr>
                <a:srgbClr val="1F497D"/>
              </a:buClr>
              <a:buFontTx/>
              <a:buChar char="-"/>
            </a:pPr>
            <a:r>
              <a:rPr lang="fr-FR" sz="1400">
                <a:latin typeface="Calibri" panose="020F0502020204030204" pitchFamily="34" charset="0"/>
                <a:cs typeface="Calibri" panose="020F0502020204030204" pitchFamily="34" charset="0"/>
                <a:sym typeface="Wingdings" panose="05000000000000000000" pitchFamily="2" charset="2"/>
              </a:rPr>
              <a:t>Présentation du projet de recherche de la </a:t>
            </a:r>
            <a:r>
              <a:rPr lang="fr-FR" sz="1400" err="1">
                <a:latin typeface="Calibri" panose="020F0502020204030204" pitchFamily="34" charset="0"/>
                <a:cs typeface="Calibri" panose="020F0502020204030204" pitchFamily="34" charset="0"/>
                <a:sym typeface="Wingdings" panose="05000000000000000000" pitchFamily="2" charset="2"/>
              </a:rPr>
              <a:t>CABzh</a:t>
            </a:r>
            <a:r>
              <a:rPr lang="fr-FR" sz="1400">
                <a:latin typeface="Calibri" panose="020F0502020204030204" pitchFamily="34" charset="0"/>
                <a:cs typeface="Calibri" panose="020F0502020204030204" pitchFamily="34" charset="0"/>
                <a:sym typeface="Wingdings" panose="05000000000000000000" pitchFamily="2" charset="2"/>
              </a:rPr>
              <a:t>: Epandage de lisier de porc et de digestat acidifié, l’impact de cette pratique sur le SAB sera étudié</a:t>
            </a:r>
          </a:p>
          <a:p>
            <a:pPr marL="628650" lvl="1" indent="-171450">
              <a:buClr>
                <a:srgbClr val="1F497D"/>
              </a:buClr>
              <a:buFontTx/>
              <a:buChar char="-"/>
            </a:pPr>
            <a:r>
              <a:rPr lang="fr-FR" sz="1400">
                <a:latin typeface="Calibri" panose="020F0502020204030204" pitchFamily="34" charset="0"/>
                <a:cs typeface="Calibri" panose="020F0502020204030204" pitchFamily="34" charset="0"/>
                <a:sym typeface="Wingdings" panose="05000000000000000000" pitchFamily="2" charset="2"/>
              </a:rPr>
              <a:t>Problématique de chaulage sur sol très acide: comment bien calculer la dose</a:t>
            </a:r>
          </a:p>
          <a:p>
            <a:pPr marL="628650" lvl="1" indent="-171450">
              <a:buClr>
                <a:srgbClr val="1F497D"/>
              </a:buClr>
              <a:buFontTx/>
              <a:buChar char="-"/>
            </a:pPr>
            <a:r>
              <a:rPr lang="fr-FR" sz="1400">
                <a:latin typeface="Calibri" panose="020F0502020204030204" pitchFamily="34" charset="0"/>
                <a:cs typeface="Calibri" panose="020F0502020204030204" pitchFamily="34" charset="0"/>
              </a:rPr>
              <a:t>Information sur les problèmes de salinité des sols en Camargue en décembre 2022 ayant causé des retournements de parcelles de BD; discussions autour de l’intérêt du gypsage</a:t>
            </a:r>
          </a:p>
          <a:p>
            <a:pPr marL="171450" indent="-171450">
              <a:buClr>
                <a:srgbClr val="1F497D"/>
              </a:buClr>
              <a:buFontTx/>
              <a:buChar char="-"/>
            </a:pPr>
            <a:r>
              <a:rPr lang="fr-FR" sz="1400" b="1" i="1">
                <a:latin typeface="Calibri" panose="020F0502020204030204" pitchFamily="34" charset="0"/>
                <a:cs typeface="Calibri" panose="020F0502020204030204" pitchFamily="34" charset="0"/>
              </a:rPr>
              <a:t>Témoignages des participants sur le contexte économique et l’impact sur la filière des AMB</a:t>
            </a:r>
          </a:p>
          <a:p>
            <a:pPr marL="628650" lvl="1" indent="-171450">
              <a:buClr>
                <a:srgbClr val="1F497D"/>
              </a:buClr>
              <a:buFontTx/>
              <a:buChar char="-"/>
            </a:pPr>
            <a:r>
              <a:rPr lang="fr-FR" sz="1400">
                <a:latin typeface="Calibri" panose="020F0502020204030204" pitchFamily="34" charset="0"/>
                <a:cs typeface="Calibri" panose="020F0502020204030204" pitchFamily="34" charset="0"/>
              </a:rPr>
              <a:t>Les statistiques ne sont pas encore disponibles, la discussion se fait autour des témoignages des participants</a:t>
            </a:r>
          </a:p>
          <a:p>
            <a:pPr marL="628650" lvl="1" indent="-171450">
              <a:buClr>
                <a:srgbClr val="1F497D"/>
              </a:buClr>
              <a:buFontTx/>
              <a:buChar char="-"/>
            </a:pPr>
            <a:r>
              <a:rPr lang="fr-FR" sz="1400">
                <a:latin typeface="Calibri" panose="020F0502020204030204" pitchFamily="34" charset="0"/>
                <a:cs typeface="Calibri" panose="020F0502020204030204" pitchFamily="34" charset="0"/>
              </a:rPr>
              <a:t>Augmentation des prix des AMB </a:t>
            </a:r>
            <a:r>
              <a:rPr lang="fr-FR" sz="1400" err="1">
                <a:latin typeface="Calibri" panose="020F0502020204030204" pitchFamily="34" charset="0"/>
                <a:cs typeface="Calibri" panose="020F0502020204030204" pitchFamily="34" charset="0"/>
              </a:rPr>
              <a:t>dûe</a:t>
            </a:r>
            <a:r>
              <a:rPr lang="fr-FR" sz="1400">
                <a:latin typeface="Calibri" panose="020F0502020204030204" pitchFamily="34" charset="0"/>
                <a:cs typeface="Calibri" panose="020F0502020204030204" pitchFamily="34" charset="0"/>
              </a:rPr>
              <a:t> aux augmentations des prix du gaz, électricité mais aussi taxe carbone.</a:t>
            </a:r>
          </a:p>
          <a:p>
            <a:pPr marL="628650" lvl="1" indent="-171450">
              <a:buClr>
                <a:srgbClr val="1F497D"/>
              </a:buClr>
              <a:buFontTx/>
              <a:buChar char="-"/>
            </a:pPr>
            <a:r>
              <a:rPr lang="fr-FR" sz="1400">
                <a:latin typeface="Calibri" panose="020F0502020204030204" pitchFamily="34" charset="0"/>
                <a:cs typeface="Calibri" panose="020F0502020204030204" pitchFamily="34" charset="0"/>
              </a:rPr>
              <a:t>Les achats sont stables (trésorerie présente sur les exploitations au moment des achats pour épandage), seules les régions d’élevage présentent un retrait dans les achats d’AMB</a:t>
            </a:r>
          </a:p>
          <a:p>
            <a:pPr marL="628650" lvl="1" indent="-171450">
              <a:buClr>
                <a:srgbClr val="1F497D"/>
              </a:buClr>
              <a:buFontTx/>
              <a:buChar char="-"/>
            </a:pPr>
            <a:r>
              <a:rPr lang="fr-FR" sz="1400">
                <a:latin typeface="Calibri" panose="020F0502020204030204" pitchFamily="34" charset="0"/>
                <a:cs typeface="Calibri" panose="020F0502020204030204" pitchFamily="34" charset="0"/>
              </a:rPr>
              <a:t>Questionnement voire inquiétude pour l’an prochain, </a:t>
            </a:r>
            <a:r>
              <a:rPr lang="fr-FR" sz="1400" b="1">
                <a:solidFill>
                  <a:srgbClr val="0070C0"/>
                </a:solidFill>
                <a:latin typeface="Calibri" panose="020F0502020204030204" pitchFamily="34" charset="0"/>
                <a:cs typeface="Calibri" panose="020F0502020204030204" pitchFamily="34" charset="0"/>
              </a:rPr>
              <a:t>y aura-t-il un effet ciseau sur les récoltes 2023?</a:t>
            </a:r>
          </a:p>
          <a:p>
            <a:pPr marL="171450" indent="-171450">
              <a:buClr>
                <a:srgbClr val="1F497D"/>
              </a:buClr>
              <a:buFontTx/>
              <a:buChar char="-"/>
            </a:pPr>
            <a:r>
              <a:rPr lang="fr-FR" sz="1400" b="1" i="1">
                <a:latin typeface="Calibri" panose="020F0502020204030204" pitchFamily="34" charset="0"/>
                <a:cs typeface="Calibri" panose="020F0502020204030204" pitchFamily="34" charset="0"/>
              </a:rPr>
              <a:t>Prise en compte des AMB dans le Label Bas Carbone Grandes Cultures</a:t>
            </a:r>
            <a:r>
              <a:rPr lang="fr-FR" sz="1400">
                <a:latin typeface="Calibri" panose="020F0502020204030204" pitchFamily="34" charset="0"/>
                <a:cs typeface="Calibri" panose="020F0502020204030204" pitchFamily="34" charset="0"/>
              </a:rPr>
              <a:t>. Explication de la méthode et comparaison avec le bilan C présenté par l’UNIFA en 2021. Des </a:t>
            </a:r>
            <a:r>
              <a:rPr lang="fr-FR" sz="1400" b="1">
                <a:solidFill>
                  <a:srgbClr val="0070C0"/>
                </a:solidFill>
                <a:latin typeface="Calibri" panose="020F0502020204030204" pitchFamily="34" charset="0"/>
                <a:cs typeface="Calibri" panose="020F0502020204030204" pitchFamily="34" charset="0"/>
              </a:rPr>
              <a:t>questions</a:t>
            </a:r>
            <a:r>
              <a:rPr lang="fr-FR" sz="1400">
                <a:latin typeface="Calibri" panose="020F0502020204030204" pitchFamily="34" charset="0"/>
                <a:cs typeface="Calibri" panose="020F0502020204030204" pitchFamily="34" charset="0"/>
              </a:rPr>
              <a:t> toujours en suspens, notamment </a:t>
            </a:r>
            <a:r>
              <a:rPr lang="fr-FR" sz="1400" b="1">
                <a:solidFill>
                  <a:srgbClr val="0070C0"/>
                </a:solidFill>
                <a:latin typeface="Calibri" panose="020F0502020204030204" pitchFamily="34" charset="0"/>
                <a:cs typeface="Calibri" panose="020F0502020204030204" pitchFamily="34" charset="0"/>
              </a:rPr>
              <a:t>sur les émissions de CO2 directes </a:t>
            </a:r>
            <a:r>
              <a:rPr lang="fr-FR" sz="1400">
                <a:latin typeface="Calibri" panose="020F0502020204030204" pitchFamily="34" charset="0"/>
                <a:cs typeface="Calibri" panose="020F0502020204030204" pitchFamily="34" charset="0"/>
              </a:rPr>
              <a:t>(dissolution des carbonates)</a:t>
            </a:r>
          </a:p>
          <a:p>
            <a:pPr marL="171450" indent="-171450">
              <a:buClr>
                <a:srgbClr val="1F497D"/>
              </a:buClr>
              <a:buFontTx/>
              <a:buChar char="-"/>
            </a:pPr>
            <a:r>
              <a:rPr lang="fr-FR" sz="1400" b="1" i="1">
                <a:latin typeface="Calibri" panose="020F0502020204030204" pitchFamily="34" charset="0"/>
                <a:cs typeface="Calibri" panose="020F0502020204030204" pitchFamily="34" charset="0"/>
              </a:rPr>
              <a:t>VN des PRO</a:t>
            </a:r>
          </a:p>
          <a:p>
            <a:pPr marL="628650" lvl="1" indent="-171450">
              <a:buClr>
                <a:srgbClr val="1F497D"/>
              </a:buClr>
              <a:buFontTx/>
              <a:buChar char="-"/>
            </a:pPr>
            <a:r>
              <a:rPr lang="fr-FR" sz="1400">
                <a:latin typeface="Calibri" panose="020F0502020204030204" pitchFamily="34" charset="0"/>
                <a:cs typeface="Calibri" panose="020F0502020204030204" pitchFamily="34" charset="0"/>
              </a:rPr>
              <a:t>Echanges sur les analyses labo, mode de calcul théorique et suivi d’expérimentation au champ.</a:t>
            </a:r>
          </a:p>
          <a:p>
            <a:pPr marL="628650" lvl="1" indent="-171450">
              <a:buClr>
                <a:srgbClr val="1F497D"/>
              </a:buClr>
              <a:buFont typeface="Symbol" panose="05050102010706020507" pitchFamily="18" charset="2"/>
              <a:buChar char="Þ"/>
            </a:pPr>
            <a:r>
              <a:rPr lang="fr-FR" sz="1400">
                <a:latin typeface="Calibri" panose="020F0502020204030204" pitchFamily="34" charset="0"/>
                <a:cs typeface="Calibri" panose="020F0502020204030204" pitchFamily="34" charset="0"/>
              </a:rPr>
              <a:t>Il n’y a pas de méthode idéale, il faut </a:t>
            </a:r>
            <a:r>
              <a:rPr lang="fr-FR" sz="1400" b="1">
                <a:solidFill>
                  <a:srgbClr val="0070C0"/>
                </a:solidFill>
                <a:latin typeface="Calibri" panose="020F0502020204030204" pitchFamily="34" charset="0"/>
                <a:cs typeface="Calibri" panose="020F0502020204030204" pitchFamily="34" charset="0"/>
              </a:rPr>
              <a:t>recommander de suivre régulièrement les pH dans les parcelles</a:t>
            </a:r>
            <a:r>
              <a:rPr lang="fr-FR" sz="1400">
                <a:latin typeface="Calibri" panose="020F0502020204030204" pitchFamily="34" charset="0"/>
                <a:cs typeface="Calibri" panose="020F0502020204030204" pitchFamily="34" charset="0"/>
              </a:rPr>
              <a:t>, chercher à prédire l’effet pH des PRO n’est sans doute pas prioritaire</a:t>
            </a:r>
          </a:p>
          <a:p>
            <a:pPr marL="171450" indent="-171450">
              <a:buClr>
                <a:srgbClr val="1F497D"/>
              </a:buClr>
              <a:buFontTx/>
              <a:buChar char="-"/>
            </a:pPr>
            <a:r>
              <a:rPr lang="fr-FR" sz="1400" b="1" i="1">
                <a:latin typeface="Calibri" panose="020F0502020204030204" pitchFamily="34" charset="0"/>
                <a:cs typeface="Calibri" panose="020F0502020204030204" pitchFamily="34" charset="0"/>
              </a:rPr>
              <a:t>Potentiel </a:t>
            </a:r>
            <a:r>
              <a:rPr lang="fr-FR" sz="1400" b="1" i="1" err="1">
                <a:latin typeface="Calibri" panose="020F0502020204030204" pitchFamily="34" charset="0"/>
                <a:cs typeface="Calibri" panose="020F0502020204030204" pitchFamily="34" charset="0"/>
              </a:rPr>
              <a:t>RedOx</a:t>
            </a:r>
            <a:r>
              <a:rPr lang="fr-FR" sz="1400" b="1" i="1">
                <a:latin typeface="Calibri" panose="020F0502020204030204" pitchFamily="34" charset="0"/>
                <a:cs typeface="Calibri" panose="020F0502020204030204" pitchFamily="34" charset="0"/>
              </a:rPr>
              <a:t>:</a:t>
            </a:r>
          </a:p>
          <a:p>
            <a:pPr marL="628650" lvl="1" indent="-171450">
              <a:buClr>
                <a:srgbClr val="1F497D"/>
              </a:buClr>
              <a:buFontTx/>
              <a:buChar char="-"/>
            </a:pPr>
            <a:r>
              <a:rPr lang="fr-FR" sz="1400">
                <a:latin typeface="Calibri" panose="020F0502020204030204" pitchFamily="34" charset="0"/>
                <a:cs typeface="Calibri" panose="020F0502020204030204" pitchFamily="34" charset="0"/>
              </a:rPr>
              <a:t>Echanges sur le potentiel </a:t>
            </a:r>
            <a:r>
              <a:rPr lang="fr-FR" sz="1400" err="1">
                <a:latin typeface="Calibri" panose="020F0502020204030204" pitchFamily="34" charset="0"/>
                <a:cs typeface="Calibri" panose="020F0502020204030204" pitchFamily="34" charset="0"/>
              </a:rPr>
              <a:t>RedOx</a:t>
            </a:r>
            <a:r>
              <a:rPr lang="fr-FR" sz="1400">
                <a:latin typeface="Calibri" panose="020F0502020204030204" pitchFamily="34" charset="0"/>
                <a:cs typeface="Calibri" panose="020F0502020204030204" pitchFamily="34" charset="0"/>
              </a:rPr>
              <a:t>: comprendre ce qui est mesuré, l’intérêt de la mesure et l’intérêt pour la culture</a:t>
            </a:r>
          </a:p>
          <a:p>
            <a:pPr marL="628650" lvl="1" indent="-171450">
              <a:buClr>
                <a:srgbClr val="1F497D"/>
              </a:buClr>
              <a:buFontTx/>
              <a:buChar char="-"/>
            </a:pPr>
            <a:r>
              <a:rPr lang="fr-FR" sz="1400">
                <a:latin typeface="Calibri" panose="020F0502020204030204" pitchFamily="34" charset="0"/>
                <a:cs typeface="Calibri" panose="020F0502020204030204" pitchFamily="34" charset="0"/>
              </a:rPr>
              <a:t>TIMAC Agro partage son expérience sur le développement d’un produit revendiquant des effets sur le potentiel </a:t>
            </a:r>
            <a:r>
              <a:rPr lang="fr-FR" sz="1400" err="1">
                <a:latin typeface="Calibri" panose="020F0502020204030204" pitchFamily="34" charset="0"/>
                <a:cs typeface="Calibri" panose="020F0502020204030204" pitchFamily="34" charset="0"/>
              </a:rPr>
              <a:t>RedOx</a:t>
            </a:r>
            <a:endParaRPr lang="fr-FR" sz="1400">
              <a:latin typeface="Calibri" panose="020F0502020204030204" pitchFamily="34" charset="0"/>
              <a:cs typeface="Calibri" panose="020F0502020204030204" pitchFamily="34" charset="0"/>
            </a:endParaRPr>
          </a:p>
          <a:p>
            <a:pPr marL="628650" lvl="1" indent="-171450">
              <a:buClr>
                <a:srgbClr val="1F497D"/>
              </a:buClr>
              <a:buFontTx/>
              <a:buChar char="-"/>
            </a:pPr>
            <a:r>
              <a:rPr lang="fr-FR" sz="1400">
                <a:latin typeface="Calibri" panose="020F0502020204030204" pitchFamily="34" charset="0"/>
                <a:cs typeface="Calibri" panose="020F0502020204030204" pitchFamily="34" charset="0"/>
              </a:rPr>
              <a:t>Beaucoup de questions restent en suspens. </a:t>
            </a:r>
            <a:r>
              <a:rPr lang="fr-FR" sz="1400" b="1">
                <a:solidFill>
                  <a:srgbClr val="0070C0"/>
                </a:solidFill>
                <a:latin typeface="Calibri" panose="020F0502020204030204" pitchFamily="34" charset="0"/>
                <a:cs typeface="Calibri" panose="020F0502020204030204" pitchFamily="34" charset="0"/>
              </a:rPr>
              <a:t>Travaux à poursuivre, peut-être au sein d’un sous groupe conjoint à d’autres groupes du COMIFER?</a:t>
            </a:r>
          </a:p>
          <a:p>
            <a:pPr marL="628650" lvl="1" indent="-171450">
              <a:buClr>
                <a:srgbClr val="1F497D"/>
              </a:buClr>
              <a:buFontTx/>
              <a:buChar char="-"/>
            </a:pPr>
            <a:endParaRPr lang="fr-FR"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844941"/>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11969" y="1253097"/>
            <a:ext cx="3230360" cy="402546"/>
          </a:xfrm>
          <a:prstGeom prst="rect">
            <a:avLst/>
          </a:prstGeom>
        </p:spPr>
        <p:txBody>
          <a:bodyPr wrap="square">
            <a:spAutoFit/>
          </a:bodyPr>
          <a:lstStyle/>
          <a:p>
            <a:pPr marL="342900" marR="0" lvl="0" indent="-342900" algn="l" defTabSz="914400" rtl="0" eaLnBrk="1" fontAlgn="base" latinLnBrk="0" hangingPunct="1">
              <a:lnSpc>
                <a:spcPct val="120000"/>
              </a:lnSpc>
              <a:spcBef>
                <a:spcPts val="600"/>
              </a:spcBef>
              <a:spcAft>
                <a:spcPts val="0"/>
              </a:spcAft>
              <a:buClr>
                <a:srgbClr val="1F497D"/>
              </a:buClr>
              <a:buSzTx/>
              <a:buFont typeface="+mj-lt"/>
              <a:buAutoNum type="arabicPeriod"/>
              <a:tabLst/>
              <a:defRPr/>
            </a:pP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Réunion du 20/10/2022 :</a:t>
            </a:r>
          </a:p>
        </p:txBody>
      </p:sp>
      <p:sp>
        <p:nvSpPr>
          <p:cNvPr id="7" name="Rectangle 6"/>
          <p:cNvSpPr/>
          <p:nvPr/>
        </p:nvSpPr>
        <p:spPr>
          <a:xfrm>
            <a:off x="2993784" y="121748"/>
            <a:ext cx="7865288" cy="589072"/>
          </a:xfrm>
          <a:prstGeom prst="rect">
            <a:avLst/>
          </a:prstGeom>
        </p:spPr>
        <p:txBody>
          <a:bodyPr wrap="square">
            <a:spAutoFit/>
          </a:bodyPr>
          <a:lstStyle/>
          <a:p>
            <a:pPr marL="457200" marR="0" lvl="1" indent="0" algn="l" defTabSz="914400" rtl="0" eaLnBrk="1" fontAlgn="base" latinLnBrk="0" hangingPunct="1">
              <a:lnSpc>
                <a:spcPct val="150000"/>
              </a:lnSpc>
              <a:spcBef>
                <a:spcPct val="0"/>
              </a:spcBef>
              <a:spcAft>
                <a:spcPct val="0"/>
              </a:spcAft>
              <a:buClr>
                <a:srgbClr val="62992B"/>
              </a:buClr>
              <a:buSzTx/>
              <a:buFontTx/>
              <a:buNone/>
              <a:tabLst/>
              <a:defRPr/>
            </a:pP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Groupe de Travail </a:t>
            </a:r>
            <a:r>
              <a:rPr kumimoji="0" lang="fr-FR" sz="2400" b="1" i="0" u="none" strike="noStrike" kern="1200" cap="none" spc="0" normalizeH="0" baseline="0" noProof="0" err="1">
                <a:ln>
                  <a:noFill/>
                </a:ln>
                <a:solidFill>
                  <a:srgbClr val="62992B"/>
                </a:solidFill>
                <a:effectLst/>
                <a:uLnTx/>
                <a:uFillTx/>
                <a:latin typeface="Calibri" panose="020F0502020204030204" pitchFamily="34" charset="0"/>
                <a:ea typeface="+mn-ea"/>
                <a:cs typeface="Arial" charset="0"/>
              </a:rPr>
              <a:t>FOrBS</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a:t>
            </a:r>
            <a:r>
              <a:rPr kumimoji="0" lang="fr-FR" sz="1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(Fertilité Organique et Biologique des Sols) </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- 2022</a:t>
            </a:r>
          </a:p>
        </p:txBody>
      </p:sp>
      <p:sp>
        <p:nvSpPr>
          <p:cNvPr id="3" name="Rectangle 2"/>
          <p:cNvSpPr/>
          <p:nvPr/>
        </p:nvSpPr>
        <p:spPr>
          <a:xfrm>
            <a:off x="6474128" y="1317089"/>
            <a:ext cx="4920014" cy="338554"/>
          </a:xfrm>
          <a:prstGeom prst="rect">
            <a:avLst/>
          </a:prstGeom>
        </p:spPr>
        <p:txBody>
          <a:bodyPr wrap="square">
            <a:spAutoFit/>
          </a:bodyPr>
          <a:lstStyle/>
          <a:p>
            <a:pPr marL="0" marR="0" lvl="0" indent="0" algn="just" defTabSz="914400" rtl="0" eaLnBrk="1" fontAlgn="base" latinLnBrk="0" hangingPunct="1">
              <a:lnSpc>
                <a:spcPct val="100000"/>
              </a:lnSpc>
              <a:spcBef>
                <a:spcPts val="600"/>
              </a:spcBef>
              <a:spcAft>
                <a:spcPct val="0"/>
              </a:spcAft>
              <a:buClr>
                <a:srgbClr val="62992B"/>
              </a:buClr>
              <a:buSzTx/>
              <a:buFontTx/>
              <a:buNone/>
              <a:tabLst/>
              <a:defRPr/>
            </a:pPr>
            <a:r>
              <a:rPr kumimoji="0" lang="fr-FR" sz="16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50 participants (18 en présentiel et 32 en distanciel)</a:t>
            </a:r>
          </a:p>
        </p:txBody>
      </p:sp>
      <p:sp>
        <p:nvSpPr>
          <p:cNvPr id="5" name="Rectangle 4"/>
          <p:cNvSpPr/>
          <p:nvPr/>
        </p:nvSpPr>
        <p:spPr>
          <a:xfrm>
            <a:off x="533518" y="1655643"/>
            <a:ext cx="11124963" cy="4909036"/>
          </a:xfrm>
          <a:prstGeom prst="rect">
            <a:avLst/>
          </a:prstGeom>
        </p:spPr>
        <p:txBody>
          <a:bodyPr wrap="square">
            <a:spAutoFit/>
          </a:bodyPr>
          <a:lstStyle/>
          <a:p>
            <a:pPr marL="285750" indent="-285750" algn="just" fontAlgn="base">
              <a:spcBef>
                <a:spcPts val="600"/>
              </a:spcBef>
              <a:spcAft>
                <a:spcPct val="0"/>
              </a:spcAft>
              <a:buFont typeface="Arial" panose="020B0604020202020204" pitchFamily="34" charset="0"/>
              <a:buChar char="•"/>
              <a:defRPr/>
            </a:pPr>
            <a:r>
              <a:rPr kumimoji="0" lang="fr-FR" sz="15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Relation avec le GT Bioindicateurs du RMT bouclage  </a:t>
            </a:r>
            <a:r>
              <a:rPr lang="fr-FR" sz="1800">
                <a:effectLst/>
                <a:latin typeface="Calibri" panose="020F0502020204030204" pitchFamily="34" charset="0"/>
                <a:ea typeface="Calibri" panose="020F0502020204030204" pitchFamily="34" charset="0"/>
                <a:cs typeface="Times New Roman" panose="02020603050405020304" pitchFamily="18" charset="0"/>
              </a:rPr>
              <a:t>(</a:t>
            </a:r>
            <a:r>
              <a:rPr lang="fr-FR" sz="1600" i="1">
                <a:effectLst/>
                <a:latin typeface="Calibri" panose="020F0502020204030204" pitchFamily="34" charset="0"/>
                <a:ea typeface="Calibri" panose="020F0502020204030204" pitchFamily="34" charset="0"/>
                <a:cs typeface="Times New Roman" panose="02020603050405020304" pitchFamily="18" charset="0"/>
              </a:rPr>
              <a:t>Khady DIEDHIOU + animateurs du </a:t>
            </a:r>
            <a:r>
              <a:rPr lang="fr-FR" sz="1600" i="1" err="1">
                <a:effectLst/>
                <a:latin typeface="Calibri" panose="020F0502020204030204" pitchFamily="34" charset="0"/>
                <a:ea typeface="Calibri" panose="020F0502020204030204" pitchFamily="34" charset="0"/>
                <a:cs typeface="Times New Roman" panose="02020603050405020304" pitchFamily="18" charset="0"/>
              </a:rPr>
              <a:t>FOrBS</a:t>
            </a:r>
            <a:r>
              <a:rPr lang="fr-FR" sz="1600" i="1">
                <a:effectLst/>
                <a:latin typeface="Calibri" panose="020F0502020204030204" pitchFamily="34" charset="0"/>
                <a:ea typeface="Calibri" panose="020F0502020204030204" pitchFamily="34" charset="0"/>
                <a:cs typeface="Times New Roman" panose="02020603050405020304" pitchFamily="18" charset="0"/>
              </a:rPr>
              <a:t> &amp; GT Bioindicateurs) </a:t>
            </a:r>
            <a:r>
              <a:rPr kumimoji="0" lang="fr-FR" sz="15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a:t>
            </a:r>
          </a:p>
          <a:p>
            <a:pPr marL="742950" lvl="1" indent="-285750" algn="just" fontAlgn="base">
              <a:spcBef>
                <a:spcPts val="600"/>
              </a:spcBef>
              <a:spcAft>
                <a:spcPct val="0"/>
              </a:spcAft>
              <a:buFont typeface="Wingdings" panose="05000000000000000000" pitchFamily="2" charset="2"/>
              <a:buChar char="ü"/>
              <a:defRPr/>
            </a:pPr>
            <a:r>
              <a:rPr kumimoji="0" lang="fr-FR" sz="15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échange entre animateurs pour coordonner les actions et réunions</a:t>
            </a:r>
          </a:p>
          <a:p>
            <a:pPr marL="742950" lvl="1" indent="-285750" algn="just" fontAlgn="base">
              <a:spcBef>
                <a:spcPts val="600"/>
              </a:spcBef>
              <a:spcAft>
                <a:spcPct val="0"/>
              </a:spcAft>
              <a:buFont typeface="Wingdings" panose="05000000000000000000" pitchFamily="2" charset="2"/>
              <a:buChar char="ü"/>
              <a:defRPr/>
            </a:pPr>
            <a:r>
              <a:rPr lang="fr-FR" sz="1500">
                <a:solidFill>
                  <a:srgbClr val="1F497D"/>
                </a:solidFill>
                <a:latin typeface="Calibri" panose="020F0502020204030204" pitchFamily="34" charset="0"/>
                <a:cs typeface="Arial" charset="0"/>
              </a:rPr>
              <a:t>Participation à la révision / mise à jour de l’inventaire des indicateurs relatifs à l’état organique et biologique des sols (2017, Ministère de l’agriculture)</a:t>
            </a:r>
          </a:p>
          <a:p>
            <a:pPr lvl="1" algn="just" fontAlgn="base">
              <a:spcBef>
                <a:spcPts val="600"/>
              </a:spcBef>
              <a:spcAft>
                <a:spcPct val="0"/>
              </a:spcAft>
              <a:defRPr/>
            </a:pPr>
            <a:endParaRPr kumimoji="0" lang="fr-FR" sz="3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endParaRPr>
          </a:p>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fr-FR" sz="1500" b="1">
                <a:solidFill>
                  <a:srgbClr val="1F497D"/>
                </a:solidFill>
                <a:latin typeface="Calibri" panose="020F0502020204030204" pitchFamily="34" charset="0"/>
                <a:cs typeface="Arial" charset="0"/>
              </a:rPr>
              <a:t>Présentation de 3 programmes sur les indicateurs biologiques</a:t>
            </a:r>
          </a:p>
          <a:p>
            <a:pPr marL="742950" lvl="1" indent="-285750" algn="just" fontAlgn="base">
              <a:spcBef>
                <a:spcPts val="600"/>
              </a:spcBef>
              <a:spcAft>
                <a:spcPct val="0"/>
              </a:spcAft>
              <a:buFont typeface="Wingdings" panose="05000000000000000000" pitchFamily="2" charset="2"/>
              <a:buChar char="ü"/>
              <a:defRPr/>
            </a:pPr>
            <a:r>
              <a:rPr kumimoji="0" lang="fr-FR" sz="1500" b="0" i="0" u="none" strike="noStrike" kern="1200" cap="none" spc="0" normalizeH="0" baseline="0" noProof="0" err="1">
                <a:ln>
                  <a:noFill/>
                </a:ln>
                <a:solidFill>
                  <a:srgbClr val="1F497D"/>
                </a:solidFill>
                <a:effectLst/>
                <a:uLnTx/>
                <a:uFillTx/>
                <a:latin typeface="Calibri" panose="020F0502020204030204" pitchFamily="34" charset="0"/>
                <a:ea typeface="+mn-ea"/>
                <a:cs typeface="Arial" charset="0"/>
              </a:rPr>
              <a:t>Microbioterre</a:t>
            </a:r>
            <a:r>
              <a:rPr kumimoji="0" lang="fr-FR" sz="15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 présentation des livrables, notamment du guide d’interprétation, et échange sur les suites possibles</a:t>
            </a:r>
          </a:p>
          <a:p>
            <a:pPr lvl="1" algn="r" fontAlgn="base">
              <a:spcBef>
                <a:spcPts val="600"/>
              </a:spcBef>
              <a:spcAft>
                <a:spcPct val="0"/>
              </a:spcAft>
              <a:defRPr/>
            </a:pPr>
            <a:r>
              <a:rPr lang="fr-FR" sz="1400" i="1">
                <a:effectLst/>
                <a:latin typeface="Calibri" panose="020F0502020204030204" pitchFamily="34" charset="0"/>
                <a:ea typeface="Calibri" panose="020F0502020204030204" pitchFamily="34" charset="0"/>
                <a:cs typeface="Times New Roman" panose="02020603050405020304" pitchFamily="18" charset="0"/>
              </a:rPr>
              <a:t>Romain </a:t>
            </a:r>
            <a:r>
              <a:rPr lang="fr-FR" sz="1400" i="1" err="1">
                <a:effectLst/>
                <a:latin typeface="Calibri" panose="020F0502020204030204" pitchFamily="34" charset="0"/>
                <a:ea typeface="Calibri" panose="020F0502020204030204" pitchFamily="34" charset="0"/>
                <a:cs typeface="Times New Roman" panose="02020603050405020304" pitchFamily="18" charset="0"/>
              </a:rPr>
              <a:t>Tscheiller</a:t>
            </a:r>
            <a:r>
              <a:rPr lang="fr-FR" sz="1400" i="1">
                <a:effectLst/>
                <a:latin typeface="Calibri" panose="020F0502020204030204" pitchFamily="34" charset="0"/>
                <a:ea typeface="Calibri" panose="020F0502020204030204" pitchFamily="34" charset="0"/>
                <a:cs typeface="Times New Roman" panose="02020603050405020304" pitchFamily="18" charset="0"/>
              </a:rPr>
              <a:t>, ARVALIS</a:t>
            </a:r>
            <a:endParaRPr kumimoji="0" lang="fr-FR" sz="1500" b="0" i="1" u="none" strike="noStrike" kern="1200" cap="none" spc="0" normalizeH="0" baseline="0" noProof="0">
              <a:ln>
                <a:noFill/>
              </a:ln>
              <a:solidFill>
                <a:srgbClr val="1F497D"/>
              </a:solidFill>
              <a:effectLst/>
              <a:uLnTx/>
              <a:uFillTx/>
              <a:latin typeface="Calibri" panose="020F0502020204030204" pitchFamily="34" charset="0"/>
              <a:ea typeface="+mn-ea"/>
              <a:cs typeface="Arial" charset="0"/>
            </a:endParaRPr>
          </a:p>
          <a:p>
            <a:pPr marL="742950" lvl="1" indent="-285750" algn="just" fontAlgn="base">
              <a:spcBef>
                <a:spcPts val="600"/>
              </a:spcBef>
              <a:spcAft>
                <a:spcPct val="0"/>
              </a:spcAft>
              <a:buFont typeface="Wingdings" panose="05000000000000000000" pitchFamily="2" charset="2"/>
              <a:buChar char="ü"/>
              <a:defRPr/>
            </a:pPr>
            <a:r>
              <a:rPr lang="fr-FR" sz="1500">
                <a:solidFill>
                  <a:srgbClr val="1F497D"/>
                </a:solidFill>
                <a:latin typeface="Calibri" panose="020F0502020204030204" pitchFamily="34" charset="0"/>
                <a:cs typeface="Arial" charset="0"/>
              </a:rPr>
              <a:t>PICASOL : production d’outils à destination des conseillers des chambres d’agriculture et agriculteurs (liste indicateurs et supports de formation)   </a:t>
            </a:r>
            <a:r>
              <a:rPr lang="fr-FR" sz="1400" i="1">
                <a:latin typeface="Calibri" panose="020F0502020204030204" pitchFamily="34" charset="0"/>
                <a:cs typeface="Times New Roman" panose="02020603050405020304" pitchFamily="18" charset="0"/>
              </a:rPr>
              <a:t>Christophe Barbot, Chambre d’agriculture d’Alsace</a:t>
            </a:r>
          </a:p>
          <a:p>
            <a:pPr marL="742950" lvl="1" indent="-285750" algn="just" fontAlgn="base">
              <a:spcBef>
                <a:spcPts val="600"/>
              </a:spcBef>
              <a:spcAft>
                <a:spcPct val="0"/>
              </a:spcAft>
              <a:buFont typeface="Wingdings" panose="05000000000000000000" pitchFamily="2" charset="2"/>
              <a:buChar char="ü"/>
              <a:defRPr/>
            </a:pPr>
            <a:r>
              <a:rPr lang="fr-FR" sz="1500">
                <a:solidFill>
                  <a:srgbClr val="1F497D"/>
                </a:solidFill>
                <a:latin typeface="Calibri" panose="020F0502020204030204" pitchFamily="34" charset="0"/>
                <a:cs typeface="Arial" charset="0"/>
              </a:rPr>
              <a:t>Agro-Eco Sol : outil de diagnostic et conseil de gestion des sols (mise en routine de bioindicateurs et construction du moteur d’interprétation) ; </a:t>
            </a:r>
            <a:r>
              <a:rPr lang="fr-FR" sz="1500" i="1">
                <a:latin typeface="Calibri" panose="020F0502020204030204" pitchFamily="34" charset="0"/>
                <a:cs typeface="Arial" charset="0"/>
              </a:rPr>
              <a:t>Matthieu </a:t>
            </a:r>
            <a:r>
              <a:rPr lang="fr-FR" sz="1500" i="1" err="1">
                <a:latin typeface="Calibri" panose="020F0502020204030204" pitchFamily="34" charset="0"/>
                <a:cs typeface="Arial" charset="0"/>
              </a:rPr>
              <a:t>Valé</a:t>
            </a:r>
            <a:r>
              <a:rPr lang="fr-FR" sz="1500" i="1">
                <a:latin typeface="Calibri" panose="020F0502020204030204" pitchFamily="34" charset="0"/>
                <a:cs typeface="Arial" charset="0"/>
              </a:rPr>
              <a:t>, AUREA</a:t>
            </a:r>
            <a:endParaRPr kumimoji="0" lang="fr-FR" sz="1500" b="0" i="1" u="none" strike="noStrike" kern="1200" cap="none" spc="0" normalizeH="0" baseline="0" noProof="0">
              <a:ln>
                <a:noFill/>
              </a:ln>
              <a:effectLst/>
              <a:uLnTx/>
              <a:uFillTx/>
              <a:latin typeface="Calibri" panose="020F0502020204030204" pitchFamily="34" charset="0"/>
              <a:ea typeface="+mn-ea"/>
              <a:cs typeface="Arial" charset="0"/>
            </a:endParaRPr>
          </a:p>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fr-FR" sz="3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endParaRPr>
          </a:p>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fr-FR" sz="15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Matières organiques des sols</a:t>
            </a:r>
          </a:p>
          <a:p>
            <a:pPr marL="742950" lvl="1" indent="-285750" algn="just" fontAlgn="base">
              <a:spcBef>
                <a:spcPts val="600"/>
              </a:spcBef>
              <a:spcAft>
                <a:spcPct val="0"/>
              </a:spcAft>
              <a:buFont typeface="Wingdings" panose="05000000000000000000" pitchFamily="2" charset="2"/>
              <a:buChar char="ü"/>
              <a:defRPr/>
            </a:pPr>
            <a:r>
              <a:rPr kumimoji="0" lang="fr-FR" sz="15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Échange sur les méthodes de mesure du stock de carbone (2BS – bonus carbone ESCA -réduction d’émissions dues à l’accumulation du carbone dans les sols ; travaux européens)</a:t>
            </a:r>
            <a:r>
              <a:rPr lang="fr-FR" sz="1600"/>
              <a:t> 			</a:t>
            </a:r>
            <a:r>
              <a:rPr lang="fr-FR" sz="1400"/>
              <a:t>          Gildas </a:t>
            </a:r>
            <a:r>
              <a:rPr lang="fr-FR" sz="1400" err="1"/>
              <a:t>Cotten</a:t>
            </a:r>
            <a:r>
              <a:rPr lang="fr-FR" sz="1400"/>
              <a:t>, ESCA et Antonio Bispo, INRAE </a:t>
            </a:r>
            <a:endParaRPr kumimoji="0" lang="fr-FR" sz="15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endParaRPr>
          </a:p>
          <a:p>
            <a:pPr marL="742950" lvl="1" indent="-285750" algn="just" fontAlgn="base">
              <a:spcBef>
                <a:spcPts val="600"/>
              </a:spcBef>
              <a:spcAft>
                <a:spcPct val="0"/>
              </a:spcAft>
              <a:buFont typeface="Wingdings" panose="05000000000000000000" pitchFamily="2" charset="2"/>
              <a:buChar char="ü"/>
              <a:defRPr/>
            </a:pPr>
            <a:r>
              <a:rPr lang="fr-FR" sz="1500">
                <a:solidFill>
                  <a:srgbClr val="1F497D"/>
                </a:solidFill>
                <a:latin typeface="Calibri" panose="020F0502020204030204" pitchFamily="34" charset="0"/>
                <a:cs typeface="Arial" charset="0"/>
              </a:rPr>
              <a:t>Actualités du consortium AMG (travaux en cours, nouvelles cultures paramétrées, nouveaux contextes pédoclimatiques)</a:t>
            </a:r>
          </a:p>
          <a:p>
            <a:pPr lvl="1" algn="r" fontAlgn="base">
              <a:spcBef>
                <a:spcPts val="600"/>
              </a:spcBef>
              <a:spcAft>
                <a:spcPct val="0"/>
              </a:spcAft>
              <a:defRPr/>
            </a:pPr>
            <a:r>
              <a:rPr lang="fr-FR" sz="1400"/>
              <a:t>Hélène Lagrange, ARVALIS ; Annie Duparque et Jean-Christophe </a:t>
            </a:r>
            <a:r>
              <a:rPr lang="fr-FR" sz="1400" err="1"/>
              <a:t>Mouny</a:t>
            </a:r>
            <a:r>
              <a:rPr lang="fr-FR" sz="1400"/>
              <a:t>, Agro-Transfert-RT,</a:t>
            </a:r>
          </a:p>
        </p:txBody>
      </p:sp>
      <p:sp>
        <p:nvSpPr>
          <p:cNvPr id="9" name="ZoneTexte 8">
            <a:extLst>
              <a:ext uri="{FF2B5EF4-FFF2-40B4-BE49-F238E27FC236}">
                <a16:creationId xmlns:a16="http://schemas.microsoft.com/office/drawing/2014/main" id="{0B5AEC53-BF68-4397-AF63-B8138E158173}"/>
              </a:ext>
            </a:extLst>
          </p:cNvPr>
          <p:cNvSpPr txBox="1"/>
          <p:nvPr/>
        </p:nvSpPr>
        <p:spPr>
          <a:xfrm>
            <a:off x="533518" y="948438"/>
            <a:ext cx="11124963" cy="369332"/>
          </a:xfrm>
          <a:prstGeom prst="rect">
            <a:avLst/>
          </a:prstGeom>
          <a:noFill/>
        </p:spPr>
        <p:txBody>
          <a:bodyPr wrap="square">
            <a:spAutoFit/>
          </a:bodyPr>
          <a:lstStyle/>
          <a:p>
            <a:pPr lvl="0" fontAlgn="base">
              <a:spcBef>
                <a:spcPct val="0"/>
              </a:spcBef>
              <a:spcAft>
                <a:spcPct val="0"/>
              </a:spcAft>
              <a:defRPr/>
            </a:pP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Animateurs GT </a:t>
            </a:r>
            <a:r>
              <a:rPr kumimoji="0" lang="fr-FR" sz="1800" b="1" i="0" u="none" strike="noStrike" kern="1200" cap="none" spc="0" normalizeH="0" baseline="0" noProof="0" err="1">
                <a:ln>
                  <a:noFill/>
                </a:ln>
                <a:solidFill>
                  <a:srgbClr val="1F497D"/>
                </a:solidFill>
                <a:effectLst/>
                <a:uLnTx/>
                <a:uFillTx/>
                <a:latin typeface="Calibri" panose="020F0502020204030204" pitchFamily="34" charset="0"/>
                <a:ea typeface="+mn-ea"/>
                <a:cs typeface="Arial" charset="0"/>
              </a:rPr>
              <a:t>FOrBS</a:t>
            </a: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a:t>
            </a: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a:t>
            </a:r>
            <a:r>
              <a:rPr lang="fr-FR">
                <a:solidFill>
                  <a:srgbClr val="1F497D"/>
                </a:solidFill>
                <a:latin typeface="Calibri" panose="020F0502020204030204" pitchFamily="34" charset="0"/>
                <a:cs typeface="Arial" charset="0"/>
              </a:rPr>
              <a:t>Matthieu </a:t>
            </a:r>
            <a:r>
              <a:rPr lang="fr-FR" err="1">
                <a:solidFill>
                  <a:srgbClr val="1F497D"/>
                </a:solidFill>
                <a:latin typeface="Calibri" panose="020F0502020204030204" pitchFamily="34" charset="0"/>
                <a:cs typeface="Arial" charset="0"/>
              </a:rPr>
              <a:t>Valé</a:t>
            </a:r>
            <a:r>
              <a:rPr lang="fr-FR">
                <a:solidFill>
                  <a:srgbClr val="1F497D"/>
                </a:solidFill>
                <a:latin typeface="Calibri" panose="020F0502020204030204" pitchFamily="34" charset="0"/>
                <a:cs typeface="Arial" charset="0"/>
              </a:rPr>
              <a:t> (m.vale@aurea.eu), Annie Duparque (</a:t>
            </a: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hlinkClick r:id="rId3"/>
              </a:rPr>
              <a:t>a.duparque@agro-transfert-rt.org</a:t>
            </a: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a:t>
            </a:r>
          </a:p>
        </p:txBody>
      </p:sp>
    </p:spTree>
    <p:extLst>
      <p:ext uri="{BB962C8B-B14F-4D97-AF65-F5344CB8AC3E}">
        <p14:creationId xmlns:p14="http://schemas.microsoft.com/office/powerpoint/2010/main" val="99549439"/>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93784" y="121748"/>
            <a:ext cx="7865288" cy="589072"/>
          </a:xfrm>
          <a:prstGeom prst="rect">
            <a:avLst/>
          </a:prstGeom>
        </p:spPr>
        <p:txBody>
          <a:bodyPr wrap="square">
            <a:spAutoFit/>
          </a:bodyPr>
          <a:lstStyle/>
          <a:p>
            <a:pPr marL="457200" marR="0" lvl="1" indent="0" algn="l" defTabSz="914400" rtl="0" eaLnBrk="1" fontAlgn="base" latinLnBrk="0" hangingPunct="1">
              <a:lnSpc>
                <a:spcPct val="150000"/>
              </a:lnSpc>
              <a:spcBef>
                <a:spcPct val="0"/>
              </a:spcBef>
              <a:spcAft>
                <a:spcPct val="0"/>
              </a:spcAft>
              <a:buClr>
                <a:srgbClr val="62992B"/>
              </a:buClr>
              <a:buSzTx/>
              <a:buFontTx/>
              <a:buNone/>
              <a:tabLst/>
              <a:defRPr/>
            </a:pP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Groupe de Travail </a:t>
            </a:r>
            <a:r>
              <a:rPr kumimoji="0" lang="fr-FR" sz="2400" b="1" i="0" u="none" strike="noStrike" kern="1200" cap="none" spc="0" normalizeH="0" baseline="0" noProof="0" err="1">
                <a:ln>
                  <a:noFill/>
                </a:ln>
                <a:solidFill>
                  <a:srgbClr val="62992B"/>
                </a:solidFill>
                <a:effectLst/>
                <a:uLnTx/>
                <a:uFillTx/>
                <a:latin typeface="Calibri" panose="020F0502020204030204" pitchFamily="34" charset="0"/>
                <a:ea typeface="+mn-ea"/>
                <a:cs typeface="Arial" charset="0"/>
              </a:rPr>
              <a:t>FOrBS</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a:t>
            </a:r>
            <a:r>
              <a:rPr kumimoji="0" lang="fr-FR" sz="1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(Fertilité Organique et Biologique des Sols) </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- 2023</a:t>
            </a:r>
          </a:p>
        </p:txBody>
      </p:sp>
      <p:sp>
        <p:nvSpPr>
          <p:cNvPr id="5" name="ZoneTexte 4"/>
          <p:cNvSpPr txBox="1"/>
          <p:nvPr/>
        </p:nvSpPr>
        <p:spPr>
          <a:xfrm>
            <a:off x="607646" y="1679539"/>
            <a:ext cx="10944274" cy="1908215"/>
          </a:xfrm>
          <a:prstGeom prst="rect">
            <a:avLst/>
          </a:prstGeom>
          <a:noFill/>
        </p:spPr>
        <p:txBody>
          <a:bodyPr wrap="square" rtlCol="0">
            <a:spAutoFit/>
          </a:bodyPr>
          <a:lstStyle/>
          <a:p>
            <a:pPr marL="285750" marR="0" lvl="0" indent="-285750" algn="just" defTabSz="914400" rtl="0" eaLnBrk="1" fontAlgn="base" latinLnBrk="0" hangingPunct="1">
              <a:lnSpc>
                <a:spcPct val="100000"/>
              </a:lnSpc>
              <a:spcBef>
                <a:spcPts val="600"/>
              </a:spcBef>
              <a:spcAft>
                <a:spcPct val="0"/>
              </a:spcAft>
              <a:buClrTx/>
              <a:buSzTx/>
              <a:buFont typeface="Wingdings" panose="05000000000000000000" pitchFamily="2" charset="2"/>
              <a:buChar char="ü"/>
              <a:tabLst/>
              <a:defRPr/>
            </a:pP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rPr>
              <a:t>GT </a:t>
            </a:r>
            <a:r>
              <a:rPr kumimoji="0" lang="fr-FR" sz="1800" b="0" i="0" u="none" strike="noStrike" kern="1200" cap="none" spc="0" normalizeH="0" baseline="0" noProof="0" err="1">
                <a:ln>
                  <a:noFill/>
                </a:ln>
                <a:solidFill>
                  <a:srgbClr val="1F497D"/>
                </a:solidFill>
                <a:effectLst/>
                <a:uLnTx/>
                <a:uFillTx/>
                <a:latin typeface="Calibri" panose="020F0502020204030204" pitchFamily="34" charset="0"/>
                <a:ea typeface="+mn-ea"/>
                <a:cs typeface="Arial" charset="0"/>
                <a:sym typeface="Wingdings" panose="05000000000000000000" pitchFamily="2" charset="2"/>
              </a:rPr>
              <a:t>FOrBS</a:t>
            </a: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rPr>
              <a:t>  COMIFER et  GT bioindicateurs du RMT Bouclage </a:t>
            </a:r>
          </a:p>
          <a:p>
            <a:pPr marL="742950" marR="0" lvl="1" indent="-285750" algn="just" defTabSz="914400" rtl="0" eaLnBrk="1" fontAlgn="base" latinLnBrk="0" hangingPunct="1">
              <a:lnSpc>
                <a:spcPct val="100000"/>
              </a:lnSpc>
              <a:spcBef>
                <a:spcPts val="600"/>
              </a:spcBef>
              <a:spcAft>
                <a:spcPct val="0"/>
              </a:spcAft>
              <a:buClrTx/>
              <a:buSzTx/>
              <a:buFont typeface="Wingdings" panose="05000000000000000000" pitchFamily="2" charset="2"/>
              <a:buChar char="à"/>
              <a:tabLst/>
              <a:defRPr/>
            </a:pP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rPr>
              <a:t>Programmation à </a:t>
            </a:r>
            <a:r>
              <a:rPr lang="fr-FR" b="1">
                <a:solidFill>
                  <a:srgbClr val="1F497D"/>
                </a:solidFill>
                <a:latin typeface="Calibri" panose="020F0502020204030204" pitchFamily="34" charset="0"/>
                <a:cs typeface="Arial" charset="0"/>
                <a:sym typeface="Wingdings" panose="05000000000000000000" pitchFamily="2" charset="2"/>
              </a:rPr>
              <a:t>établir </a:t>
            </a:r>
            <a:r>
              <a:rPr lang="fr-FR">
                <a:solidFill>
                  <a:srgbClr val="1F497D"/>
                </a:solidFill>
                <a:latin typeface="Calibri" panose="020F0502020204030204" pitchFamily="34" charset="0"/>
                <a:cs typeface="Arial" charset="0"/>
                <a:sym typeface="Wingdings" panose="05000000000000000000" pitchFamily="2" charset="2"/>
              </a:rPr>
              <a:t>des </a:t>
            </a: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rPr>
              <a:t>travaux </a:t>
            </a:r>
            <a:r>
              <a:rPr lang="fr-FR">
                <a:solidFill>
                  <a:srgbClr val="1F497D"/>
                </a:solidFill>
                <a:latin typeface="Calibri" panose="020F0502020204030204" pitchFamily="34" charset="0"/>
                <a:cs typeface="Arial" charset="0"/>
                <a:sym typeface="Wingdings" panose="05000000000000000000" pitchFamily="2" charset="2"/>
              </a:rPr>
              <a:t>de révision / mise à jour de la brochure Indicateurs Organiques et Biologiques des sols du Ministère de l’agriculture (2017) qui seront conduits en collaboration avec le GT Bioindicateurs du RMT Bouclage</a:t>
            </a:r>
            <a:endPar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endParaRPr>
          </a:p>
          <a:p>
            <a:pPr marL="742950" marR="0" lvl="1" indent="-285750" algn="just" defTabSz="914400" rtl="0" eaLnBrk="1" fontAlgn="base" latinLnBrk="0" hangingPunct="1">
              <a:lnSpc>
                <a:spcPct val="100000"/>
              </a:lnSpc>
              <a:spcBef>
                <a:spcPts val="600"/>
              </a:spcBef>
              <a:spcAft>
                <a:spcPct val="0"/>
              </a:spcAft>
              <a:buClrTx/>
              <a:buSzTx/>
              <a:buFont typeface="Wingdings" panose="05000000000000000000" pitchFamily="2" charset="2"/>
              <a:buChar char="à"/>
              <a:tabLst/>
              <a:defRPr/>
            </a:pP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rPr>
              <a:t>Prochaine réunion du GT bioindicateurs du RMT Bouclage : prévue le 25/05/2023  (Matthieu Valé y participe)</a:t>
            </a:r>
          </a:p>
        </p:txBody>
      </p:sp>
      <p:sp>
        <p:nvSpPr>
          <p:cNvPr id="6" name="Rectangle 5"/>
          <p:cNvSpPr/>
          <p:nvPr/>
        </p:nvSpPr>
        <p:spPr>
          <a:xfrm>
            <a:off x="607646" y="1008465"/>
            <a:ext cx="9032133" cy="437043"/>
          </a:xfrm>
          <a:prstGeom prst="rect">
            <a:avLst/>
          </a:prstGeom>
        </p:spPr>
        <p:txBody>
          <a:bodyPr wrap="square">
            <a:spAutoFit/>
          </a:bodyPr>
          <a:lstStyle/>
          <a:p>
            <a:pPr marL="457200" marR="0" lvl="0" indent="-457200" algn="l" defTabSz="914400" rtl="0" eaLnBrk="1" fontAlgn="base" latinLnBrk="0" hangingPunct="1">
              <a:lnSpc>
                <a:spcPct val="120000"/>
              </a:lnSpc>
              <a:spcBef>
                <a:spcPts val="600"/>
              </a:spcBef>
              <a:spcAft>
                <a:spcPts val="0"/>
              </a:spcAft>
              <a:buClr>
                <a:srgbClr val="1F497D"/>
              </a:buClr>
              <a:buSzTx/>
              <a:buFont typeface="+mj-lt"/>
              <a:buAutoNum type="arabicPeriod" startAt="2"/>
              <a:tabLst/>
              <a:defRPr/>
            </a:pPr>
            <a:r>
              <a:rPr kumimoji="0" lang="fr-FR" sz="20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Perspectives</a:t>
            </a:r>
            <a:endParaRPr kumimoji="0" lang="fr-FR" sz="20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endParaRPr>
          </a:p>
        </p:txBody>
      </p:sp>
      <p:sp>
        <p:nvSpPr>
          <p:cNvPr id="10" name="Rectangle 9"/>
          <p:cNvSpPr/>
          <p:nvPr/>
        </p:nvSpPr>
        <p:spPr>
          <a:xfrm>
            <a:off x="607646" y="3821785"/>
            <a:ext cx="11137313" cy="2091085"/>
          </a:xfrm>
          <a:prstGeom prst="rect">
            <a:avLst/>
          </a:prstGeom>
        </p:spPr>
        <p:txBody>
          <a:bodyPr wrap="square">
            <a:spAutoFit/>
          </a:bodyPr>
          <a:lstStyle/>
          <a:p>
            <a:pPr marL="285750" marR="0" lvl="0" indent="-285750" algn="just" defTabSz="914400" rtl="0" eaLnBrk="1" fontAlgn="base" latinLnBrk="0" hangingPunct="1">
              <a:lnSpc>
                <a:spcPct val="115000"/>
              </a:lnSpc>
              <a:spcBef>
                <a:spcPct val="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Réunions 2023 du </a:t>
            </a:r>
            <a:r>
              <a:rPr lang="fr-FR">
                <a:solidFill>
                  <a:srgbClr val="1F497D"/>
                </a:solidFill>
                <a:latin typeface="Calibri" panose="020F0502020204030204" pitchFamily="34" charset="0"/>
                <a:ea typeface="Calibri" panose="020F0502020204030204" pitchFamily="34" charset="0"/>
                <a:cs typeface="Times New Roman" panose="02020603050405020304" pitchFamily="18" charset="0"/>
              </a:rPr>
              <a:t>GT FORBS : </a:t>
            </a:r>
            <a:endPar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fontAlgn="base">
              <a:lnSpc>
                <a:spcPct val="115000"/>
              </a:lnSpc>
              <a:spcBef>
                <a:spcPct val="0"/>
              </a:spcBef>
              <a:buFont typeface="Wingdings" panose="05000000000000000000" pitchFamily="2" charset="2"/>
              <a:buChar char="ü"/>
              <a:defRPr/>
            </a:pPr>
            <a:r>
              <a:rPr lang="fr-FR" b="1">
                <a:solidFill>
                  <a:srgbClr val="1F497D"/>
                </a:solidFill>
                <a:latin typeface="Calibri" panose="020F0502020204030204" pitchFamily="34" charset="0"/>
                <a:ea typeface="Calibri" panose="020F0502020204030204" pitchFamily="34" charset="0"/>
                <a:cs typeface="Times New Roman" panose="02020603050405020304" pitchFamily="18" charset="0"/>
              </a:rPr>
              <a:t>31/05/2023  </a:t>
            </a:r>
            <a:r>
              <a:rPr lang="fr-FR" i="1">
                <a:solidFill>
                  <a:srgbClr val="1F497D"/>
                </a:solidFill>
                <a:latin typeface="Calibri" panose="020F0502020204030204" pitchFamily="34" charset="0"/>
                <a:ea typeface="Calibri" panose="020F0502020204030204" pitchFamily="34" charset="0"/>
                <a:cs typeface="Times New Roman" panose="02020603050405020304" pitchFamily="18" charset="0"/>
              </a:rPr>
              <a:t>(Présentiel à Paris et </a:t>
            </a:r>
            <a:r>
              <a:rPr lang="fr-FR" i="1" err="1">
                <a:solidFill>
                  <a:srgbClr val="1F497D"/>
                </a:solidFill>
                <a:latin typeface="Calibri" panose="020F0502020204030204" pitchFamily="34" charset="0"/>
                <a:ea typeface="Calibri" panose="020F0502020204030204" pitchFamily="34" charset="0"/>
                <a:cs typeface="Times New Roman" panose="02020603050405020304" pitchFamily="18" charset="0"/>
              </a:rPr>
              <a:t>distantiel</a:t>
            </a:r>
            <a:r>
              <a:rPr lang="fr-FR" i="1">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fr-FR">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fr-FR" b="1">
                <a:solidFill>
                  <a:srgbClr val="1F497D"/>
                </a:solidFill>
                <a:latin typeface="Calibri" panose="020F0502020204030204" pitchFamily="34" charset="0"/>
                <a:ea typeface="Calibri" panose="020F0502020204030204" pitchFamily="34" charset="0"/>
                <a:cs typeface="Times New Roman" panose="02020603050405020304" pitchFamily="18" charset="0"/>
              </a:rPr>
              <a:t>Réunion commune des GT du COMIFER  PRO et FORBS </a:t>
            </a:r>
            <a:r>
              <a:rPr lang="fr-FR">
                <a:solidFill>
                  <a:srgbClr val="1F497D"/>
                </a:solidFill>
                <a:latin typeface="Calibri" panose="020F0502020204030204" pitchFamily="34" charset="0"/>
                <a:ea typeface="Calibri" panose="020F0502020204030204" pitchFamily="34" charset="0"/>
                <a:cs typeface="Times New Roman" panose="02020603050405020304" pitchFamily="18" charset="0"/>
              </a:rPr>
              <a:t>: </a:t>
            </a:r>
          </a:p>
          <a:p>
            <a:pPr lvl="1" algn="just" fontAlgn="base">
              <a:lnSpc>
                <a:spcPct val="115000"/>
              </a:lnSpc>
              <a:spcBef>
                <a:spcPct val="0"/>
              </a:spcBef>
              <a:defRPr/>
            </a:pPr>
            <a:r>
              <a:rPr lang="fr-FR">
                <a:solidFill>
                  <a:srgbClr val="1F497D"/>
                </a:solidFill>
                <a:latin typeface="Calibri" panose="020F0502020204030204" pitchFamily="34" charset="0"/>
                <a:ea typeface="Calibri" panose="020F0502020204030204" pitchFamily="34" charset="0"/>
                <a:cs typeface="Times New Roman" panose="02020603050405020304" pitchFamily="18" charset="0"/>
              </a:rPr>
              <a:t>            Des caractéristiques biochimiques et agronomiques des PRO à leurs effets sur les sols et les cultures</a:t>
            </a:r>
          </a:p>
          <a:p>
            <a:pPr lvl="1" algn="just" fontAlgn="base">
              <a:lnSpc>
                <a:spcPct val="115000"/>
              </a:lnSpc>
              <a:spcBef>
                <a:spcPct val="0"/>
              </a:spcBef>
              <a:defRPr/>
            </a:pPr>
            <a:r>
              <a:rPr lang="fr-FR">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fr-FR" b="1" i="1">
                <a:solidFill>
                  <a:srgbClr val="1F497D"/>
                </a:solidFill>
                <a:latin typeface="Calibri" panose="020F0502020204030204" pitchFamily="34" charset="0"/>
                <a:ea typeface="Calibri" panose="020F0502020204030204" pitchFamily="34" charset="0"/>
                <a:cs typeface="Times New Roman" panose="02020603050405020304" pitchFamily="18" charset="0"/>
              </a:rPr>
              <a:t>Quels sujets et livrables intéressants et importants à travailler ensemble ?  </a:t>
            </a:r>
          </a:p>
          <a:p>
            <a:pPr lvl="1" algn="just" fontAlgn="base">
              <a:lnSpc>
                <a:spcPct val="115000"/>
              </a:lnSpc>
              <a:spcBef>
                <a:spcPct val="0"/>
              </a:spcBef>
              <a:defRPr/>
            </a:pPr>
            <a:endParaRPr lang="fr-FR" sz="60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fontAlgn="base">
              <a:lnSpc>
                <a:spcPct val="115000"/>
              </a:lnSpc>
              <a:spcBef>
                <a:spcPct val="0"/>
              </a:spcBef>
              <a:buFont typeface="Wingdings" panose="05000000000000000000" pitchFamily="2" charset="2"/>
              <a:buChar char="ü"/>
              <a:defRPr/>
            </a:pPr>
            <a:r>
              <a:rPr lang="fr-FR" b="1">
                <a:solidFill>
                  <a:srgbClr val="1F497D"/>
                </a:solidFill>
                <a:latin typeface="Calibri" panose="020F0502020204030204" pitchFamily="34" charset="0"/>
                <a:ea typeface="Calibri" panose="020F0502020204030204" pitchFamily="34" charset="0"/>
                <a:cs typeface="Times New Roman" panose="02020603050405020304" pitchFamily="18" charset="0"/>
              </a:rPr>
              <a:t>12/10/2023 </a:t>
            </a:r>
            <a:r>
              <a:rPr lang="fr-FR" i="1">
                <a:solidFill>
                  <a:srgbClr val="1F497D"/>
                </a:solidFill>
                <a:latin typeface="Calibri" panose="020F0502020204030204" pitchFamily="34" charset="0"/>
                <a:ea typeface="Calibri" panose="020F0502020204030204" pitchFamily="34" charset="0"/>
                <a:cs typeface="Times New Roman" panose="02020603050405020304" pitchFamily="18" charset="0"/>
              </a:rPr>
              <a:t>(Présentiel à Paris et </a:t>
            </a:r>
            <a:r>
              <a:rPr lang="fr-FR" i="1" err="1">
                <a:solidFill>
                  <a:srgbClr val="1F497D"/>
                </a:solidFill>
                <a:latin typeface="Calibri" panose="020F0502020204030204" pitchFamily="34" charset="0"/>
                <a:ea typeface="Calibri" panose="020F0502020204030204" pitchFamily="34" charset="0"/>
                <a:cs typeface="Times New Roman" panose="02020603050405020304" pitchFamily="18" charset="0"/>
              </a:rPr>
              <a:t>distantiel</a:t>
            </a:r>
            <a:r>
              <a:rPr lang="fr-FR" i="1">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fr-FR">
                <a:solidFill>
                  <a:srgbClr val="1F497D"/>
                </a:solidFill>
                <a:latin typeface="Calibri" panose="020F0502020204030204" pitchFamily="34" charset="0"/>
                <a:ea typeface="Calibri" panose="020F0502020204030204" pitchFamily="34" charset="0"/>
                <a:cs typeface="Times New Roman" panose="02020603050405020304" pitchFamily="18" charset="0"/>
              </a:rPr>
              <a:t>:</a:t>
            </a:r>
            <a:r>
              <a:rPr lang="fr-FR" sz="1800">
                <a:effectLst/>
                <a:latin typeface="Calibri" panose="020F0502020204030204" pitchFamily="34" charset="0"/>
                <a:ea typeface="Calibri" panose="020F0502020204030204" pitchFamily="34" charset="0"/>
                <a:cs typeface="Times New Roman" panose="02020603050405020304" pitchFamily="18" charset="0"/>
              </a:rPr>
              <a:t> </a:t>
            </a:r>
            <a:r>
              <a:rPr lang="fr-FR">
                <a:solidFill>
                  <a:srgbClr val="1F497D"/>
                </a:solidFill>
                <a:latin typeface="Calibri" panose="020F0502020204030204" pitchFamily="34" charset="0"/>
                <a:ea typeface="Calibri" panose="020F0502020204030204" pitchFamily="34" charset="0"/>
                <a:cs typeface="Times New Roman" panose="02020603050405020304" pitchFamily="18" charset="0"/>
              </a:rPr>
              <a:t>Interventions et atelier sur </a:t>
            </a:r>
            <a:r>
              <a:rPr lang="fr-FR" b="1">
                <a:solidFill>
                  <a:srgbClr val="1F497D"/>
                </a:solidFill>
                <a:latin typeface="Calibri" panose="020F0502020204030204" pitchFamily="34" charset="0"/>
                <a:ea typeface="Calibri" panose="020F0502020204030204" pitchFamily="34" charset="0"/>
                <a:cs typeface="Times New Roman" panose="02020603050405020304" pitchFamily="18" charset="0"/>
              </a:rPr>
              <a:t>« l’état </a:t>
            </a:r>
            <a:r>
              <a:rPr lang="fr-FR" b="1">
                <a:solidFill>
                  <a:srgbClr val="1F497D"/>
                </a:solidFill>
                <a:latin typeface="Calibri" panose="020F0502020204030204" pitchFamily="34" charset="0"/>
                <a:cs typeface="Times New Roman" panose="02020603050405020304" pitchFamily="18" charset="0"/>
              </a:rPr>
              <a:t>organique du sol,  méthodes de mesure des teneurs et des stocks de carbone du sol »</a:t>
            </a:r>
          </a:p>
        </p:txBody>
      </p:sp>
    </p:spTree>
    <p:extLst>
      <p:ext uri="{BB962C8B-B14F-4D97-AF65-F5344CB8AC3E}">
        <p14:creationId xmlns:p14="http://schemas.microsoft.com/office/powerpoint/2010/main" val="1117261412"/>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5284" y="958041"/>
            <a:ext cx="11367315" cy="4495974"/>
          </a:xfrm>
          <a:prstGeom prst="rect">
            <a:avLst/>
          </a:prstGeom>
        </p:spPr>
        <p:txBody>
          <a:bodyPr wrap="square">
            <a:spAutoFit/>
          </a:bodyPr>
          <a:lstStyle/>
          <a:p>
            <a:pPr marL="0" marR="0" lvl="0" indent="0" algn="l" defTabSz="914400" rtl="0" eaLnBrk="1" fontAlgn="base" latinLnBrk="0" hangingPunct="1">
              <a:lnSpc>
                <a:spcPct val="120000"/>
              </a:lnSpc>
              <a:spcBef>
                <a:spcPts val="600"/>
              </a:spcBef>
              <a:spcAft>
                <a:spcPts val="0"/>
              </a:spcAft>
              <a:buClr>
                <a:srgbClr val="1F497D"/>
              </a:buClr>
              <a:buSzTx/>
              <a:buFontTx/>
              <a:buNone/>
              <a:tabLst/>
              <a:defRPr/>
            </a:pP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Animation : Caroline Le Roux  (LDAR) et Enguerrand Burel (ITAB)</a:t>
            </a:r>
          </a:p>
          <a:p>
            <a:pPr marL="0" marR="0" lvl="0" indent="0" algn="l" defTabSz="914400" rtl="0" eaLnBrk="1" fontAlgn="base" latinLnBrk="0" hangingPunct="1">
              <a:lnSpc>
                <a:spcPct val="120000"/>
              </a:lnSpc>
              <a:spcBef>
                <a:spcPts val="600"/>
              </a:spcBef>
              <a:spcAft>
                <a:spcPts val="0"/>
              </a:spcAft>
              <a:buClr>
                <a:srgbClr val="1F497D"/>
              </a:buClr>
              <a:buSzTx/>
              <a:buFontTx/>
              <a:buNone/>
              <a:tabLst/>
              <a:defRPr/>
            </a:pP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Liste de diffusion au 22/03/2022 : 96 inscrits </a:t>
            </a:r>
          </a:p>
          <a:p>
            <a:pPr marL="0" marR="0" lvl="0" indent="0" algn="l" defTabSz="914400" rtl="0" eaLnBrk="1" fontAlgn="base" latinLnBrk="0" hangingPunct="1">
              <a:lnSpc>
                <a:spcPct val="120000"/>
              </a:lnSpc>
              <a:spcBef>
                <a:spcPts val="600"/>
              </a:spcBef>
              <a:spcAft>
                <a:spcPts val="0"/>
              </a:spcAft>
              <a:buClr>
                <a:srgbClr val="1F497D"/>
              </a:buClr>
              <a:buSzTx/>
              <a:buFontTx/>
              <a:buNone/>
              <a:tabLst/>
              <a:defRPr/>
            </a:pPr>
            <a:endPar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endParaRPr>
          </a:p>
          <a:p>
            <a:pPr marL="0" marR="0" lvl="0" indent="0" algn="l" defTabSz="914400" rtl="0" eaLnBrk="1" fontAlgn="base" latinLnBrk="0" hangingPunct="1">
              <a:lnSpc>
                <a:spcPct val="120000"/>
              </a:lnSpc>
              <a:spcBef>
                <a:spcPts val="600"/>
              </a:spcBef>
              <a:spcAft>
                <a:spcPts val="0"/>
              </a:spcAft>
              <a:buClr>
                <a:srgbClr val="1F497D"/>
              </a:buClr>
              <a:buSzTx/>
              <a:buFontTx/>
              <a:buNone/>
              <a:tabLst/>
              <a:defRPr/>
            </a:pP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En 2022,</a:t>
            </a:r>
          </a:p>
          <a:p>
            <a:pPr marL="0" marR="0" lvl="0" indent="0" algn="l" defTabSz="914400" rtl="0" eaLnBrk="1" fontAlgn="base" latinLnBrk="0" hangingPunct="1">
              <a:lnSpc>
                <a:spcPct val="120000"/>
              </a:lnSpc>
              <a:spcBef>
                <a:spcPts val="600"/>
              </a:spcBef>
              <a:spcAft>
                <a:spcPts val="0"/>
              </a:spcAft>
              <a:buClr>
                <a:srgbClr val="1F497D"/>
              </a:buClr>
              <a:buSzTx/>
              <a:buFontTx/>
              <a:buNone/>
              <a:tabLst/>
              <a:defRPr/>
            </a:pP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- 1 réunion en </a:t>
            </a:r>
            <a:r>
              <a:rPr kumimoji="0" lang="fr-FR" sz="1800" b="1" i="0" u="none" strike="noStrike" kern="1200" cap="none" spc="0" normalizeH="0" baseline="0" noProof="0" err="1">
                <a:ln>
                  <a:noFill/>
                </a:ln>
                <a:solidFill>
                  <a:srgbClr val="1F497D"/>
                </a:solidFill>
                <a:effectLst/>
                <a:uLnTx/>
                <a:uFillTx/>
                <a:latin typeface="Calibri" panose="020F0502020204030204" pitchFamily="34" charset="0"/>
                <a:ea typeface="+mn-ea"/>
                <a:cs typeface="Arial" charset="0"/>
              </a:rPr>
              <a:t>visio</a:t>
            </a: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le 24/03/2022 </a:t>
            </a: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rPr>
              <a:t> 35 participants</a:t>
            </a: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a:t>
            </a:r>
          </a:p>
          <a:p>
            <a:pPr marL="285750" marR="0" lvl="0" indent="-285750" algn="l" defTabSz="914400" rtl="0" eaLnBrk="1" fontAlgn="base" latinLnBrk="0" hangingPunct="1">
              <a:lnSpc>
                <a:spcPct val="120000"/>
              </a:lnSpc>
              <a:spcBef>
                <a:spcPts val="600"/>
              </a:spcBef>
              <a:spcAft>
                <a:spcPts val="0"/>
              </a:spcAft>
              <a:buClr>
                <a:srgbClr val="1F497D"/>
              </a:buClr>
              <a:buSzTx/>
              <a:buFontTx/>
              <a:buChar char="-"/>
              <a:tabLst/>
              <a:defRPr/>
            </a:pP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Ordre du jour :</a:t>
            </a:r>
          </a:p>
          <a:p>
            <a:pPr marL="742950" marR="0" lvl="1" indent="-285750" algn="l" defTabSz="914400" rtl="0" eaLnBrk="1" fontAlgn="base" latinLnBrk="0" hangingPunct="1">
              <a:lnSpc>
                <a:spcPct val="120000"/>
              </a:lnSpc>
              <a:spcBef>
                <a:spcPts val="600"/>
              </a:spcBef>
              <a:spcAft>
                <a:spcPts val="0"/>
              </a:spcAft>
              <a:buClr>
                <a:srgbClr val="1F497D"/>
              </a:buClr>
              <a:buSzTx/>
              <a:buFontTx/>
              <a:buChar char="-"/>
              <a:tabLst/>
              <a:defRPr/>
            </a:pPr>
            <a:r>
              <a:rPr lang="fr-FR">
                <a:solidFill>
                  <a:srgbClr val="1F497D"/>
                </a:solidFill>
                <a:latin typeface="Calibri" panose="020F0502020204030204" pitchFamily="34" charset="0"/>
              </a:rPr>
              <a:t>Actualités du COMIFER et travaux en cours - </a:t>
            </a:r>
            <a:r>
              <a:rPr lang="fr-FR" i="1">
                <a:solidFill>
                  <a:srgbClr val="1F497D"/>
                </a:solidFill>
                <a:latin typeface="Calibri" panose="020F0502020204030204" pitchFamily="34" charset="0"/>
              </a:rPr>
              <a:t>Khady </a:t>
            </a:r>
            <a:r>
              <a:rPr lang="fr-FR" i="1" err="1">
                <a:solidFill>
                  <a:srgbClr val="1F497D"/>
                </a:solidFill>
                <a:latin typeface="Calibri" panose="020F0502020204030204" pitchFamily="34" charset="0"/>
              </a:rPr>
              <a:t>Diedhiou</a:t>
            </a:r>
            <a:endParaRPr lang="fr-FR" i="1">
              <a:solidFill>
                <a:srgbClr val="1F497D"/>
              </a:solidFill>
              <a:latin typeface="Calibri" panose="020F0502020204030204" pitchFamily="34" charset="0"/>
            </a:endParaRPr>
          </a:p>
          <a:p>
            <a:pPr marL="742950" marR="0" lvl="1" indent="-285750" algn="l" defTabSz="914400" rtl="0" eaLnBrk="1" fontAlgn="base" latinLnBrk="0" hangingPunct="1">
              <a:lnSpc>
                <a:spcPct val="120000"/>
              </a:lnSpc>
              <a:spcBef>
                <a:spcPts val="600"/>
              </a:spcBef>
              <a:spcAft>
                <a:spcPts val="0"/>
              </a:spcAft>
              <a:buClr>
                <a:srgbClr val="1F497D"/>
              </a:buClr>
              <a:buSzTx/>
              <a:buFontTx/>
              <a:buChar char="-"/>
              <a:tabLst/>
              <a:defRPr/>
            </a:pPr>
            <a:r>
              <a:rPr lang="fr-FR">
                <a:solidFill>
                  <a:srgbClr val="1F497D"/>
                </a:solidFill>
                <a:latin typeface="Calibri" panose="020F0502020204030204" pitchFamily="34" charset="0"/>
              </a:rPr>
              <a:t>Présentation valeurs fertilisantes PRO AB - </a:t>
            </a:r>
            <a:r>
              <a:rPr lang="fr-FR" i="1">
                <a:solidFill>
                  <a:srgbClr val="1F497D"/>
                </a:solidFill>
                <a:latin typeface="Calibri" panose="020F0502020204030204" pitchFamily="34" charset="0"/>
              </a:rPr>
              <a:t>Enguerrand Burel</a:t>
            </a:r>
          </a:p>
          <a:p>
            <a:pPr marL="742950" marR="0" lvl="1" indent="-285750" algn="l" defTabSz="914400" rtl="0" eaLnBrk="1" fontAlgn="base" latinLnBrk="0" hangingPunct="1">
              <a:lnSpc>
                <a:spcPct val="120000"/>
              </a:lnSpc>
              <a:spcBef>
                <a:spcPts val="600"/>
              </a:spcBef>
              <a:spcAft>
                <a:spcPts val="0"/>
              </a:spcAft>
              <a:buClr>
                <a:srgbClr val="1F497D"/>
              </a:buClr>
              <a:buSzTx/>
              <a:buFontTx/>
              <a:buChar char="-"/>
              <a:tabLst/>
              <a:defRPr/>
            </a:pPr>
            <a:r>
              <a:rPr lang="fr-FR">
                <a:solidFill>
                  <a:srgbClr val="1F497D"/>
                </a:solidFill>
                <a:latin typeface="Calibri" panose="020F0502020204030204" pitchFamily="34" charset="0"/>
              </a:rPr>
              <a:t>Travaux sur le recyclage de l’urine - </a:t>
            </a:r>
            <a:r>
              <a:rPr lang="fr-FR" i="1">
                <a:solidFill>
                  <a:srgbClr val="1F497D"/>
                </a:solidFill>
                <a:latin typeface="Calibri" panose="020F0502020204030204" pitchFamily="34" charset="0"/>
              </a:rPr>
              <a:t>Florent Levavasseur</a:t>
            </a:r>
          </a:p>
          <a:p>
            <a:pPr marL="742950" marR="0" lvl="1" indent="-285750" algn="l" defTabSz="914400" rtl="0" eaLnBrk="1" fontAlgn="base" latinLnBrk="0" hangingPunct="1">
              <a:lnSpc>
                <a:spcPct val="120000"/>
              </a:lnSpc>
              <a:spcBef>
                <a:spcPts val="600"/>
              </a:spcBef>
              <a:spcAft>
                <a:spcPts val="0"/>
              </a:spcAft>
              <a:buClr>
                <a:srgbClr val="1F497D"/>
              </a:buClr>
              <a:buSzTx/>
              <a:buFontTx/>
              <a:buChar char="-"/>
              <a:tabLst/>
              <a:defRPr/>
            </a:pPr>
            <a:r>
              <a:rPr lang="fr-FR">
                <a:solidFill>
                  <a:srgbClr val="1F497D"/>
                </a:solidFill>
                <a:latin typeface="Calibri" panose="020F0502020204030204" pitchFamily="34" charset="0"/>
              </a:rPr>
              <a:t>GT sur l’innocuité des PRO du RMT Bouclage -  </a:t>
            </a:r>
            <a:r>
              <a:rPr lang="fr-FR" i="1">
                <a:solidFill>
                  <a:srgbClr val="1F497D"/>
                </a:solidFill>
                <a:latin typeface="Calibri" panose="020F0502020204030204" pitchFamily="34" charset="0"/>
              </a:rPr>
              <a:t>Matthieu </a:t>
            </a:r>
            <a:r>
              <a:rPr lang="fr-FR" i="1" err="1">
                <a:solidFill>
                  <a:srgbClr val="1F497D"/>
                </a:solidFill>
                <a:latin typeface="Calibri" panose="020F0502020204030204" pitchFamily="34" charset="0"/>
              </a:rPr>
              <a:t>Bravin</a:t>
            </a:r>
            <a:r>
              <a:rPr lang="fr-FR" i="1">
                <a:solidFill>
                  <a:srgbClr val="1F497D"/>
                </a:solidFill>
                <a:latin typeface="Calibri" panose="020F0502020204030204" pitchFamily="34" charset="0"/>
              </a:rPr>
              <a:t> et Nicolas Thevenin</a:t>
            </a:r>
          </a:p>
          <a:p>
            <a:pPr marL="0" marR="0" lvl="0" indent="0" algn="l" defTabSz="914400" rtl="0" eaLnBrk="1" fontAlgn="base" latinLnBrk="0" hangingPunct="1">
              <a:lnSpc>
                <a:spcPct val="120000"/>
              </a:lnSpc>
              <a:spcBef>
                <a:spcPts val="600"/>
              </a:spcBef>
              <a:spcAft>
                <a:spcPts val="0"/>
              </a:spcAft>
              <a:buClr>
                <a:srgbClr val="1F497D"/>
              </a:buClr>
              <a:buSzTx/>
              <a:buFontTx/>
              <a:buNone/>
              <a:tabLst/>
              <a:defRPr/>
            </a:pPr>
            <a:endPar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endParaRPr>
          </a:p>
        </p:txBody>
      </p:sp>
      <p:sp>
        <p:nvSpPr>
          <p:cNvPr id="7" name="Rectangle 6"/>
          <p:cNvSpPr/>
          <p:nvPr/>
        </p:nvSpPr>
        <p:spPr>
          <a:xfrm>
            <a:off x="3048377" y="121748"/>
            <a:ext cx="7613273" cy="589072"/>
          </a:xfrm>
          <a:prstGeom prst="rect">
            <a:avLst/>
          </a:prstGeom>
        </p:spPr>
        <p:txBody>
          <a:bodyPr wrap="square">
            <a:spAutoFit/>
          </a:bodyPr>
          <a:lstStyle/>
          <a:p>
            <a:pPr marL="457200" marR="0" lvl="1" indent="0" algn="l" defTabSz="914400" rtl="0" eaLnBrk="1" fontAlgn="base" latinLnBrk="0" hangingPunct="1">
              <a:lnSpc>
                <a:spcPct val="150000"/>
              </a:lnSpc>
              <a:spcBef>
                <a:spcPct val="0"/>
              </a:spcBef>
              <a:spcAft>
                <a:spcPct val="0"/>
              </a:spcAft>
              <a:buClr>
                <a:srgbClr val="62992B"/>
              </a:buClr>
              <a:buSzTx/>
              <a:buFontTx/>
              <a:buNone/>
              <a:tabLst/>
              <a:defRPr/>
            </a:pP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Groupe de Travail PRO </a:t>
            </a:r>
            <a:r>
              <a:rPr kumimoji="0" lang="fr-FR" sz="18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(Produits Résiduaires Organiques)</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- 2022</a:t>
            </a:r>
          </a:p>
        </p:txBody>
      </p:sp>
    </p:spTree>
    <p:extLst>
      <p:ext uri="{BB962C8B-B14F-4D97-AF65-F5344CB8AC3E}">
        <p14:creationId xmlns:p14="http://schemas.microsoft.com/office/powerpoint/2010/main" val="435978194"/>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6732B-A828-4E17-ADE1-CC159CE489A3}"/>
              </a:ext>
            </a:extLst>
          </p:cNvPr>
          <p:cNvSpPr/>
          <p:nvPr/>
        </p:nvSpPr>
        <p:spPr>
          <a:xfrm>
            <a:off x="570452" y="1125613"/>
            <a:ext cx="10010850" cy="5647059"/>
          </a:xfrm>
          <a:prstGeom prst="rect">
            <a:avLst/>
          </a:prstGeom>
        </p:spPr>
        <p:txBody>
          <a:bodyPr wrap="square">
            <a:spAutoFit/>
          </a:bodyPr>
          <a:lstStyle/>
          <a:p>
            <a:pPr fontAlgn="base">
              <a:lnSpc>
                <a:spcPct val="120000"/>
              </a:lnSpc>
              <a:spcBef>
                <a:spcPts val="600"/>
              </a:spcBef>
              <a:buClr>
                <a:srgbClr val="1F497D"/>
              </a:buClr>
              <a:defRPr/>
            </a:pPr>
            <a:r>
              <a:rPr kumimoji="0" lang="fr-FR" b="1" i="0" u="sng" strike="noStrike" kern="1200" cap="none" spc="0" normalizeH="0" baseline="0" noProof="0">
                <a:ln>
                  <a:noFill/>
                </a:ln>
                <a:solidFill>
                  <a:srgbClr val="1F497D"/>
                </a:solidFill>
                <a:effectLst/>
                <a:uLnTx/>
                <a:uFillTx/>
                <a:latin typeface="Calibri" panose="020F0502020204030204" pitchFamily="34" charset="0"/>
                <a:ea typeface="+mn-ea"/>
                <a:cs typeface="Arial" charset="0"/>
              </a:rPr>
              <a:t>Projets pour 2023</a:t>
            </a:r>
          </a:p>
          <a:p>
            <a:pPr fontAlgn="base">
              <a:lnSpc>
                <a:spcPct val="120000"/>
              </a:lnSpc>
              <a:spcBef>
                <a:spcPts val="600"/>
              </a:spcBef>
              <a:buClr>
                <a:srgbClr val="1F497D"/>
              </a:buClr>
              <a:defRPr/>
            </a:pPr>
            <a:r>
              <a:rPr kumimoji="0" lang="fr-FR"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Réunions :</a:t>
            </a:r>
          </a:p>
          <a:p>
            <a:pPr marL="285750" indent="-285750" fontAlgn="base">
              <a:lnSpc>
                <a:spcPct val="120000"/>
              </a:lnSpc>
              <a:spcBef>
                <a:spcPts val="600"/>
              </a:spcBef>
              <a:buClr>
                <a:srgbClr val="1F497D"/>
              </a:buClr>
              <a:buFontTx/>
              <a:buChar char="-"/>
              <a:defRPr/>
            </a:pPr>
            <a:r>
              <a:rPr lang="fr-FR" b="1">
                <a:solidFill>
                  <a:srgbClr val="1F497D"/>
                </a:solidFill>
                <a:latin typeface="Calibri" panose="020F0502020204030204" pitchFamily="34" charset="0"/>
                <a:cs typeface="Arial" charset="0"/>
              </a:rPr>
              <a:t>Organisation d’une réunion conjointe avec le GT </a:t>
            </a:r>
            <a:r>
              <a:rPr lang="fr-FR" b="1" err="1">
                <a:solidFill>
                  <a:srgbClr val="1F497D"/>
                </a:solidFill>
                <a:latin typeface="Calibri" panose="020F0502020204030204" pitchFamily="34" charset="0"/>
                <a:cs typeface="Arial" charset="0"/>
              </a:rPr>
              <a:t>FOrBS</a:t>
            </a:r>
            <a:r>
              <a:rPr lang="fr-FR" b="1">
                <a:solidFill>
                  <a:srgbClr val="1F497D"/>
                </a:solidFill>
                <a:latin typeface="Calibri" panose="020F0502020204030204" pitchFamily="34" charset="0"/>
                <a:cs typeface="Arial" charset="0"/>
              </a:rPr>
              <a:t> le 31/05 à Paris</a:t>
            </a:r>
          </a:p>
          <a:p>
            <a:pPr marL="742950" lvl="1" indent="-285750" fontAlgn="base">
              <a:lnSpc>
                <a:spcPct val="120000"/>
              </a:lnSpc>
              <a:spcBef>
                <a:spcPts val="600"/>
              </a:spcBef>
              <a:buClr>
                <a:srgbClr val="1F497D"/>
              </a:buClr>
              <a:buFontTx/>
              <a:buChar char="-"/>
              <a:defRPr/>
            </a:pPr>
            <a:r>
              <a:rPr kumimoji="0" lang="fr-FR"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Objectif : faire le point s</a:t>
            </a:r>
            <a:r>
              <a:rPr lang="fr-FR" b="1" err="1">
                <a:solidFill>
                  <a:srgbClr val="1F497D"/>
                </a:solidFill>
                <a:latin typeface="Calibri" panose="020F0502020204030204" pitchFamily="34" charset="0"/>
                <a:cs typeface="Arial" charset="0"/>
              </a:rPr>
              <a:t>ur</a:t>
            </a:r>
            <a:r>
              <a:rPr lang="fr-FR" b="1">
                <a:solidFill>
                  <a:srgbClr val="1F497D"/>
                </a:solidFill>
                <a:latin typeface="Calibri" panose="020F0502020204030204" pitchFamily="34" charset="0"/>
                <a:cs typeface="Arial" charset="0"/>
              </a:rPr>
              <a:t> les indicateurs de fertilité biologique en lien avec les apports de PRO</a:t>
            </a:r>
          </a:p>
          <a:p>
            <a:pPr marL="285750" indent="-285750" fontAlgn="base">
              <a:lnSpc>
                <a:spcPct val="120000"/>
              </a:lnSpc>
              <a:spcBef>
                <a:spcPts val="600"/>
              </a:spcBef>
              <a:buClr>
                <a:srgbClr val="1F497D"/>
              </a:buClr>
              <a:buFontTx/>
              <a:buChar char="-"/>
              <a:defRPr/>
            </a:pPr>
            <a:r>
              <a:rPr kumimoji="0" lang="fr-FR"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Réunion en </a:t>
            </a:r>
            <a:r>
              <a:rPr kumimoji="0" lang="fr-FR" b="1" i="0" u="none" strike="noStrike" kern="1200" cap="none" spc="0" normalizeH="0" baseline="0" noProof="0" err="1">
                <a:ln>
                  <a:noFill/>
                </a:ln>
                <a:solidFill>
                  <a:srgbClr val="1F497D"/>
                </a:solidFill>
                <a:effectLst/>
                <a:uLnTx/>
                <a:uFillTx/>
                <a:latin typeface="Calibri" panose="020F0502020204030204" pitchFamily="34" charset="0"/>
                <a:ea typeface="+mn-ea"/>
                <a:cs typeface="Arial" charset="0"/>
              </a:rPr>
              <a:t>visio</a:t>
            </a:r>
            <a:r>
              <a:rPr kumimoji="0" lang="fr-FR"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à prévoir à </a:t>
            </a:r>
            <a:r>
              <a:rPr kumimoji="0" lang="fr-FR" b="1"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l’automne</a:t>
            </a:r>
            <a:r>
              <a:rPr kumimoji="0" lang="fr-FR" b="1" i="1"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(en cours de planification)</a:t>
            </a:r>
          </a:p>
          <a:p>
            <a:pPr marL="742950" lvl="1" indent="-285750" fontAlgn="base">
              <a:lnSpc>
                <a:spcPct val="120000"/>
              </a:lnSpc>
              <a:spcBef>
                <a:spcPts val="600"/>
              </a:spcBef>
              <a:buClr>
                <a:srgbClr val="1F497D"/>
              </a:buClr>
              <a:buFontTx/>
              <a:buChar char="-"/>
              <a:defRPr/>
            </a:pPr>
            <a:endParaRPr kumimoji="0" lang="fr-FR"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endParaRPr>
          </a:p>
          <a:p>
            <a:pPr fontAlgn="base">
              <a:lnSpc>
                <a:spcPct val="120000"/>
              </a:lnSpc>
              <a:spcBef>
                <a:spcPts val="600"/>
              </a:spcBef>
              <a:buClr>
                <a:srgbClr val="1F497D"/>
              </a:buClr>
              <a:defRPr/>
            </a:pP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Finalisation du travail </a:t>
            </a: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rPr>
              <a:t>sur </a:t>
            </a: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la mise à jour des </a:t>
            </a:r>
            <a:r>
              <a:rPr kumimoji="0" lang="fr-FR" sz="1800" b="1" i="0" u="none" strike="noStrike" kern="1200" cap="none" spc="0" normalizeH="0" baseline="0" noProof="0" err="1">
                <a:ln>
                  <a:noFill/>
                </a:ln>
                <a:solidFill>
                  <a:srgbClr val="1F497D"/>
                </a:solidFill>
                <a:effectLst/>
                <a:uLnTx/>
                <a:uFillTx/>
                <a:latin typeface="Calibri" panose="020F0502020204030204" pitchFamily="34" charset="0"/>
                <a:ea typeface="+mn-ea"/>
                <a:cs typeface="Arial" charset="0"/>
              </a:rPr>
              <a:t>keq</a:t>
            </a: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sur les digestats </a:t>
            </a:r>
          </a:p>
          <a:p>
            <a:pPr lvl="1" fontAlgn="base">
              <a:lnSpc>
                <a:spcPct val="120000"/>
              </a:lnSpc>
              <a:spcBef>
                <a:spcPts val="600"/>
              </a:spcBef>
              <a:buClr>
                <a:srgbClr val="1F497D"/>
              </a:buClr>
              <a:defRPr/>
            </a:pPr>
            <a:r>
              <a:rPr kumimoji="0" lang="fr-FR"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Sous-groupe de trav</a:t>
            </a:r>
            <a:r>
              <a:rPr lang="fr-FR" b="1">
                <a:solidFill>
                  <a:srgbClr val="1F497D"/>
                </a:solidFill>
                <a:latin typeface="Calibri" panose="020F0502020204030204" pitchFamily="34" charset="0"/>
                <a:cs typeface="Arial" charset="0"/>
              </a:rPr>
              <a:t>ail </a:t>
            </a:r>
            <a:r>
              <a:rPr lang="fr-FR" b="1" err="1">
                <a:solidFill>
                  <a:srgbClr val="1F497D"/>
                </a:solidFill>
                <a:latin typeface="Calibri" panose="020F0502020204030204" pitchFamily="34" charset="0"/>
                <a:cs typeface="Arial" charset="0"/>
              </a:rPr>
              <a:t>co-animé</a:t>
            </a:r>
            <a:r>
              <a:rPr lang="fr-FR" b="1">
                <a:solidFill>
                  <a:srgbClr val="1F497D"/>
                </a:solidFill>
                <a:latin typeface="Calibri" panose="020F0502020204030204" pitchFamily="34" charset="0"/>
                <a:cs typeface="Arial" charset="0"/>
              </a:rPr>
              <a:t> avec Aurélia Michaud (INRAE)</a:t>
            </a:r>
            <a:endParaRPr kumimoji="0" lang="fr-FR"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endParaRPr>
          </a:p>
          <a:p>
            <a:pPr marL="742950" lvl="1" indent="-285750" fontAlgn="base">
              <a:lnSpc>
                <a:spcPct val="120000"/>
              </a:lnSpc>
              <a:spcBef>
                <a:spcPts val="600"/>
              </a:spcBef>
              <a:buClr>
                <a:srgbClr val="1F497D"/>
              </a:buClr>
              <a:buFontTx/>
              <a:buChar char="-"/>
              <a:defRPr/>
            </a:pPr>
            <a:r>
              <a:rPr lang="fr-FR" b="1">
                <a:solidFill>
                  <a:srgbClr val="1F497D"/>
                </a:solidFill>
                <a:latin typeface="Calibri" panose="020F0502020204030204" pitchFamily="34" charset="0"/>
                <a:cs typeface="Arial" charset="0"/>
              </a:rPr>
              <a:t>Objectif : actualisation des références publiées par le </a:t>
            </a:r>
            <a:r>
              <a:rPr lang="fr-FR" b="1">
                <a:solidFill>
                  <a:srgbClr val="1F497D"/>
                </a:solidFill>
                <a:latin typeface="Calibri" panose="020F0502020204030204" pitchFamily="34" charset="0"/>
              </a:rPr>
              <a:t>C</a:t>
            </a:r>
            <a:r>
              <a:rPr lang="fr-FR" b="1">
                <a:solidFill>
                  <a:srgbClr val="1F497D"/>
                </a:solidFill>
                <a:latin typeface="Calibri" panose="020F0502020204030204" pitchFamily="34" charset="0"/>
                <a:cs typeface="Arial" charset="0"/>
              </a:rPr>
              <a:t>omifer + projet de communication et publications des résultats</a:t>
            </a:r>
          </a:p>
          <a:p>
            <a:pPr marL="742950" lvl="1" indent="-285750" fontAlgn="base">
              <a:lnSpc>
                <a:spcPct val="120000"/>
              </a:lnSpc>
              <a:spcBef>
                <a:spcPts val="600"/>
              </a:spcBef>
              <a:buClr>
                <a:srgbClr val="1F497D"/>
              </a:buClr>
              <a:buFontTx/>
              <a:buChar char="-"/>
              <a:defRPr/>
            </a:pPr>
            <a:r>
              <a:rPr lang="fr-FR" b="1">
                <a:solidFill>
                  <a:srgbClr val="1F497D"/>
                </a:solidFill>
                <a:latin typeface="Calibri" panose="020F0502020204030204" pitchFamily="34" charset="0"/>
                <a:cs typeface="Arial" charset="0"/>
              </a:rPr>
              <a:t>2 réunions </a:t>
            </a:r>
            <a:r>
              <a:rPr lang="fr-FR" b="1" err="1">
                <a:solidFill>
                  <a:srgbClr val="1F497D"/>
                </a:solidFill>
                <a:latin typeface="Calibri" panose="020F0502020204030204" pitchFamily="34" charset="0"/>
                <a:cs typeface="Arial" charset="0"/>
              </a:rPr>
              <a:t>visio</a:t>
            </a:r>
            <a:r>
              <a:rPr lang="fr-FR" b="1">
                <a:solidFill>
                  <a:srgbClr val="1F497D"/>
                </a:solidFill>
                <a:latin typeface="Calibri" panose="020F0502020204030204" pitchFamily="34" charset="0"/>
                <a:cs typeface="Arial" charset="0"/>
              </a:rPr>
              <a:t> prévues : 13/04 et 22/09</a:t>
            </a:r>
          </a:p>
          <a:p>
            <a:pPr lvl="1" fontAlgn="base">
              <a:lnSpc>
                <a:spcPct val="120000"/>
              </a:lnSpc>
              <a:spcBef>
                <a:spcPts val="600"/>
              </a:spcBef>
              <a:buClr>
                <a:srgbClr val="1F497D"/>
              </a:buClr>
              <a:defRPr/>
            </a:pPr>
            <a:r>
              <a:rPr kumimoji="0" lang="fr-FR"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a:t>
            </a:r>
          </a:p>
          <a:p>
            <a:pPr marL="0" marR="0" lvl="0" indent="0" algn="l" defTabSz="914400" rtl="0" eaLnBrk="1" fontAlgn="base" latinLnBrk="0" hangingPunct="1">
              <a:lnSpc>
                <a:spcPct val="120000"/>
              </a:lnSpc>
              <a:spcBef>
                <a:spcPts val="600"/>
              </a:spcBef>
              <a:spcAft>
                <a:spcPts val="0"/>
              </a:spcAft>
              <a:buClr>
                <a:srgbClr val="1F497D"/>
              </a:buClr>
              <a:buSzTx/>
              <a:buFontTx/>
              <a:buNone/>
              <a:tabLst/>
              <a:defRPr/>
            </a:pPr>
            <a:endPar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endParaRPr>
          </a:p>
          <a:p>
            <a:pPr marL="0" marR="0" lvl="0" indent="0" algn="l" defTabSz="914400" rtl="0" eaLnBrk="1" fontAlgn="base" latinLnBrk="0" hangingPunct="1">
              <a:lnSpc>
                <a:spcPct val="120000"/>
              </a:lnSpc>
              <a:spcBef>
                <a:spcPts val="600"/>
              </a:spcBef>
              <a:spcAft>
                <a:spcPts val="0"/>
              </a:spcAft>
              <a:buClr>
                <a:srgbClr val="1F497D"/>
              </a:buClr>
              <a:buSzTx/>
              <a:buFontTx/>
              <a:buNone/>
              <a:tabLst/>
              <a:defRPr/>
            </a:pPr>
            <a:endPar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endParaRPr>
          </a:p>
        </p:txBody>
      </p:sp>
      <p:sp>
        <p:nvSpPr>
          <p:cNvPr id="6" name="ZoneTexte 5">
            <a:extLst>
              <a:ext uri="{FF2B5EF4-FFF2-40B4-BE49-F238E27FC236}">
                <a16:creationId xmlns:a16="http://schemas.microsoft.com/office/drawing/2014/main" id="{E2525521-B60E-4B77-B8F3-E879FCABD433}"/>
              </a:ext>
            </a:extLst>
          </p:cNvPr>
          <p:cNvSpPr txBox="1"/>
          <p:nvPr/>
        </p:nvSpPr>
        <p:spPr>
          <a:xfrm>
            <a:off x="3088480" y="140225"/>
            <a:ext cx="7979569" cy="589072"/>
          </a:xfrm>
          <a:prstGeom prst="rect">
            <a:avLst/>
          </a:prstGeom>
          <a:noFill/>
        </p:spPr>
        <p:txBody>
          <a:bodyPr wrap="square">
            <a:spAutoFit/>
          </a:bodyPr>
          <a:lstStyle/>
          <a:p>
            <a:pPr marL="457200" marR="0" lvl="1" indent="0" algn="l" defTabSz="914400" rtl="0" eaLnBrk="1" fontAlgn="base" latinLnBrk="0" hangingPunct="1">
              <a:lnSpc>
                <a:spcPct val="150000"/>
              </a:lnSpc>
              <a:spcBef>
                <a:spcPct val="0"/>
              </a:spcBef>
              <a:spcAft>
                <a:spcPct val="0"/>
              </a:spcAft>
              <a:buClr>
                <a:srgbClr val="62992B"/>
              </a:buClr>
              <a:buSzTx/>
              <a:buFontTx/>
              <a:buNone/>
              <a:tabLst/>
              <a:defRPr/>
            </a:pP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Groupe de Travail PRO </a:t>
            </a:r>
            <a:r>
              <a:rPr kumimoji="0" lang="fr-FR" sz="18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(Produits Résiduaires Organiques)</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- 2022</a:t>
            </a:r>
          </a:p>
        </p:txBody>
      </p:sp>
    </p:spTree>
    <p:extLst>
      <p:ext uri="{BB962C8B-B14F-4D97-AF65-F5344CB8AC3E}">
        <p14:creationId xmlns:p14="http://schemas.microsoft.com/office/powerpoint/2010/main" val="2168745110"/>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688" y="1256325"/>
            <a:ext cx="9957817" cy="4267322"/>
          </a:xfrm>
          <a:prstGeom prst="rect">
            <a:avLst/>
          </a:prstGeom>
        </p:spPr>
        <p:txBody>
          <a:bodyPr wrap="square">
            <a:spAutoFit/>
          </a:bodyPr>
          <a:lstStyle/>
          <a:p>
            <a:pPr marL="0" marR="0" lvl="0" indent="0" algn="l" defTabSz="914400" rtl="0" eaLnBrk="1" fontAlgn="base" latinLnBrk="0" hangingPunct="1">
              <a:lnSpc>
                <a:spcPct val="120000"/>
              </a:lnSpc>
              <a:spcBef>
                <a:spcPts val="600"/>
              </a:spcBef>
              <a:spcAft>
                <a:spcPts val="0"/>
              </a:spcAft>
              <a:buClr>
                <a:srgbClr val="1F497D"/>
              </a:buClr>
              <a:buSzTx/>
              <a:buFontTx/>
              <a:buNone/>
              <a:tabLst/>
              <a:defRPr/>
            </a:pP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Animateur GT </a:t>
            </a:r>
            <a:r>
              <a:rPr kumimoji="0" lang="fr-FR" sz="1800" b="1" i="0" u="none" strike="noStrike" kern="1200" cap="none" spc="0" normalizeH="0" baseline="0" noProof="0" err="1">
                <a:ln>
                  <a:noFill/>
                </a:ln>
                <a:solidFill>
                  <a:srgbClr val="1F497D"/>
                </a:solidFill>
                <a:effectLst/>
                <a:uLnTx/>
                <a:uFillTx/>
                <a:latin typeface="Calibri" panose="020F0502020204030204" pitchFamily="34" charset="0"/>
                <a:ea typeface="+mn-ea"/>
                <a:cs typeface="Arial" charset="0"/>
              </a:rPr>
              <a:t>PKMg</a:t>
            </a: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a:t>
            </a: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Lionel Jordan-</a:t>
            </a:r>
            <a:r>
              <a:rPr kumimoji="0" lang="fr-FR" sz="1800" b="0" i="0" u="none" strike="noStrike" kern="1200" cap="none" spc="0" normalizeH="0" baseline="0" noProof="0" err="1">
                <a:ln>
                  <a:noFill/>
                </a:ln>
                <a:solidFill>
                  <a:srgbClr val="1F497D"/>
                </a:solidFill>
                <a:effectLst/>
                <a:uLnTx/>
                <a:uFillTx/>
                <a:latin typeface="Calibri" panose="020F0502020204030204" pitchFamily="34" charset="0"/>
                <a:ea typeface="+mn-ea"/>
                <a:cs typeface="Arial" charset="0"/>
              </a:rPr>
              <a:t>Meille</a:t>
            </a: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a:t>
            </a:r>
            <a:r>
              <a:rPr kumimoji="0" lang="fr-FR" sz="12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a:t>
            </a:r>
            <a:r>
              <a:rPr kumimoji="0" lang="fr-FR" sz="12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hlinkClick r:id="rId3"/>
              </a:rPr>
              <a:t>lionel.jordan-meille@agro-bordeaux.fr</a:t>
            </a:r>
            <a:r>
              <a:rPr kumimoji="0" lang="fr-FR" sz="12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a:t>
            </a:r>
          </a:p>
          <a:p>
            <a:pPr marL="0" marR="0" lvl="0" indent="0" algn="l" defTabSz="914400" rtl="0" eaLnBrk="1" fontAlgn="base" latinLnBrk="0" hangingPunct="1">
              <a:lnSpc>
                <a:spcPct val="120000"/>
              </a:lnSpc>
              <a:spcBef>
                <a:spcPts val="600"/>
              </a:spcBef>
              <a:spcAft>
                <a:spcPts val="0"/>
              </a:spcAft>
              <a:buClr>
                <a:srgbClr val="1F497D"/>
              </a:buClr>
              <a:buSzTx/>
              <a:buFontTx/>
              <a:buNone/>
              <a:tabLst/>
              <a:defRPr/>
            </a:pPr>
            <a:endParaRPr kumimoji="0" lang="fr-FR" sz="1050" b="1" i="0" u="none" strike="noStrike" kern="1200" cap="none" spc="0" normalizeH="0" baseline="0" noProof="0">
              <a:ln>
                <a:noFill/>
              </a:ln>
              <a:solidFill>
                <a:srgbClr val="FF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FF0000"/>
                </a:solidFill>
                <a:effectLst/>
                <a:uLnTx/>
                <a:uFillTx/>
                <a:latin typeface="Arial" charset="0"/>
                <a:ea typeface="+mn-ea"/>
                <a:cs typeface="Arial" charset="0"/>
              </a:rPr>
              <a:t>La vie du groupe P K Mg</a:t>
            </a:r>
          </a:p>
          <a:p>
            <a:pPr lvl="0" fontAlgn="base">
              <a:lnSpc>
                <a:spcPct val="120000"/>
              </a:lnSpc>
              <a:spcBef>
                <a:spcPts val="600"/>
              </a:spcBef>
              <a:buClr>
                <a:srgbClr val="1F497D"/>
              </a:buClr>
              <a:defRPr/>
            </a:pPr>
            <a:r>
              <a:rPr kumimoji="0" lang="fr-FR" sz="20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Réunions : 2 juin – 29 </a:t>
            </a:r>
            <a:r>
              <a:rPr lang="fr-FR" sz="2000">
                <a:solidFill>
                  <a:srgbClr val="1F497D"/>
                </a:solidFill>
                <a:latin typeface="Calibri" panose="020F0502020204030204" pitchFamily="34" charset="0"/>
                <a:cs typeface="Arial" charset="0"/>
              </a:rPr>
              <a:t>novembre (</a:t>
            </a:r>
            <a:r>
              <a:rPr lang="fr-FR" sz="2000" err="1">
                <a:solidFill>
                  <a:srgbClr val="1F497D"/>
                </a:solidFill>
                <a:latin typeface="Calibri" panose="020F0502020204030204" pitchFamily="34" charset="0"/>
                <a:cs typeface="Arial" charset="0"/>
              </a:rPr>
              <a:t>visio</a:t>
            </a:r>
            <a:r>
              <a:rPr lang="fr-FR" sz="2000">
                <a:solidFill>
                  <a:srgbClr val="1F497D"/>
                </a:solidFill>
                <a:latin typeface="Calibri" panose="020F0502020204030204" pitchFamily="34" charset="0"/>
                <a:cs typeface="Arial" charset="0"/>
              </a:rPr>
              <a:t>) </a:t>
            </a:r>
            <a:endParaRPr kumimoji="0" lang="fr-FR" sz="20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endParaRPr>
          </a:p>
          <a:p>
            <a:pPr marL="0" marR="0" lvl="0" indent="0" algn="l" defTabSz="914400" rtl="0" eaLnBrk="1" fontAlgn="base" latinLnBrk="0" hangingPunct="1">
              <a:lnSpc>
                <a:spcPct val="120000"/>
              </a:lnSpc>
              <a:spcBef>
                <a:spcPts val="600"/>
              </a:spcBef>
              <a:spcAft>
                <a:spcPts val="0"/>
              </a:spcAft>
              <a:buClr>
                <a:srgbClr val="1F497D"/>
              </a:buClr>
              <a:buSzTx/>
              <a:buFontTx/>
              <a:buNone/>
              <a:tabLst/>
              <a:defRPr/>
            </a:pPr>
            <a:r>
              <a:rPr kumimoji="0" lang="fr-FR" sz="2000" b="1" i="0" u="none" strike="noStrike" kern="1200" cap="none" spc="0" normalizeH="0" baseline="0" noProof="0">
                <a:ln>
                  <a:noFill/>
                </a:ln>
                <a:solidFill>
                  <a:srgbClr val="0070C0"/>
                </a:solidFill>
                <a:effectLst/>
                <a:uLnTx/>
                <a:uFillTx/>
                <a:latin typeface="Calibri" panose="020F0502020204030204" pitchFamily="34" charset="0"/>
                <a:ea typeface="+mn-ea"/>
                <a:cs typeface="Arial" charset="0"/>
              </a:rPr>
              <a:t>Prochaine réunion : 8 juin 2023</a:t>
            </a:r>
          </a:p>
          <a:p>
            <a:pPr marL="0" marR="0" lvl="0" indent="0" algn="l" defTabSz="914400" rtl="0" eaLnBrk="1" fontAlgn="base" latinLnBrk="0" hangingPunct="1">
              <a:lnSpc>
                <a:spcPct val="120000"/>
              </a:lnSpc>
              <a:spcBef>
                <a:spcPts val="600"/>
              </a:spcBef>
              <a:spcAft>
                <a:spcPts val="0"/>
              </a:spcAft>
              <a:buClr>
                <a:srgbClr val="1F497D"/>
              </a:buClr>
              <a:buSzTx/>
              <a:buFontTx/>
              <a:buNone/>
              <a:tabLst/>
              <a:defRPr/>
            </a:pPr>
            <a:endParaRPr kumimoji="0" lang="fr-FR" sz="24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endParaRPr>
          </a:p>
          <a:p>
            <a:pPr marL="0" marR="0" lvl="0" indent="0" algn="l" defTabSz="914400" rtl="0" eaLnBrk="1" fontAlgn="base" latinLnBrk="0" hangingPunct="1">
              <a:lnSpc>
                <a:spcPct val="120000"/>
              </a:lnSpc>
              <a:spcBef>
                <a:spcPts val="600"/>
              </a:spcBef>
              <a:spcAft>
                <a:spcPts val="0"/>
              </a:spcAft>
              <a:buClr>
                <a:srgbClr val="1F497D"/>
              </a:buClr>
              <a:buSzTx/>
              <a:buFontTx/>
              <a:buNone/>
              <a:tabLst/>
              <a:defRPr/>
            </a:pPr>
            <a:r>
              <a:rPr kumimoji="0" lang="fr-FR" sz="2400" b="1" i="0" u="none" strike="noStrike" kern="1200" cap="none" spc="0" normalizeH="0" baseline="0" noProof="0">
                <a:ln>
                  <a:noFill/>
                </a:ln>
                <a:solidFill>
                  <a:srgbClr val="FF0000"/>
                </a:solidFill>
                <a:effectLst/>
                <a:uLnTx/>
                <a:uFillTx/>
                <a:latin typeface="Arial" charset="0"/>
                <a:ea typeface="+mn-ea"/>
                <a:cs typeface="Arial" charset="0"/>
              </a:rPr>
              <a:t>Les dossiers du moment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050" b="0" i="0" u="none" strike="noStrike" kern="1200" cap="none" spc="0" normalizeH="0" baseline="0" noProof="0">
              <a:ln>
                <a:noFill/>
              </a:ln>
              <a:solidFill>
                <a:srgbClr val="000000"/>
              </a:solidFill>
              <a:effectLst/>
              <a:uLnTx/>
              <a:uFillTx/>
              <a:latin typeface="Arial" charset="0"/>
              <a:ea typeface="+mn-ea"/>
              <a:cs typeface="Arial" charset="0"/>
            </a:endParaRPr>
          </a:p>
          <a:p>
            <a:pPr marL="342900" lvl="0" indent="-342900" fontAlgn="base">
              <a:spcBef>
                <a:spcPct val="0"/>
              </a:spcBef>
              <a:spcAft>
                <a:spcPct val="0"/>
              </a:spcAft>
              <a:buFont typeface="Arial" panose="020B0604020202020204" pitchFamily="34" charset="0"/>
              <a:buChar char="•"/>
              <a:defRPr/>
            </a:pPr>
            <a:r>
              <a:rPr lang="fr-FR" altLang="fr-FR" sz="2400" b="1">
                <a:solidFill>
                  <a:srgbClr val="1F497D"/>
                </a:solidFill>
                <a:latin typeface="Calibri" panose="020F0502020204030204" pitchFamily="34" charset="0"/>
                <a:cs typeface="Arial" charset="0"/>
              </a:rPr>
              <a:t>Evaluation de la pertinence de références en AB </a:t>
            </a:r>
            <a:r>
              <a:rPr lang="fr-FR" altLang="fr-FR" sz="2400">
                <a:solidFill>
                  <a:srgbClr val="1F497D"/>
                </a:solidFill>
                <a:latin typeface="Calibri" panose="020F0502020204030204" pitchFamily="34" charset="0"/>
                <a:cs typeface="Arial" charset="0"/>
              </a:rPr>
              <a:t>(</a:t>
            </a:r>
            <a:r>
              <a:rPr lang="fr-FR" altLang="fr-FR" sz="2400" err="1">
                <a:solidFill>
                  <a:srgbClr val="1F497D"/>
                </a:solidFill>
                <a:latin typeface="Calibri" panose="020F0502020204030204" pitchFamily="34" charset="0"/>
                <a:cs typeface="Arial" charset="0"/>
              </a:rPr>
              <a:t>PhosphoBio</a:t>
            </a:r>
            <a:r>
              <a:rPr lang="fr-FR" altLang="fr-FR" sz="2400">
                <a:solidFill>
                  <a:srgbClr val="1F497D"/>
                </a:solidFill>
                <a:latin typeface="Calibri" panose="020F0502020204030204" pitchFamily="34" charset="0"/>
                <a:cs typeface="Arial" charset="0"/>
              </a:rPr>
              <a:t>)</a:t>
            </a:r>
            <a:endParaRPr kumimoji="0" lang="fr-FR" altLang="fr-FR" sz="2400" i="0" u="none" strike="noStrike" kern="1200" cap="none" spc="0" normalizeH="0" baseline="0" noProof="0">
              <a:ln>
                <a:noFill/>
              </a:ln>
              <a:solidFill>
                <a:srgbClr val="000000"/>
              </a:solidFill>
              <a:effectLst/>
              <a:uLnTx/>
              <a:uFillTx/>
              <a:latin typeface="Arial" charset="0"/>
              <a:cs typeface="Arial" charset="0"/>
            </a:endParaRPr>
          </a:p>
          <a:p>
            <a:pPr marL="342900" lvl="0" indent="-342900" fontAlgn="base">
              <a:spcBef>
                <a:spcPct val="0"/>
              </a:spcBef>
              <a:spcAft>
                <a:spcPct val="0"/>
              </a:spcAft>
              <a:buFont typeface="Arial" panose="020B0604020202020204" pitchFamily="34" charset="0"/>
              <a:buChar char="•"/>
              <a:defRPr/>
            </a:pPr>
            <a:r>
              <a:rPr lang="fr-FR" altLang="fr-FR" sz="2400" b="1">
                <a:solidFill>
                  <a:srgbClr val="1F497D"/>
                </a:solidFill>
                <a:latin typeface="Calibri" panose="020F0502020204030204" pitchFamily="34" charset="0"/>
                <a:cs typeface="Arial" charset="0"/>
              </a:rPr>
              <a:t>Travaux d'actualisation de références du raisonnement de la fertilisation P</a:t>
            </a:r>
          </a:p>
          <a:p>
            <a:pPr marL="342900" lvl="0" indent="-342900" fontAlgn="base">
              <a:spcBef>
                <a:spcPct val="0"/>
              </a:spcBef>
              <a:spcAft>
                <a:spcPct val="0"/>
              </a:spcAft>
              <a:buFont typeface="Arial" panose="020B0604020202020204" pitchFamily="34" charset="0"/>
              <a:buChar char="•"/>
              <a:defRPr/>
            </a:pPr>
            <a:r>
              <a:rPr kumimoji="0" lang="fr-FR" altLang="fr-FR" sz="20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Symbol" panose="05050102010706020507" pitchFamily="18" charset="2"/>
              </a:rPr>
              <a:t>Etude de </a:t>
            </a:r>
            <a:r>
              <a:rPr kumimoji="0" lang="fr-FR" altLang="fr-FR" sz="20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Symbol" panose="05050102010706020507" pitchFamily="18" charset="2"/>
              </a:rPr>
              <a:t>situations complexes </a:t>
            </a:r>
            <a:r>
              <a:rPr kumimoji="0" lang="fr-FR" altLang="fr-FR" sz="20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Symbol" panose="05050102010706020507" pitchFamily="18" charset="2"/>
              </a:rPr>
              <a:t>non résolues par la grille COMIFER</a:t>
            </a:r>
            <a:endParaRPr kumimoji="0" lang="fr-FR" sz="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endParaRPr>
          </a:p>
        </p:txBody>
      </p:sp>
      <p:sp>
        <p:nvSpPr>
          <p:cNvPr id="7" name="Rectangle 6"/>
          <p:cNvSpPr/>
          <p:nvPr/>
        </p:nvSpPr>
        <p:spPr>
          <a:xfrm>
            <a:off x="3225801" y="121748"/>
            <a:ext cx="7613273" cy="589072"/>
          </a:xfrm>
          <a:prstGeom prst="rect">
            <a:avLst/>
          </a:prstGeom>
        </p:spPr>
        <p:txBody>
          <a:bodyPr wrap="square">
            <a:spAutoFit/>
          </a:bodyPr>
          <a:lstStyle/>
          <a:p>
            <a:pPr marL="457200" marR="0" lvl="1" indent="0" algn="l" defTabSz="914400" rtl="0" eaLnBrk="1" fontAlgn="base" latinLnBrk="0" hangingPunct="1">
              <a:lnSpc>
                <a:spcPct val="150000"/>
              </a:lnSpc>
              <a:spcBef>
                <a:spcPct val="0"/>
              </a:spcBef>
              <a:spcAft>
                <a:spcPct val="0"/>
              </a:spcAft>
              <a:buClr>
                <a:srgbClr val="62992B"/>
              </a:buClr>
              <a:buSzTx/>
              <a:buFontTx/>
              <a:buNone/>
              <a:tabLst/>
              <a:defRPr/>
            </a:pP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Groupe de Travail </a:t>
            </a:r>
            <a:r>
              <a:rPr kumimoji="0" lang="fr-FR" altLang="fr-FR" sz="2400" b="1" i="0" u="none" strike="noStrike" kern="1200" cap="none" spc="0" normalizeH="0" baseline="0" noProof="0" err="1">
                <a:ln>
                  <a:noFill/>
                </a:ln>
                <a:solidFill>
                  <a:srgbClr val="62992B"/>
                </a:solidFill>
                <a:effectLst/>
                <a:uLnTx/>
                <a:uFillTx/>
                <a:latin typeface="Calibri" pitchFamily="34" charset="0"/>
                <a:ea typeface="+mn-ea"/>
                <a:cs typeface="Arial" charset="0"/>
              </a:rPr>
              <a:t>PKMg</a:t>
            </a:r>
            <a:r>
              <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rPr>
              <a:t> </a:t>
            </a:r>
            <a:r>
              <a:rPr kumimoji="0" lang="fr-FR" altLang="fr-FR" sz="1400" b="1" i="0" u="none" strike="noStrike" kern="1200" cap="none" spc="0" normalizeH="0" baseline="0" noProof="0">
                <a:ln>
                  <a:noFill/>
                </a:ln>
                <a:solidFill>
                  <a:srgbClr val="62992B"/>
                </a:solidFill>
                <a:effectLst/>
                <a:uLnTx/>
                <a:uFillTx/>
                <a:latin typeface="Calibri" pitchFamily="34" charset="0"/>
                <a:ea typeface="+mn-ea"/>
                <a:cs typeface="Arial" charset="0"/>
              </a:rPr>
              <a:t>(Phosphore-Potassium-Magnésium)</a:t>
            </a:r>
            <a:r>
              <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rPr>
              <a:t> </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- 2022</a:t>
            </a:r>
            <a:endPar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857889962"/>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143" y="121748"/>
            <a:ext cx="3949430"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Ordre du jour</a:t>
            </a:r>
            <a:endParaRPr lang="fr-FR" sz="4000" b="1">
              <a:solidFill>
                <a:srgbClr val="62992B"/>
              </a:solidFill>
            </a:endParaRPr>
          </a:p>
        </p:txBody>
      </p:sp>
      <p:sp>
        <p:nvSpPr>
          <p:cNvPr id="6" name="Rectangle 5"/>
          <p:cNvSpPr/>
          <p:nvPr/>
        </p:nvSpPr>
        <p:spPr>
          <a:xfrm>
            <a:off x="1193689" y="1177104"/>
            <a:ext cx="11059802" cy="5234382"/>
          </a:xfrm>
          <a:prstGeom prst="rect">
            <a:avLst/>
          </a:prstGeom>
        </p:spPr>
        <p:txBody>
          <a:bodyPr wrap="square">
            <a:spAutoFit/>
          </a:bodyPr>
          <a:lstStyle/>
          <a:p>
            <a:pPr marL="342900" indent="-342900">
              <a:lnSpc>
                <a:spcPct val="150000"/>
              </a:lnSpc>
              <a:buClr>
                <a:srgbClr val="1F497D"/>
              </a:buClr>
              <a:buFont typeface="+mj-lt"/>
              <a:buAutoNum type="arabicPeriod"/>
            </a:pPr>
            <a:r>
              <a:rPr lang="fr-FR" sz="1600" b="1">
                <a:solidFill>
                  <a:srgbClr val="6FAD31"/>
                </a:solidFill>
                <a:latin typeface="Calibri" panose="020F0502020204030204" pitchFamily="34" charset="0"/>
              </a:rPr>
              <a:t>Approbation de l’ordre du jour de l’Assemblée Générale</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du procès-verbal de l’Assemblée Générale du 31 mars 2022</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Bilan de l’activité du Comifer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Rapport moral du président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Activité 2022</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des groupes de travail Comifer</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du groupe conjoint Comifer-RMT-Bouclage</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Convention </a:t>
            </a:r>
            <a:r>
              <a:rPr lang="fr-FR" sz="1200">
                <a:solidFill>
                  <a:srgbClr val="1F497D"/>
                </a:solidFill>
                <a:effectLst/>
                <a:latin typeface="Calibri" panose="020F0502020204030204" pitchFamily="34" charset="0"/>
                <a:ea typeface="Calibri" panose="020F0502020204030204" pitchFamily="34" charset="0"/>
              </a:rPr>
              <a:t>Comifer-MASA</a:t>
            </a:r>
            <a:r>
              <a:rPr lang="fr-FR" sz="1400">
                <a:solidFill>
                  <a:srgbClr val="1F497D"/>
                </a:solidFill>
                <a:effectLst/>
                <a:latin typeface="Calibri" panose="020F0502020204030204" pitchFamily="34" charset="0"/>
                <a:ea typeface="Calibri" panose="020F0502020204030204" pitchFamily="34" charset="0"/>
              </a:rPr>
              <a:t> </a:t>
            </a:r>
            <a:r>
              <a:rPr lang="fr-FR" sz="1050">
                <a:solidFill>
                  <a:srgbClr val="1F497D"/>
                </a:solidFill>
                <a:latin typeface="Calibri" panose="020F0502020204030204" pitchFamily="34" charset="0"/>
              </a:rPr>
              <a:t>(Ministère de l’Agriculture, de l’Alimentation et de la Souveraineté alimentaire) </a:t>
            </a:r>
            <a:r>
              <a:rPr lang="fr-FR" sz="1400">
                <a:solidFill>
                  <a:srgbClr val="1F497D"/>
                </a:solidFill>
                <a:latin typeface="Calibri" panose="020F0502020204030204" pitchFamily="34" charset="0"/>
              </a:rPr>
              <a:t>	</a:t>
            </a:r>
          </a:p>
          <a:p>
            <a:pPr marL="1314450" lvl="2" indent="-400050">
              <a:buClr>
                <a:srgbClr val="1F497D"/>
              </a:buClr>
              <a:buFont typeface="+mj-lt"/>
              <a:buAutoNum type="romanLcPeriod"/>
              <a:tabLst>
                <a:tab pos="1343025" algn="l"/>
              </a:tabLst>
            </a:pPr>
            <a:r>
              <a:rPr lang="fr-FR" sz="1400">
                <a:solidFill>
                  <a:srgbClr val="1F497D"/>
                </a:solidFill>
                <a:latin typeface="Calibri" panose="020F0502020204030204" pitchFamily="34" charset="0"/>
              </a:rPr>
              <a:t>	</a:t>
            </a:r>
            <a:r>
              <a:rPr lang="fr-FR" sz="1200">
                <a:solidFill>
                  <a:srgbClr val="1F497D"/>
                </a:solidFill>
                <a:latin typeface="Calibri" panose="020F0502020204030204" pitchFamily="34" charset="0"/>
              </a:rPr>
              <a:t>Bilan JT 2022 </a:t>
            </a:r>
            <a:r>
              <a:rPr lang="fr-FR" sz="1050">
                <a:solidFill>
                  <a:srgbClr val="1F497D"/>
                </a:solidFill>
                <a:latin typeface="Calibri" panose="020F0502020204030204" pitchFamily="34" charset="0"/>
              </a:rPr>
              <a:t>« Oligo-éléments et contaminants métalliques en agriculture : quelles réponses face aux enjeux agronomiques, sanitaires, environnementaux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16</a:t>
            </a:r>
            <a:r>
              <a:rPr lang="fr-FR" sz="1200" baseline="30000">
                <a:solidFill>
                  <a:srgbClr val="1F497D"/>
                </a:solidFill>
                <a:latin typeface="Calibri" panose="020F0502020204030204" pitchFamily="34" charset="0"/>
              </a:rPr>
              <a:t>è</a:t>
            </a:r>
            <a:r>
              <a:rPr lang="fr-FR" sz="1200">
                <a:solidFill>
                  <a:srgbClr val="1F497D"/>
                </a:solidFill>
                <a:latin typeface="Calibri" panose="020F0502020204030204" pitchFamily="34" charset="0"/>
              </a:rPr>
              <a:t> Rencontres Comifer-Gemas 2023</a:t>
            </a:r>
            <a:endParaRPr lang="fr-FR" sz="1200">
              <a:solidFill>
                <a:srgbClr val="1F497D"/>
              </a:solidFill>
              <a:effectLst/>
              <a:latin typeface="Calibri" panose="020F0502020204030204" pitchFamily="34" charset="0"/>
              <a:ea typeface="Times New Roman" panose="02020603050405020304" pitchFamily="18" charset="0"/>
            </a:endParaRPr>
          </a:p>
          <a:p>
            <a:pPr marL="800100" lvl="1" indent="-342900">
              <a:buClr>
                <a:srgbClr val="1F497D"/>
              </a:buClr>
              <a:buFont typeface="+mj-lt"/>
              <a:buAutoNum type="alphaLcPeriod"/>
            </a:pPr>
            <a:r>
              <a:rPr lang="fr-FR" sz="1200">
                <a:solidFill>
                  <a:srgbClr val="1F497D"/>
                </a:solidFill>
                <a:latin typeface="Calibri" panose="020F0502020204030204" pitchFamily="34" charset="0"/>
              </a:rPr>
              <a:t>JT 2024 </a:t>
            </a:r>
            <a:r>
              <a:rPr lang="fr-FR" sz="1050">
                <a:solidFill>
                  <a:srgbClr val="1F497D"/>
                </a:solidFill>
                <a:latin typeface="Calibri" panose="020F0502020204030204" pitchFamily="34" charset="0"/>
              </a:rPr>
              <a:t>« Pratiques de fertilisation face à la diversité des systèmes de culture»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Site internet</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Présentation des comptes 2022 – Projet de budget 2023 – Montant des adhésions 2024</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Renouvellement du tiers sortant des administrateurs </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Points divers : </a:t>
            </a:r>
          </a:p>
          <a:p>
            <a:pPr marL="742950" lvl="1" indent="-285750">
              <a:buFont typeface="+mj-lt"/>
              <a:buAutoNum type="alphaLcPeriod"/>
            </a:pPr>
            <a:r>
              <a:rPr lang="fr-FR" sz="1100">
                <a:solidFill>
                  <a:srgbClr val="1F497D"/>
                </a:solidFill>
                <a:effectLst/>
                <a:latin typeface="Calibri" panose="020F0502020204030204" pitchFamily="34" charset="0"/>
                <a:ea typeface="Times New Roman" panose="02020603050405020304" pitchFamily="18" charset="0"/>
              </a:rPr>
              <a:t>Participation du Comifer dans différents projets </a:t>
            </a:r>
            <a:endParaRPr lang="fr-FR" sz="1200">
              <a:solidFill>
                <a:srgbClr val="1F497D"/>
              </a:solidFill>
              <a:effectLst/>
              <a:latin typeface="Times New Roman" panose="02020603050405020304" pitchFamily="18" charset="0"/>
              <a:ea typeface="Calibri" panose="020F0502020204030204" pitchFamily="34" charset="0"/>
            </a:endParaRPr>
          </a:p>
          <a:p>
            <a:pPr marL="342900" indent="-342900">
              <a:lnSpc>
                <a:spcPct val="150000"/>
              </a:lnSpc>
              <a:spcAft>
                <a:spcPts val="600"/>
              </a:spcAft>
              <a:buClr>
                <a:srgbClr val="1F497D"/>
              </a:buClr>
              <a:buFont typeface="+mj-lt"/>
              <a:buAutoNum type="arabicPeriod"/>
            </a:pPr>
            <a:r>
              <a:rPr lang="fr-FR" sz="1200">
                <a:solidFill>
                  <a:srgbClr val="1F497D"/>
                </a:solidFill>
                <a:latin typeface="Calibri" panose="020F0502020204030204" pitchFamily="34" charset="0"/>
              </a:rPr>
              <a:t>Fixation de la date de l’Assemblée Générale 2024</a:t>
            </a:r>
          </a:p>
          <a:p>
            <a:pPr>
              <a:spcAft>
                <a:spcPts val="600"/>
              </a:spcAft>
              <a:buClr>
                <a:srgbClr val="62992B"/>
              </a:buClr>
            </a:pPr>
            <a:r>
              <a:rPr lang="fr-FR" sz="1200">
                <a:solidFill>
                  <a:srgbClr val="1F497D"/>
                </a:solidFill>
                <a:latin typeface="Calibri" panose="020F0502020204030204" pitchFamily="34" charset="0"/>
              </a:rPr>
              <a:t>Présentation de l’AFA - Association française d’Agronomie - par Adeline Michel, présidente. </a:t>
            </a:r>
            <a:br>
              <a:rPr lang="fr-FR" sz="1200">
                <a:solidFill>
                  <a:srgbClr val="1F497D"/>
                </a:solidFill>
                <a:latin typeface="Calibri" panose="020F0502020204030204" pitchFamily="34" charset="0"/>
              </a:rPr>
            </a:br>
            <a:r>
              <a:rPr lang="fr-FR" sz="1200">
                <a:solidFill>
                  <a:srgbClr val="1F497D"/>
                </a:solidFill>
                <a:latin typeface="Calibri" panose="020F0502020204030204" pitchFamily="34" charset="0"/>
              </a:rPr>
              <a:t>Cette présentation sera suivie d’une discussion ouverte autour de projets à coordonner avec le COMIFER. </a:t>
            </a:r>
          </a:p>
          <a:p>
            <a:pPr>
              <a:lnSpc>
                <a:spcPct val="150000"/>
              </a:lnSpc>
              <a:buClr>
                <a:srgbClr val="1F497D"/>
              </a:buClr>
            </a:pPr>
            <a:endParaRPr lang="fr-FR" sz="1200">
              <a:solidFill>
                <a:srgbClr val="1F497D"/>
              </a:solidFill>
              <a:latin typeface="Calibri" panose="020F0502020204030204" pitchFamily="34" charset="0"/>
            </a:endParaRPr>
          </a:p>
          <a:p>
            <a:pPr>
              <a:lnSpc>
                <a:spcPct val="150000"/>
              </a:lnSpc>
              <a:buClr>
                <a:srgbClr val="1F497D"/>
              </a:buClr>
            </a:pPr>
            <a:r>
              <a:rPr lang="fr-FR" sz="1200">
                <a:solidFill>
                  <a:srgbClr val="1F497D"/>
                </a:solidFill>
                <a:latin typeface="Calibri" panose="020F0502020204030204" pitchFamily="34" charset="0"/>
              </a:rPr>
              <a:t>Pause déjeuner</a:t>
            </a:r>
          </a:p>
        </p:txBody>
      </p:sp>
      <p:sp>
        <p:nvSpPr>
          <p:cNvPr id="2" name="ZoneTexte 1">
            <a:extLst>
              <a:ext uri="{FF2B5EF4-FFF2-40B4-BE49-F238E27FC236}">
                <a16:creationId xmlns:a16="http://schemas.microsoft.com/office/drawing/2014/main" id="{97FA6110-3F4A-41C1-8343-A2ADAB1C4456}"/>
              </a:ext>
            </a:extLst>
          </p:cNvPr>
          <p:cNvSpPr txBox="1"/>
          <p:nvPr/>
        </p:nvSpPr>
        <p:spPr>
          <a:xfrm>
            <a:off x="335412" y="1264148"/>
            <a:ext cx="616017"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 9h30 -11h40</a:t>
            </a:r>
          </a:p>
        </p:txBody>
      </p:sp>
      <p:sp>
        <p:nvSpPr>
          <p:cNvPr id="5" name="ZoneTexte 4">
            <a:extLst>
              <a:ext uri="{FF2B5EF4-FFF2-40B4-BE49-F238E27FC236}">
                <a16:creationId xmlns:a16="http://schemas.microsoft.com/office/drawing/2014/main" id="{818A8637-8E54-41B9-8743-AE2F73D9B970}"/>
              </a:ext>
            </a:extLst>
          </p:cNvPr>
          <p:cNvSpPr txBox="1"/>
          <p:nvPr/>
        </p:nvSpPr>
        <p:spPr>
          <a:xfrm>
            <a:off x="300620" y="5160451"/>
            <a:ext cx="685599"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11h40 -12h30</a:t>
            </a:r>
          </a:p>
        </p:txBody>
      </p:sp>
      <p:sp>
        <p:nvSpPr>
          <p:cNvPr id="4" name="ZoneTexte 3">
            <a:extLst>
              <a:ext uri="{FF2B5EF4-FFF2-40B4-BE49-F238E27FC236}">
                <a16:creationId xmlns:a16="http://schemas.microsoft.com/office/drawing/2014/main" id="{C7C6951C-A4D0-1088-AF0E-F96F13108AA2}"/>
              </a:ext>
            </a:extLst>
          </p:cNvPr>
          <p:cNvSpPr txBox="1"/>
          <p:nvPr/>
        </p:nvSpPr>
        <p:spPr>
          <a:xfrm>
            <a:off x="265830" y="5946367"/>
            <a:ext cx="685599" cy="276999"/>
          </a:xfrm>
          <a:prstGeom prst="rect">
            <a:avLst/>
          </a:prstGeom>
          <a:noFill/>
        </p:spPr>
        <p:txBody>
          <a:bodyPr wrap="square" rtlCol="0">
            <a:spAutoFit/>
          </a:bodyPr>
          <a:lstStyle/>
          <a:p>
            <a:r>
              <a:rPr lang="fr-FR" sz="1200" b="1">
                <a:solidFill>
                  <a:srgbClr val="1F497D"/>
                </a:solidFill>
                <a:latin typeface="Calibri" panose="020F0502020204030204" pitchFamily="34" charset="0"/>
              </a:rPr>
              <a:t>12h30 </a:t>
            </a:r>
          </a:p>
        </p:txBody>
      </p:sp>
    </p:spTree>
    <p:extLst>
      <p:ext uri="{BB962C8B-B14F-4D97-AF65-F5344CB8AC3E}">
        <p14:creationId xmlns:p14="http://schemas.microsoft.com/office/powerpoint/2010/main" val="1298298884"/>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775" y="1075170"/>
            <a:ext cx="9957817"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FF0000"/>
                </a:solidFill>
                <a:effectLst/>
                <a:uLnTx/>
                <a:uFillTx/>
                <a:latin typeface="Arial" charset="0"/>
                <a:ea typeface="+mn-ea"/>
                <a:cs typeface="Arial" charset="0"/>
              </a:rPr>
              <a:t>Ce dont on a parlé en réunion</a:t>
            </a:r>
          </a:p>
          <a:p>
            <a:pPr fontAlgn="base">
              <a:spcBef>
                <a:spcPct val="0"/>
              </a:spcBef>
              <a:spcAft>
                <a:spcPct val="0"/>
              </a:spcAft>
              <a:defRPr/>
            </a:pPr>
            <a:r>
              <a:rPr lang="fr-FR" sz="2400">
                <a:solidFill>
                  <a:srgbClr val="1F497D"/>
                </a:solidFill>
                <a:latin typeface="Calibri" panose="020F0502020204030204" pitchFamily="34" charset="0"/>
                <a:cs typeface="Arial" charset="0"/>
              </a:rPr>
              <a:t>Revues de littérature scientifique 2021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1" i="0" u="none" strike="noStrike" kern="1200" cap="none" spc="0" normalizeH="0" baseline="0" noProof="0">
              <a:ln>
                <a:noFill/>
              </a:ln>
              <a:solidFill>
                <a:srgbClr val="FF0000"/>
              </a:solidFill>
              <a:effectLst/>
              <a:uLnTx/>
              <a:uFillTx/>
              <a:latin typeface="Arial" charset="0"/>
              <a:ea typeface="+mn-ea"/>
              <a:cs typeface="Arial" charset="0"/>
            </a:endParaRPr>
          </a:p>
        </p:txBody>
      </p:sp>
      <p:sp>
        <p:nvSpPr>
          <p:cNvPr id="7" name="Rectangle 6"/>
          <p:cNvSpPr/>
          <p:nvPr/>
        </p:nvSpPr>
        <p:spPr>
          <a:xfrm>
            <a:off x="3225801" y="121748"/>
            <a:ext cx="7613273" cy="589072"/>
          </a:xfrm>
          <a:prstGeom prst="rect">
            <a:avLst/>
          </a:prstGeom>
        </p:spPr>
        <p:txBody>
          <a:bodyPr wrap="square">
            <a:spAutoFit/>
          </a:bodyPr>
          <a:lstStyle/>
          <a:p>
            <a:pPr marL="457200" marR="0" lvl="1" indent="0" algn="l" defTabSz="914400" rtl="0" eaLnBrk="1" fontAlgn="base" latinLnBrk="0" hangingPunct="1">
              <a:lnSpc>
                <a:spcPct val="150000"/>
              </a:lnSpc>
              <a:spcBef>
                <a:spcPct val="0"/>
              </a:spcBef>
              <a:spcAft>
                <a:spcPct val="0"/>
              </a:spcAft>
              <a:buClr>
                <a:srgbClr val="62992B"/>
              </a:buClr>
              <a:buSzTx/>
              <a:buFontTx/>
              <a:buNone/>
              <a:tabLst/>
              <a:defRPr/>
            </a:pP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Groupe de Travail </a:t>
            </a:r>
            <a:r>
              <a:rPr kumimoji="0" lang="fr-FR" altLang="fr-FR" sz="2400" b="1" i="0" u="none" strike="noStrike" kern="1200" cap="none" spc="0" normalizeH="0" baseline="0" noProof="0" err="1">
                <a:ln>
                  <a:noFill/>
                </a:ln>
                <a:solidFill>
                  <a:srgbClr val="62992B"/>
                </a:solidFill>
                <a:effectLst/>
                <a:uLnTx/>
                <a:uFillTx/>
                <a:latin typeface="Calibri" pitchFamily="34" charset="0"/>
                <a:ea typeface="+mn-ea"/>
                <a:cs typeface="Arial" charset="0"/>
              </a:rPr>
              <a:t>PKMg</a:t>
            </a:r>
            <a:r>
              <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rPr>
              <a:t> </a:t>
            </a:r>
            <a:r>
              <a:rPr kumimoji="0" lang="fr-FR" altLang="fr-FR" sz="1400" b="1" i="0" u="none" strike="noStrike" kern="1200" cap="none" spc="0" normalizeH="0" baseline="0" noProof="0">
                <a:ln>
                  <a:noFill/>
                </a:ln>
                <a:solidFill>
                  <a:srgbClr val="62992B"/>
                </a:solidFill>
                <a:effectLst/>
                <a:uLnTx/>
                <a:uFillTx/>
                <a:latin typeface="Calibri" pitchFamily="34" charset="0"/>
                <a:ea typeface="+mn-ea"/>
                <a:cs typeface="Arial" charset="0"/>
              </a:rPr>
              <a:t>(Phosphore-Potassium-Magnésium)</a:t>
            </a:r>
            <a:r>
              <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rPr>
              <a:t> </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- 2022</a:t>
            </a:r>
            <a:endPar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endParaRPr>
          </a:p>
        </p:txBody>
      </p:sp>
      <p:pic>
        <p:nvPicPr>
          <p:cNvPr id="2" name="Image 1"/>
          <p:cNvPicPr>
            <a:picLocks noChangeAspect="1"/>
          </p:cNvPicPr>
          <p:nvPr/>
        </p:nvPicPr>
        <p:blipFill>
          <a:blip r:embed="rId3"/>
          <a:stretch>
            <a:fillRect/>
          </a:stretch>
        </p:blipFill>
        <p:spPr>
          <a:xfrm>
            <a:off x="166367" y="2061713"/>
            <a:ext cx="3753252" cy="3907381"/>
          </a:xfrm>
          <a:prstGeom prst="rect">
            <a:avLst/>
          </a:prstGeom>
        </p:spPr>
      </p:pic>
      <p:pic>
        <p:nvPicPr>
          <p:cNvPr id="3" name="Image 2"/>
          <p:cNvPicPr>
            <a:picLocks noChangeAspect="1"/>
          </p:cNvPicPr>
          <p:nvPr/>
        </p:nvPicPr>
        <p:blipFill>
          <a:blip r:embed="rId4"/>
          <a:stretch>
            <a:fillRect/>
          </a:stretch>
        </p:blipFill>
        <p:spPr>
          <a:xfrm>
            <a:off x="4278702" y="2076122"/>
            <a:ext cx="3874083" cy="3977162"/>
          </a:xfrm>
          <a:prstGeom prst="rect">
            <a:avLst/>
          </a:prstGeom>
        </p:spPr>
      </p:pic>
      <p:pic>
        <p:nvPicPr>
          <p:cNvPr id="5" name="Image 4"/>
          <p:cNvPicPr>
            <a:picLocks noChangeAspect="1"/>
          </p:cNvPicPr>
          <p:nvPr/>
        </p:nvPicPr>
        <p:blipFill>
          <a:blip r:embed="rId5"/>
          <a:stretch>
            <a:fillRect/>
          </a:stretch>
        </p:blipFill>
        <p:spPr>
          <a:xfrm>
            <a:off x="8229578" y="2096218"/>
            <a:ext cx="3821524" cy="3974551"/>
          </a:xfrm>
          <a:prstGeom prst="rect">
            <a:avLst/>
          </a:prstGeom>
        </p:spPr>
      </p:pic>
    </p:spTree>
    <p:extLst>
      <p:ext uri="{BB962C8B-B14F-4D97-AF65-F5344CB8AC3E}">
        <p14:creationId xmlns:p14="http://schemas.microsoft.com/office/powerpoint/2010/main" val="1421885233"/>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775" y="1075170"/>
            <a:ext cx="7477723" cy="8309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FF0000"/>
                </a:solidFill>
                <a:effectLst/>
                <a:uLnTx/>
                <a:uFillTx/>
                <a:latin typeface="Arial" charset="0"/>
                <a:ea typeface="+mn-ea"/>
                <a:cs typeface="Arial" charset="0"/>
              </a:rPr>
              <a:t>Ce dont on a parlé en réunion</a:t>
            </a:r>
          </a:p>
          <a:p>
            <a:pPr fontAlgn="base">
              <a:spcBef>
                <a:spcPct val="0"/>
              </a:spcBef>
              <a:spcAft>
                <a:spcPct val="0"/>
              </a:spcAft>
              <a:defRPr/>
            </a:pPr>
            <a:r>
              <a:rPr lang="fr-FR" sz="2400">
                <a:solidFill>
                  <a:srgbClr val="1F497D"/>
                </a:solidFill>
                <a:latin typeface="Calibri" panose="020F0502020204030204" pitchFamily="34" charset="0"/>
                <a:cs typeface="Arial" charset="0"/>
              </a:rPr>
              <a:t>Raisonnement de la fertilisation P et K des CIVE (S. </a:t>
            </a:r>
            <a:r>
              <a:rPr lang="fr-FR" sz="2400" err="1">
                <a:solidFill>
                  <a:srgbClr val="1F497D"/>
                </a:solidFill>
                <a:latin typeface="Calibri" panose="020F0502020204030204" pitchFamily="34" charset="0"/>
                <a:cs typeface="Arial" charset="0"/>
              </a:rPr>
              <a:t>Sagot</a:t>
            </a:r>
            <a:r>
              <a:rPr lang="fr-FR" sz="2400">
                <a:solidFill>
                  <a:srgbClr val="1F497D"/>
                </a:solidFill>
                <a:latin typeface="Calibri" panose="020F0502020204030204" pitchFamily="34" charset="0"/>
                <a:cs typeface="Arial" charset="0"/>
              </a:rPr>
              <a:t>)</a:t>
            </a:r>
            <a:endParaRPr kumimoji="0" lang="fr-FR" sz="2400" b="1" i="0" u="none" strike="noStrike" kern="1200" cap="none" spc="0" normalizeH="0" baseline="0" noProof="0">
              <a:ln>
                <a:noFill/>
              </a:ln>
              <a:solidFill>
                <a:srgbClr val="FF0000"/>
              </a:solidFill>
              <a:effectLst/>
              <a:uLnTx/>
              <a:uFillTx/>
              <a:latin typeface="Arial" charset="0"/>
              <a:ea typeface="+mn-ea"/>
              <a:cs typeface="Arial" charset="0"/>
            </a:endParaRPr>
          </a:p>
        </p:txBody>
      </p:sp>
      <p:sp>
        <p:nvSpPr>
          <p:cNvPr id="7" name="Rectangle 6"/>
          <p:cNvSpPr/>
          <p:nvPr/>
        </p:nvSpPr>
        <p:spPr>
          <a:xfrm>
            <a:off x="3225801" y="121748"/>
            <a:ext cx="7613273" cy="589072"/>
          </a:xfrm>
          <a:prstGeom prst="rect">
            <a:avLst/>
          </a:prstGeom>
        </p:spPr>
        <p:txBody>
          <a:bodyPr wrap="square">
            <a:spAutoFit/>
          </a:bodyPr>
          <a:lstStyle/>
          <a:p>
            <a:pPr marL="457200" marR="0" lvl="1" indent="0" algn="l" defTabSz="914400" rtl="0" eaLnBrk="1" fontAlgn="base" latinLnBrk="0" hangingPunct="1">
              <a:lnSpc>
                <a:spcPct val="150000"/>
              </a:lnSpc>
              <a:spcBef>
                <a:spcPct val="0"/>
              </a:spcBef>
              <a:spcAft>
                <a:spcPct val="0"/>
              </a:spcAft>
              <a:buClr>
                <a:srgbClr val="62992B"/>
              </a:buClr>
              <a:buSzTx/>
              <a:buFontTx/>
              <a:buNone/>
              <a:tabLst/>
              <a:defRPr/>
            </a:pP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Groupe de Travail </a:t>
            </a:r>
            <a:r>
              <a:rPr kumimoji="0" lang="fr-FR" altLang="fr-FR" sz="2400" b="1" i="0" u="none" strike="noStrike" kern="1200" cap="none" spc="0" normalizeH="0" baseline="0" noProof="0" err="1">
                <a:ln>
                  <a:noFill/>
                </a:ln>
                <a:solidFill>
                  <a:srgbClr val="62992B"/>
                </a:solidFill>
                <a:effectLst/>
                <a:uLnTx/>
                <a:uFillTx/>
                <a:latin typeface="Calibri" pitchFamily="34" charset="0"/>
                <a:ea typeface="+mn-ea"/>
                <a:cs typeface="Arial" charset="0"/>
              </a:rPr>
              <a:t>PKMg</a:t>
            </a:r>
            <a:r>
              <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rPr>
              <a:t> </a:t>
            </a:r>
            <a:r>
              <a:rPr kumimoji="0" lang="fr-FR" altLang="fr-FR" sz="1400" b="1" i="0" u="none" strike="noStrike" kern="1200" cap="none" spc="0" normalizeH="0" baseline="0" noProof="0">
                <a:ln>
                  <a:noFill/>
                </a:ln>
                <a:solidFill>
                  <a:srgbClr val="62992B"/>
                </a:solidFill>
                <a:effectLst/>
                <a:uLnTx/>
                <a:uFillTx/>
                <a:latin typeface="Calibri" pitchFamily="34" charset="0"/>
                <a:ea typeface="+mn-ea"/>
                <a:cs typeface="Arial" charset="0"/>
              </a:rPr>
              <a:t>(Phosphore-Potassium-Magnésium)</a:t>
            </a:r>
            <a:r>
              <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rPr>
              <a:t> </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- 2022</a:t>
            </a:r>
            <a:endPar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870" y="2317630"/>
            <a:ext cx="5715000" cy="3810000"/>
          </a:xfrm>
          <a:prstGeom prst="rect">
            <a:avLst/>
          </a:prstGeom>
        </p:spPr>
      </p:pic>
    </p:spTree>
    <p:extLst>
      <p:ext uri="{BB962C8B-B14F-4D97-AF65-F5344CB8AC3E}">
        <p14:creationId xmlns:p14="http://schemas.microsoft.com/office/powerpoint/2010/main" val="3439441310"/>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775" y="1075170"/>
            <a:ext cx="7477723" cy="8309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FF0000"/>
                </a:solidFill>
                <a:effectLst/>
                <a:uLnTx/>
                <a:uFillTx/>
                <a:latin typeface="Arial" charset="0"/>
                <a:ea typeface="+mn-ea"/>
                <a:cs typeface="Arial" charset="0"/>
              </a:rPr>
              <a:t>Ce dont on a parlé en réunion</a:t>
            </a:r>
          </a:p>
          <a:p>
            <a:pPr fontAlgn="base">
              <a:spcBef>
                <a:spcPct val="0"/>
              </a:spcBef>
              <a:spcAft>
                <a:spcPct val="0"/>
              </a:spcAft>
              <a:defRPr/>
            </a:pPr>
            <a:r>
              <a:rPr lang="fr-FR" sz="2400">
                <a:solidFill>
                  <a:srgbClr val="1F497D"/>
                </a:solidFill>
                <a:latin typeface="Calibri" panose="020F0502020204030204" pitchFamily="34" charset="0"/>
                <a:cs typeface="Arial" charset="0"/>
              </a:rPr>
              <a:t>Risques de pénuries et d’engrais et risques agronomiques</a:t>
            </a:r>
            <a:endParaRPr kumimoji="0" lang="fr-FR" sz="2400" b="1" i="0" u="none" strike="noStrike" kern="1200" cap="none" spc="0" normalizeH="0" baseline="0" noProof="0">
              <a:ln>
                <a:noFill/>
              </a:ln>
              <a:solidFill>
                <a:srgbClr val="FF0000"/>
              </a:solidFill>
              <a:effectLst/>
              <a:uLnTx/>
              <a:uFillTx/>
              <a:latin typeface="Arial" charset="0"/>
              <a:ea typeface="+mn-ea"/>
              <a:cs typeface="Arial" charset="0"/>
            </a:endParaRPr>
          </a:p>
        </p:txBody>
      </p:sp>
      <p:sp>
        <p:nvSpPr>
          <p:cNvPr id="7" name="Rectangle 6"/>
          <p:cNvSpPr/>
          <p:nvPr/>
        </p:nvSpPr>
        <p:spPr>
          <a:xfrm>
            <a:off x="3225801" y="121748"/>
            <a:ext cx="7613273" cy="589072"/>
          </a:xfrm>
          <a:prstGeom prst="rect">
            <a:avLst/>
          </a:prstGeom>
        </p:spPr>
        <p:txBody>
          <a:bodyPr wrap="square">
            <a:spAutoFit/>
          </a:bodyPr>
          <a:lstStyle/>
          <a:p>
            <a:pPr marL="457200" marR="0" lvl="1" indent="0" algn="l" defTabSz="914400" rtl="0" eaLnBrk="1" fontAlgn="base" latinLnBrk="0" hangingPunct="1">
              <a:lnSpc>
                <a:spcPct val="150000"/>
              </a:lnSpc>
              <a:spcBef>
                <a:spcPct val="0"/>
              </a:spcBef>
              <a:spcAft>
                <a:spcPct val="0"/>
              </a:spcAft>
              <a:buClr>
                <a:srgbClr val="62992B"/>
              </a:buClr>
              <a:buSzTx/>
              <a:buFontTx/>
              <a:buNone/>
              <a:tabLst/>
              <a:defRPr/>
            </a:pP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Groupe de Travail </a:t>
            </a:r>
            <a:r>
              <a:rPr kumimoji="0" lang="fr-FR" altLang="fr-FR" sz="2400" b="1" i="0" u="none" strike="noStrike" kern="1200" cap="none" spc="0" normalizeH="0" baseline="0" noProof="0" err="1">
                <a:ln>
                  <a:noFill/>
                </a:ln>
                <a:solidFill>
                  <a:srgbClr val="62992B"/>
                </a:solidFill>
                <a:effectLst/>
                <a:uLnTx/>
                <a:uFillTx/>
                <a:latin typeface="Calibri" pitchFamily="34" charset="0"/>
                <a:ea typeface="+mn-ea"/>
                <a:cs typeface="Arial" charset="0"/>
              </a:rPr>
              <a:t>PKMg</a:t>
            </a:r>
            <a:r>
              <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rPr>
              <a:t> </a:t>
            </a:r>
            <a:r>
              <a:rPr kumimoji="0" lang="fr-FR" altLang="fr-FR" sz="1400" b="1" i="0" u="none" strike="noStrike" kern="1200" cap="none" spc="0" normalizeH="0" baseline="0" noProof="0">
                <a:ln>
                  <a:noFill/>
                </a:ln>
                <a:solidFill>
                  <a:srgbClr val="62992B"/>
                </a:solidFill>
                <a:effectLst/>
                <a:uLnTx/>
                <a:uFillTx/>
                <a:latin typeface="Calibri" pitchFamily="34" charset="0"/>
                <a:ea typeface="+mn-ea"/>
                <a:cs typeface="Arial" charset="0"/>
              </a:rPr>
              <a:t>(Phosphore-Potassium-Magnésium)</a:t>
            </a:r>
            <a:r>
              <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rPr>
              <a:t> </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2022</a:t>
            </a:r>
            <a:endPar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endParaRPr>
          </a:p>
        </p:txBody>
      </p:sp>
      <p:pic>
        <p:nvPicPr>
          <p:cNvPr id="2" name="Image 1"/>
          <p:cNvPicPr>
            <a:picLocks noChangeAspect="1"/>
          </p:cNvPicPr>
          <p:nvPr/>
        </p:nvPicPr>
        <p:blipFill>
          <a:blip r:embed="rId3"/>
          <a:stretch>
            <a:fillRect/>
          </a:stretch>
        </p:blipFill>
        <p:spPr>
          <a:xfrm>
            <a:off x="2368902" y="1948112"/>
            <a:ext cx="6624269" cy="4263073"/>
          </a:xfrm>
          <a:prstGeom prst="rect">
            <a:avLst/>
          </a:prstGeom>
        </p:spPr>
      </p:pic>
    </p:spTree>
    <p:extLst>
      <p:ext uri="{BB962C8B-B14F-4D97-AF65-F5344CB8AC3E}">
        <p14:creationId xmlns:p14="http://schemas.microsoft.com/office/powerpoint/2010/main" val="3030109320"/>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776" y="1075170"/>
            <a:ext cx="11237950" cy="8309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FF0000"/>
                </a:solidFill>
                <a:effectLst/>
                <a:uLnTx/>
                <a:uFillTx/>
                <a:latin typeface="Arial" charset="0"/>
                <a:ea typeface="+mn-ea"/>
                <a:cs typeface="Arial" charset="0"/>
              </a:rPr>
              <a:t>Ce dont on a parlé en réunion</a:t>
            </a:r>
          </a:p>
          <a:p>
            <a:pPr fontAlgn="base">
              <a:spcBef>
                <a:spcPct val="0"/>
              </a:spcBef>
              <a:spcAft>
                <a:spcPct val="0"/>
              </a:spcAft>
              <a:defRPr/>
            </a:pPr>
            <a:r>
              <a:rPr lang="fr-FR" sz="2400">
                <a:solidFill>
                  <a:srgbClr val="1F497D"/>
                </a:solidFill>
                <a:latin typeface="Calibri" panose="020F0502020204030204" pitchFamily="34" charset="0"/>
                <a:cs typeface="Arial" charset="0"/>
              </a:rPr>
              <a:t>Utilisation de bactéries </a:t>
            </a:r>
            <a:r>
              <a:rPr lang="fr-FR" sz="2400" err="1">
                <a:solidFill>
                  <a:srgbClr val="1F497D"/>
                </a:solidFill>
                <a:latin typeface="Calibri" panose="020F0502020204030204" pitchFamily="34" charset="0"/>
                <a:cs typeface="Arial" charset="0"/>
              </a:rPr>
              <a:t>solubilisatrices</a:t>
            </a:r>
            <a:r>
              <a:rPr lang="fr-FR" sz="2400">
                <a:solidFill>
                  <a:srgbClr val="1F497D"/>
                </a:solidFill>
                <a:latin typeface="Calibri" panose="020F0502020204030204" pitchFamily="34" charset="0"/>
                <a:cs typeface="Arial" charset="0"/>
              </a:rPr>
              <a:t> de P au service de la nutrition du colza</a:t>
            </a:r>
            <a:endParaRPr kumimoji="0" lang="fr-FR" sz="2400" b="1" i="0" u="none" strike="noStrike" kern="1200" cap="none" spc="0" normalizeH="0" baseline="0" noProof="0">
              <a:ln>
                <a:noFill/>
              </a:ln>
              <a:solidFill>
                <a:srgbClr val="FF0000"/>
              </a:solidFill>
              <a:effectLst/>
              <a:uLnTx/>
              <a:uFillTx/>
              <a:latin typeface="Arial" charset="0"/>
              <a:ea typeface="+mn-ea"/>
              <a:cs typeface="Arial" charset="0"/>
            </a:endParaRPr>
          </a:p>
        </p:txBody>
      </p:sp>
      <p:sp>
        <p:nvSpPr>
          <p:cNvPr id="7" name="Rectangle 6"/>
          <p:cNvSpPr/>
          <p:nvPr/>
        </p:nvSpPr>
        <p:spPr>
          <a:xfrm>
            <a:off x="3225801" y="121748"/>
            <a:ext cx="7613273" cy="589072"/>
          </a:xfrm>
          <a:prstGeom prst="rect">
            <a:avLst/>
          </a:prstGeom>
        </p:spPr>
        <p:txBody>
          <a:bodyPr wrap="square">
            <a:spAutoFit/>
          </a:bodyPr>
          <a:lstStyle/>
          <a:p>
            <a:pPr marL="457200" marR="0" lvl="1" indent="0" algn="l" defTabSz="914400" rtl="0" eaLnBrk="1" fontAlgn="base" latinLnBrk="0" hangingPunct="1">
              <a:lnSpc>
                <a:spcPct val="150000"/>
              </a:lnSpc>
              <a:spcBef>
                <a:spcPct val="0"/>
              </a:spcBef>
              <a:spcAft>
                <a:spcPct val="0"/>
              </a:spcAft>
              <a:buClr>
                <a:srgbClr val="62992B"/>
              </a:buClr>
              <a:buSzTx/>
              <a:buFontTx/>
              <a:buNone/>
              <a:tabLst/>
              <a:defRPr/>
            </a:pP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Groupe de Travail </a:t>
            </a:r>
            <a:r>
              <a:rPr kumimoji="0" lang="fr-FR" altLang="fr-FR" sz="2400" b="1" i="0" u="none" strike="noStrike" kern="1200" cap="none" spc="0" normalizeH="0" baseline="0" noProof="0" err="1">
                <a:ln>
                  <a:noFill/>
                </a:ln>
                <a:solidFill>
                  <a:srgbClr val="62992B"/>
                </a:solidFill>
                <a:effectLst/>
                <a:uLnTx/>
                <a:uFillTx/>
                <a:latin typeface="Calibri" pitchFamily="34" charset="0"/>
                <a:ea typeface="+mn-ea"/>
                <a:cs typeface="Arial" charset="0"/>
              </a:rPr>
              <a:t>PKMg</a:t>
            </a:r>
            <a:r>
              <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rPr>
              <a:t> </a:t>
            </a:r>
            <a:r>
              <a:rPr kumimoji="0" lang="fr-FR" altLang="fr-FR" sz="1400" b="1" i="0" u="none" strike="noStrike" kern="1200" cap="none" spc="0" normalizeH="0" baseline="0" noProof="0">
                <a:ln>
                  <a:noFill/>
                </a:ln>
                <a:solidFill>
                  <a:srgbClr val="62992B"/>
                </a:solidFill>
                <a:effectLst/>
                <a:uLnTx/>
                <a:uFillTx/>
                <a:latin typeface="Calibri" pitchFamily="34" charset="0"/>
                <a:ea typeface="+mn-ea"/>
                <a:cs typeface="Arial" charset="0"/>
              </a:rPr>
              <a:t>(Phosphore-Potassium-Magnésium)</a:t>
            </a:r>
            <a:r>
              <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rPr>
              <a:t> </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- 2022</a:t>
            </a:r>
            <a:endPar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endParaRPr>
          </a:p>
        </p:txBody>
      </p:sp>
      <p:pic>
        <p:nvPicPr>
          <p:cNvPr id="3" name="Image 2"/>
          <p:cNvPicPr>
            <a:picLocks noChangeAspect="1"/>
          </p:cNvPicPr>
          <p:nvPr/>
        </p:nvPicPr>
        <p:blipFill rotWithShape="1">
          <a:blip r:embed="rId3"/>
          <a:srcRect t="45198"/>
          <a:stretch/>
        </p:blipFill>
        <p:spPr>
          <a:xfrm>
            <a:off x="138290" y="3110846"/>
            <a:ext cx="7407448" cy="1847456"/>
          </a:xfrm>
          <a:prstGeom prst="rect">
            <a:avLst/>
          </a:prstGeom>
        </p:spPr>
      </p:pic>
      <p:pic>
        <p:nvPicPr>
          <p:cNvPr id="5" name="Image 4"/>
          <p:cNvPicPr>
            <a:picLocks noChangeAspect="1"/>
          </p:cNvPicPr>
          <p:nvPr/>
        </p:nvPicPr>
        <p:blipFill>
          <a:blip r:embed="rId4"/>
          <a:stretch>
            <a:fillRect/>
          </a:stretch>
        </p:blipFill>
        <p:spPr>
          <a:xfrm>
            <a:off x="7699979" y="2402616"/>
            <a:ext cx="4239217" cy="3391373"/>
          </a:xfrm>
          <a:prstGeom prst="rect">
            <a:avLst/>
          </a:prstGeom>
        </p:spPr>
      </p:pic>
    </p:spTree>
    <p:extLst>
      <p:ext uri="{BB962C8B-B14F-4D97-AF65-F5344CB8AC3E}">
        <p14:creationId xmlns:p14="http://schemas.microsoft.com/office/powerpoint/2010/main" val="4221706800"/>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776" y="1075170"/>
            <a:ext cx="11237950" cy="113877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FF0000"/>
                </a:solidFill>
                <a:effectLst/>
                <a:uLnTx/>
                <a:uFillTx/>
                <a:latin typeface="Arial" charset="0"/>
                <a:ea typeface="+mn-ea"/>
                <a:cs typeface="Arial" charset="0"/>
              </a:rPr>
              <a:t>Ce dont on a parlé en réunion</a:t>
            </a:r>
          </a:p>
          <a:p>
            <a:pPr fontAlgn="base">
              <a:spcBef>
                <a:spcPct val="0"/>
              </a:spcBef>
              <a:spcAft>
                <a:spcPct val="0"/>
              </a:spcAft>
              <a:defRPr/>
            </a:pPr>
            <a:r>
              <a:rPr lang="fr-FR" sz="2400">
                <a:solidFill>
                  <a:srgbClr val="1F497D"/>
                </a:solidFill>
                <a:latin typeface="Calibri" panose="020F0502020204030204" pitchFamily="34" charset="0"/>
                <a:cs typeface="Arial" charset="0"/>
              </a:rPr>
              <a:t>BDAT : premiers résultats issus de la dernière campagne de collecte (2015 – 2019)</a:t>
            </a:r>
          </a:p>
          <a:p>
            <a:pPr fontAlgn="base">
              <a:spcBef>
                <a:spcPct val="0"/>
              </a:spcBef>
              <a:spcAft>
                <a:spcPct val="0"/>
              </a:spcAft>
              <a:defRPr/>
            </a:pPr>
            <a:r>
              <a:rPr lang="fr-FR" sz="2000">
                <a:solidFill>
                  <a:srgbClr val="1F497D"/>
                </a:solidFill>
                <a:latin typeface="Calibri" panose="020F0502020204030204" pitchFamily="34" charset="0"/>
                <a:cs typeface="Arial" charset="0"/>
              </a:rPr>
              <a:t>M. </a:t>
            </a:r>
            <a:r>
              <a:rPr lang="fr-FR" sz="2000" err="1">
                <a:solidFill>
                  <a:srgbClr val="1F497D"/>
                </a:solidFill>
                <a:latin typeface="Calibri" panose="020F0502020204030204" pitchFamily="34" charset="0"/>
                <a:cs typeface="Arial" charset="0"/>
              </a:rPr>
              <a:t>Caubet</a:t>
            </a:r>
            <a:r>
              <a:rPr lang="fr-FR" sz="2000">
                <a:solidFill>
                  <a:srgbClr val="1F497D"/>
                </a:solidFill>
                <a:latin typeface="Calibri" panose="020F0502020204030204" pitchFamily="34" charset="0"/>
                <a:cs typeface="Arial" charset="0"/>
              </a:rPr>
              <a:t>, N. </a:t>
            </a:r>
            <a:r>
              <a:rPr lang="fr-FR" sz="2000" err="1">
                <a:solidFill>
                  <a:srgbClr val="1F497D"/>
                </a:solidFill>
                <a:latin typeface="Calibri" panose="020F0502020204030204" pitchFamily="34" charset="0"/>
                <a:cs typeface="Arial" charset="0"/>
              </a:rPr>
              <a:t>Saby</a:t>
            </a:r>
            <a:r>
              <a:rPr lang="fr-FR" sz="2000">
                <a:solidFill>
                  <a:srgbClr val="1F497D"/>
                </a:solidFill>
                <a:latin typeface="Calibri" panose="020F0502020204030204" pitchFamily="34" charset="0"/>
                <a:cs typeface="Arial" charset="0"/>
              </a:rPr>
              <a:t>, B. Lemercier, L. Gay</a:t>
            </a:r>
            <a:endParaRPr kumimoji="0" lang="fr-FR" sz="2000" b="1" i="0" u="none" strike="noStrike" kern="1200" cap="none" spc="0" normalizeH="0" baseline="0" noProof="0">
              <a:ln>
                <a:noFill/>
              </a:ln>
              <a:solidFill>
                <a:srgbClr val="FF0000"/>
              </a:solidFill>
              <a:effectLst/>
              <a:uLnTx/>
              <a:uFillTx/>
              <a:latin typeface="Arial" charset="0"/>
              <a:cs typeface="Arial" charset="0"/>
            </a:endParaRPr>
          </a:p>
        </p:txBody>
      </p:sp>
      <p:sp>
        <p:nvSpPr>
          <p:cNvPr id="7" name="Rectangle 6"/>
          <p:cNvSpPr/>
          <p:nvPr/>
        </p:nvSpPr>
        <p:spPr>
          <a:xfrm>
            <a:off x="3225801" y="121748"/>
            <a:ext cx="7613273" cy="589072"/>
          </a:xfrm>
          <a:prstGeom prst="rect">
            <a:avLst/>
          </a:prstGeom>
        </p:spPr>
        <p:txBody>
          <a:bodyPr wrap="square">
            <a:spAutoFit/>
          </a:bodyPr>
          <a:lstStyle/>
          <a:p>
            <a:pPr marL="457200" marR="0" lvl="1" indent="0" algn="l" defTabSz="914400" rtl="0" eaLnBrk="1" fontAlgn="base" latinLnBrk="0" hangingPunct="1">
              <a:lnSpc>
                <a:spcPct val="150000"/>
              </a:lnSpc>
              <a:spcBef>
                <a:spcPct val="0"/>
              </a:spcBef>
              <a:spcAft>
                <a:spcPct val="0"/>
              </a:spcAft>
              <a:buClr>
                <a:srgbClr val="62992B"/>
              </a:buClr>
              <a:buSzTx/>
              <a:buFontTx/>
              <a:buNone/>
              <a:tabLst/>
              <a:defRPr/>
            </a:pP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Groupe de Travail </a:t>
            </a:r>
            <a:r>
              <a:rPr kumimoji="0" lang="fr-FR" altLang="fr-FR" sz="2400" b="1" i="0" u="none" strike="noStrike" kern="1200" cap="none" spc="0" normalizeH="0" baseline="0" noProof="0" err="1">
                <a:ln>
                  <a:noFill/>
                </a:ln>
                <a:solidFill>
                  <a:srgbClr val="62992B"/>
                </a:solidFill>
                <a:effectLst/>
                <a:uLnTx/>
                <a:uFillTx/>
                <a:latin typeface="Calibri" pitchFamily="34" charset="0"/>
                <a:ea typeface="+mn-ea"/>
                <a:cs typeface="Arial" charset="0"/>
              </a:rPr>
              <a:t>PKMg</a:t>
            </a:r>
            <a:r>
              <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rPr>
              <a:t> </a:t>
            </a:r>
            <a:r>
              <a:rPr kumimoji="0" lang="fr-FR" altLang="fr-FR" sz="1400" b="1" i="0" u="none" strike="noStrike" kern="1200" cap="none" spc="0" normalizeH="0" baseline="0" noProof="0">
                <a:ln>
                  <a:noFill/>
                </a:ln>
                <a:solidFill>
                  <a:srgbClr val="62992B"/>
                </a:solidFill>
                <a:effectLst/>
                <a:uLnTx/>
                <a:uFillTx/>
                <a:latin typeface="Calibri" pitchFamily="34" charset="0"/>
                <a:ea typeface="+mn-ea"/>
                <a:cs typeface="Arial" charset="0"/>
              </a:rPr>
              <a:t>(Phosphore-Potassium-Magnésium)</a:t>
            </a:r>
            <a:r>
              <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rPr>
              <a:t> </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- 2022</a:t>
            </a:r>
            <a:endPar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endParaRPr>
          </a:p>
        </p:txBody>
      </p:sp>
      <p:graphicFrame>
        <p:nvGraphicFramePr>
          <p:cNvPr id="2" name="Tableau 1"/>
          <p:cNvGraphicFramePr>
            <a:graphicFrameLocks noGrp="1"/>
          </p:cNvGraphicFramePr>
          <p:nvPr/>
        </p:nvGraphicFramePr>
        <p:xfrm>
          <a:off x="7764348" y="2483962"/>
          <a:ext cx="1866900" cy="2272665"/>
        </p:xfrm>
        <a:graphic>
          <a:graphicData uri="http://schemas.openxmlformats.org/drawingml/2006/table">
            <a:tbl>
              <a:tblPr>
                <a:tableStyleId>{5C22544A-7EE6-4342-B048-85BDC9FD1C3A}</a:tableStyleId>
              </a:tblPr>
              <a:tblGrid>
                <a:gridCol w="1866900">
                  <a:extLst>
                    <a:ext uri="{9D8B030D-6E8A-4147-A177-3AD203B41FA5}">
                      <a16:colId xmlns:a16="http://schemas.microsoft.com/office/drawing/2014/main" val="3713618515"/>
                    </a:ext>
                  </a:extLst>
                </a:gridCol>
              </a:tblGrid>
              <a:tr h="190500">
                <a:tc>
                  <a:txBody>
                    <a:bodyPr/>
                    <a:lstStyle/>
                    <a:p>
                      <a:pPr algn="l" fontAlgn="b"/>
                      <a:r>
                        <a:rPr lang="en-GB" sz="1100" u="none" strike="noStrike">
                          <a:effectLst/>
                        </a:rPr>
                        <a:t>- intercations N P K</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43379226"/>
                  </a:ext>
                </a:extLst>
              </a:tr>
              <a:tr h="190500">
                <a:tc>
                  <a:txBody>
                    <a:bodyPr/>
                    <a:lstStyle/>
                    <a:p>
                      <a:pPr algn="l" fontAlgn="b"/>
                      <a:r>
                        <a:rPr lang="en-GB" sz="1100" u="none" strike="noStrike">
                          <a:effectLst/>
                        </a:rPr>
                        <a:t>L; Varvoux, Terrena</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903388"/>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78941232"/>
                  </a:ext>
                </a:extLst>
              </a:tr>
              <a:tr h="190500">
                <a:tc>
                  <a:txBody>
                    <a:bodyPr/>
                    <a:lstStyle/>
                    <a:p>
                      <a:pPr algn="l" fontAlgn="b"/>
                      <a:r>
                        <a:rPr lang="en-GB" sz="1100" u="none" strike="noStrike">
                          <a:effectLst/>
                        </a:rPr>
                        <a:t>- Utilisation de la BDAT</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37345202"/>
                  </a:ext>
                </a:extLst>
              </a:tr>
              <a:tr h="190500">
                <a:tc>
                  <a:txBody>
                    <a:bodyPr/>
                    <a:lstStyle/>
                    <a:p>
                      <a:pPr algn="l" fontAlgn="b"/>
                      <a:r>
                        <a:rPr lang="en-GB" sz="1100" u="none" strike="noStrike">
                          <a:effectLst/>
                        </a:rPr>
                        <a:t>pour évaluer évolution</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86484759"/>
                  </a:ext>
                </a:extLst>
              </a:tr>
              <a:tr h="190500">
                <a:tc>
                  <a:txBody>
                    <a:bodyPr/>
                    <a:lstStyle/>
                    <a:p>
                      <a:pPr algn="l" fontAlgn="b"/>
                      <a:r>
                        <a:rPr lang="en-GB" sz="1100" u="none" strike="noStrike">
                          <a:effectLst/>
                        </a:rPr>
                        <a:t> fertilité des sols</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6464668"/>
                  </a:ext>
                </a:extLst>
              </a:tr>
              <a:tr h="0">
                <a:tc>
                  <a:txBody>
                    <a:bodyPr/>
                    <a:lstStyle/>
                    <a:p>
                      <a:pPr algn="l" fontAlgn="b"/>
                      <a:r>
                        <a:rPr lang="nb-NO" sz="1100" u="none" strike="noStrike">
                          <a:effectLst/>
                        </a:rPr>
                        <a:t>M. Caubet, INRAe, GIS Sol</a:t>
                      </a:r>
                      <a:endParaRPr lang="nb-NO"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63024115"/>
                  </a:ext>
                </a:extLst>
              </a:tr>
              <a:tr h="190500">
                <a:tc>
                  <a:txBody>
                    <a:bodyPr/>
                    <a:lstStyle/>
                    <a:p>
                      <a:pPr algn="ctr" fontAlgn="b"/>
                      <a:r>
                        <a:rPr lang="en-GB" sz="1100" u="none" strike="noStrike">
                          <a:effectLst/>
                        </a:rPr>
                        <a:t>(distanciel)</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57360343"/>
                  </a:ext>
                </a:extLst>
              </a:tr>
              <a:tr h="190500">
                <a:tc>
                  <a:txBody>
                    <a:bodyPr/>
                    <a:lstStyle/>
                    <a:p>
                      <a:pPr algn="ctr"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4288643"/>
                  </a:ext>
                </a:extLst>
              </a:tr>
              <a:tr h="190500">
                <a:tc>
                  <a:txBody>
                    <a:bodyPr/>
                    <a:lstStyle/>
                    <a:p>
                      <a:pPr algn="ctr" fontAlgn="b"/>
                      <a:r>
                        <a:rPr lang="en-GB" sz="1100" u="none" strike="noStrike">
                          <a:effectLst/>
                        </a:rPr>
                        <a:t>Mycorhizes et nutrition PKMg</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3193093"/>
                  </a:ext>
                </a:extLst>
              </a:tr>
              <a:tr h="190500">
                <a:tc>
                  <a:txBody>
                    <a:bodyPr/>
                    <a:lstStyle/>
                    <a:p>
                      <a:pPr algn="ctr"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59045397"/>
                  </a:ext>
                </a:extLst>
              </a:tr>
              <a:tr h="190500">
                <a:tc>
                  <a:txBody>
                    <a:bodyPr/>
                    <a:lstStyle/>
                    <a:p>
                      <a:pPr algn="l" fontAlgn="b"/>
                      <a:r>
                        <a:rPr lang="fr-FR" sz="1100" u="none" strike="noStrike">
                          <a:effectLst/>
                        </a:rPr>
                        <a:t>Nutrition et santé des plantes</a:t>
                      </a:r>
                      <a:endParaRPr lang="fr-F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07368822"/>
                  </a:ext>
                </a:extLst>
              </a:tr>
            </a:tbl>
          </a:graphicData>
        </a:graphic>
      </p:graphicFrame>
      <p:pic>
        <p:nvPicPr>
          <p:cNvPr id="6" name="Image 5"/>
          <p:cNvPicPr>
            <a:picLocks noChangeAspect="1"/>
          </p:cNvPicPr>
          <p:nvPr/>
        </p:nvPicPr>
        <p:blipFill>
          <a:blip r:embed="rId3"/>
          <a:stretch>
            <a:fillRect/>
          </a:stretch>
        </p:blipFill>
        <p:spPr>
          <a:xfrm>
            <a:off x="2364054" y="2296092"/>
            <a:ext cx="5000619" cy="4194262"/>
          </a:xfrm>
          <a:prstGeom prst="rect">
            <a:avLst/>
          </a:prstGeom>
        </p:spPr>
      </p:pic>
      <p:sp>
        <p:nvSpPr>
          <p:cNvPr id="8" name="ZoneTexte 7"/>
          <p:cNvSpPr txBox="1"/>
          <p:nvPr/>
        </p:nvSpPr>
        <p:spPr>
          <a:xfrm>
            <a:off x="2658359" y="3035431"/>
            <a:ext cx="535724" cy="369332"/>
          </a:xfrm>
          <a:prstGeom prst="rect">
            <a:avLst/>
          </a:prstGeom>
          <a:noFill/>
        </p:spPr>
        <p:txBody>
          <a:bodyPr wrap="none" rtlCol="0">
            <a:spAutoFit/>
          </a:bodyPr>
          <a:lstStyle/>
          <a:p>
            <a:r>
              <a:rPr lang="fr-FR"/>
              <a:t>K</a:t>
            </a:r>
            <a:r>
              <a:rPr lang="fr-FR" baseline="-25000"/>
              <a:t>2</a:t>
            </a:r>
            <a:r>
              <a:rPr lang="fr-FR"/>
              <a:t>O</a:t>
            </a:r>
            <a:endParaRPr lang="en-GB"/>
          </a:p>
        </p:txBody>
      </p:sp>
    </p:spTree>
    <p:extLst>
      <p:ext uri="{BB962C8B-B14F-4D97-AF65-F5344CB8AC3E}">
        <p14:creationId xmlns:p14="http://schemas.microsoft.com/office/powerpoint/2010/main" val="2089688980"/>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776" y="1075170"/>
            <a:ext cx="11973240" cy="8309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FF0000"/>
                </a:solidFill>
                <a:effectLst/>
                <a:uLnTx/>
                <a:uFillTx/>
                <a:latin typeface="Arial" charset="0"/>
                <a:ea typeface="+mn-ea"/>
                <a:cs typeface="Arial" charset="0"/>
              </a:rPr>
              <a:t>Ce dont on a parlé en réunion</a:t>
            </a:r>
          </a:p>
          <a:p>
            <a:pPr fontAlgn="base">
              <a:spcBef>
                <a:spcPct val="0"/>
              </a:spcBef>
              <a:spcAft>
                <a:spcPct val="0"/>
              </a:spcAft>
              <a:defRPr/>
            </a:pPr>
            <a:r>
              <a:rPr lang="fr-FR" sz="2400">
                <a:solidFill>
                  <a:srgbClr val="1F497D"/>
                </a:solidFill>
                <a:latin typeface="Calibri" panose="020F0502020204030204" pitchFamily="34" charset="0"/>
                <a:cs typeface="Arial" charset="0"/>
              </a:rPr>
              <a:t>Interactions N X P au sein des peuplements végétaux        </a:t>
            </a:r>
            <a:r>
              <a:rPr lang="fr-FR" sz="2000">
                <a:solidFill>
                  <a:srgbClr val="1F497D"/>
                </a:solidFill>
                <a:latin typeface="Calibri" panose="020F0502020204030204" pitchFamily="34" charset="0"/>
                <a:cs typeface="Arial" charset="0"/>
              </a:rPr>
              <a:t>L. </a:t>
            </a:r>
            <a:r>
              <a:rPr lang="fr-FR" sz="2000" err="1">
                <a:solidFill>
                  <a:srgbClr val="1F497D"/>
                </a:solidFill>
                <a:latin typeface="Calibri" panose="020F0502020204030204" pitchFamily="34" charset="0"/>
                <a:cs typeface="Arial" charset="0"/>
              </a:rPr>
              <a:t>Varvoux</a:t>
            </a:r>
            <a:r>
              <a:rPr lang="fr-FR" sz="2000">
                <a:solidFill>
                  <a:srgbClr val="1F497D"/>
                </a:solidFill>
                <a:latin typeface="Calibri" panose="020F0502020204030204" pitchFamily="34" charset="0"/>
                <a:cs typeface="Arial" charset="0"/>
              </a:rPr>
              <a:t> (</a:t>
            </a:r>
            <a:r>
              <a:rPr lang="fr-FR" sz="2000" err="1">
                <a:solidFill>
                  <a:srgbClr val="1F497D"/>
                </a:solidFill>
                <a:latin typeface="Calibri" panose="020F0502020204030204" pitchFamily="34" charset="0"/>
                <a:cs typeface="Arial" charset="0"/>
              </a:rPr>
              <a:t>Terrena</a:t>
            </a:r>
            <a:r>
              <a:rPr lang="fr-FR" sz="2000">
                <a:solidFill>
                  <a:srgbClr val="1F497D"/>
                </a:solidFill>
                <a:latin typeface="Calibri" panose="020F0502020204030204" pitchFamily="34" charset="0"/>
                <a:cs typeface="Arial" charset="0"/>
              </a:rPr>
              <a:t>), L. Jordan-</a:t>
            </a:r>
            <a:r>
              <a:rPr lang="fr-FR" sz="2000" err="1">
                <a:solidFill>
                  <a:srgbClr val="1F497D"/>
                </a:solidFill>
                <a:latin typeface="Calibri" panose="020F0502020204030204" pitchFamily="34" charset="0"/>
                <a:cs typeface="Arial" charset="0"/>
              </a:rPr>
              <a:t>Meille</a:t>
            </a:r>
            <a:r>
              <a:rPr lang="fr-FR" sz="2000">
                <a:solidFill>
                  <a:srgbClr val="1F497D"/>
                </a:solidFill>
                <a:latin typeface="Calibri" panose="020F0502020204030204" pitchFamily="34" charset="0"/>
                <a:cs typeface="Arial" charset="0"/>
              </a:rPr>
              <a:t> (BSA)</a:t>
            </a:r>
            <a:endParaRPr kumimoji="0" lang="fr-FR" sz="2000" b="1" i="0" u="none" strike="noStrike" kern="1200" cap="none" spc="0" normalizeH="0" baseline="0" noProof="0">
              <a:ln>
                <a:noFill/>
              </a:ln>
              <a:solidFill>
                <a:srgbClr val="FF0000"/>
              </a:solidFill>
              <a:effectLst/>
              <a:uLnTx/>
              <a:uFillTx/>
              <a:latin typeface="Arial" charset="0"/>
              <a:cs typeface="Arial" charset="0"/>
            </a:endParaRPr>
          </a:p>
        </p:txBody>
      </p:sp>
      <p:sp>
        <p:nvSpPr>
          <p:cNvPr id="7" name="Rectangle 6"/>
          <p:cNvSpPr/>
          <p:nvPr/>
        </p:nvSpPr>
        <p:spPr>
          <a:xfrm>
            <a:off x="3225801" y="121748"/>
            <a:ext cx="7613273" cy="589072"/>
          </a:xfrm>
          <a:prstGeom prst="rect">
            <a:avLst/>
          </a:prstGeom>
        </p:spPr>
        <p:txBody>
          <a:bodyPr wrap="square">
            <a:spAutoFit/>
          </a:bodyPr>
          <a:lstStyle/>
          <a:p>
            <a:pPr marL="457200" marR="0" lvl="1" indent="0" algn="l" defTabSz="914400" rtl="0" eaLnBrk="1" fontAlgn="base" latinLnBrk="0" hangingPunct="1">
              <a:lnSpc>
                <a:spcPct val="150000"/>
              </a:lnSpc>
              <a:spcBef>
                <a:spcPct val="0"/>
              </a:spcBef>
              <a:spcAft>
                <a:spcPct val="0"/>
              </a:spcAft>
              <a:buClr>
                <a:srgbClr val="62992B"/>
              </a:buClr>
              <a:buSzTx/>
              <a:buFontTx/>
              <a:buNone/>
              <a:tabLst/>
              <a:defRPr/>
            </a:pP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Groupe de Travail </a:t>
            </a:r>
            <a:r>
              <a:rPr kumimoji="0" lang="fr-FR" altLang="fr-FR" sz="2400" b="1" i="0" u="none" strike="noStrike" kern="1200" cap="none" spc="0" normalizeH="0" baseline="0" noProof="0" err="1">
                <a:ln>
                  <a:noFill/>
                </a:ln>
                <a:solidFill>
                  <a:srgbClr val="62992B"/>
                </a:solidFill>
                <a:effectLst/>
                <a:uLnTx/>
                <a:uFillTx/>
                <a:latin typeface="Calibri" pitchFamily="34" charset="0"/>
                <a:ea typeface="+mn-ea"/>
                <a:cs typeface="Arial" charset="0"/>
              </a:rPr>
              <a:t>PKMg</a:t>
            </a:r>
            <a:r>
              <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rPr>
              <a:t> </a:t>
            </a:r>
            <a:r>
              <a:rPr kumimoji="0" lang="fr-FR" altLang="fr-FR" sz="1400" b="1" i="0" u="none" strike="noStrike" kern="1200" cap="none" spc="0" normalizeH="0" baseline="0" noProof="0">
                <a:ln>
                  <a:noFill/>
                </a:ln>
                <a:solidFill>
                  <a:srgbClr val="62992B"/>
                </a:solidFill>
                <a:effectLst/>
                <a:uLnTx/>
                <a:uFillTx/>
                <a:latin typeface="Calibri" pitchFamily="34" charset="0"/>
                <a:ea typeface="+mn-ea"/>
                <a:cs typeface="Arial" charset="0"/>
              </a:rPr>
              <a:t>(Phosphore-Potassium-Magnésium)</a:t>
            </a:r>
            <a:r>
              <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rPr>
              <a:t> </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- 2022</a:t>
            </a:r>
            <a:endPar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endParaRPr>
          </a:p>
        </p:txBody>
      </p:sp>
      <p:pic>
        <p:nvPicPr>
          <p:cNvPr id="3" name="Image 2"/>
          <p:cNvPicPr>
            <a:picLocks noChangeAspect="1"/>
          </p:cNvPicPr>
          <p:nvPr/>
        </p:nvPicPr>
        <p:blipFill rotWithShape="1">
          <a:blip r:embed="rId3"/>
          <a:srcRect l="1221" r="705"/>
          <a:stretch/>
        </p:blipFill>
        <p:spPr>
          <a:xfrm>
            <a:off x="2196446" y="2187019"/>
            <a:ext cx="7154877" cy="4232638"/>
          </a:xfrm>
          <a:prstGeom prst="rect">
            <a:avLst/>
          </a:prstGeom>
        </p:spPr>
      </p:pic>
    </p:spTree>
    <p:extLst>
      <p:ext uri="{BB962C8B-B14F-4D97-AF65-F5344CB8AC3E}">
        <p14:creationId xmlns:p14="http://schemas.microsoft.com/office/powerpoint/2010/main" val="3810911506"/>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960017" y="2073502"/>
            <a:ext cx="6552204" cy="4311630"/>
          </a:xfrm>
          <a:prstGeom prst="rect">
            <a:avLst/>
          </a:prstGeom>
        </p:spPr>
      </p:pic>
      <p:sp>
        <p:nvSpPr>
          <p:cNvPr id="3" name="Rectangle 2"/>
          <p:cNvSpPr/>
          <p:nvPr/>
        </p:nvSpPr>
        <p:spPr>
          <a:xfrm>
            <a:off x="3225801" y="121748"/>
            <a:ext cx="7613273" cy="589072"/>
          </a:xfrm>
          <a:prstGeom prst="rect">
            <a:avLst/>
          </a:prstGeom>
        </p:spPr>
        <p:txBody>
          <a:bodyPr wrap="square">
            <a:spAutoFit/>
          </a:bodyPr>
          <a:lstStyle/>
          <a:p>
            <a:pPr marL="457200" marR="0" lvl="1" indent="0" algn="l" defTabSz="914400" rtl="0" eaLnBrk="1" fontAlgn="base" latinLnBrk="0" hangingPunct="1">
              <a:lnSpc>
                <a:spcPct val="150000"/>
              </a:lnSpc>
              <a:spcBef>
                <a:spcPct val="0"/>
              </a:spcBef>
              <a:spcAft>
                <a:spcPct val="0"/>
              </a:spcAft>
              <a:buClr>
                <a:srgbClr val="62992B"/>
              </a:buClr>
              <a:buSzTx/>
              <a:buFontTx/>
              <a:buNone/>
              <a:tabLst/>
              <a:defRPr/>
            </a:pP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Groupe de Travail </a:t>
            </a:r>
            <a:r>
              <a:rPr kumimoji="0" lang="fr-FR" altLang="fr-FR" sz="2400" b="1" i="0" u="none" strike="noStrike" kern="1200" cap="none" spc="0" normalizeH="0" baseline="0" noProof="0" err="1">
                <a:ln>
                  <a:noFill/>
                </a:ln>
                <a:solidFill>
                  <a:srgbClr val="62992B"/>
                </a:solidFill>
                <a:effectLst/>
                <a:uLnTx/>
                <a:uFillTx/>
                <a:latin typeface="Calibri" pitchFamily="34" charset="0"/>
                <a:ea typeface="+mn-ea"/>
                <a:cs typeface="Arial" charset="0"/>
              </a:rPr>
              <a:t>PKMg</a:t>
            </a:r>
            <a:r>
              <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rPr>
              <a:t> </a:t>
            </a:r>
            <a:r>
              <a:rPr kumimoji="0" lang="fr-FR" altLang="fr-FR" sz="1400" b="1" i="0" u="none" strike="noStrike" kern="1200" cap="none" spc="0" normalizeH="0" baseline="0" noProof="0">
                <a:ln>
                  <a:noFill/>
                </a:ln>
                <a:solidFill>
                  <a:srgbClr val="62992B"/>
                </a:solidFill>
                <a:effectLst/>
                <a:uLnTx/>
                <a:uFillTx/>
                <a:latin typeface="Calibri" pitchFamily="34" charset="0"/>
                <a:ea typeface="+mn-ea"/>
                <a:cs typeface="Arial" charset="0"/>
              </a:rPr>
              <a:t>(Phosphore-Potassium-Magnésium)</a:t>
            </a:r>
            <a:r>
              <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rPr>
              <a:t> </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- 2022</a:t>
            </a:r>
            <a:endParaRPr kumimoji="0" lang="fr-FR" altLang="fr-FR" sz="2400" b="1" i="0" u="none" strike="noStrike" kern="1200" cap="none" spc="0" normalizeH="0" baseline="0" noProof="0">
              <a:ln>
                <a:noFill/>
              </a:ln>
              <a:solidFill>
                <a:srgbClr val="62992B"/>
              </a:solidFill>
              <a:effectLst/>
              <a:uLnTx/>
              <a:uFillTx/>
              <a:latin typeface="Calibri" pitchFamily="34" charset="0"/>
              <a:ea typeface="+mn-ea"/>
              <a:cs typeface="Arial" charset="0"/>
            </a:endParaRPr>
          </a:p>
        </p:txBody>
      </p:sp>
      <p:sp>
        <p:nvSpPr>
          <p:cNvPr id="4" name="Rectangle 3"/>
          <p:cNvSpPr/>
          <p:nvPr/>
        </p:nvSpPr>
        <p:spPr>
          <a:xfrm>
            <a:off x="130776" y="1075170"/>
            <a:ext cx="11973240" cy="8309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FF0000"/>
                </a:solidFill>
                <a:effectLst/>
                <a:uLnTx/>
                <a:uFillTx/>
                <a:latin typeface="Arial" charset="0"/>
                <a:ea typeface="+mn-ea"/>
                <a:cs typeface="Arial" charset="0"/>
              </a:rPr>
              <a:t>Ce dont on a parlé en réunion</a:t>
            </a:r>
          </a:p>
          <a:p>
            <a:pPr fontAlgn="base">
              <a:spcBef>
                <a:spcPct val="0"/>
              </a:spcBef>
              <a:spcAft>
                <a:spcPct val="0"/>
              </a:spcAft>
              <a:defRPr/>
            </a:pPr>
            <a:r>
              <a:rPr lang="fr-FR" sz="2400">
                <a:solidFill>
                  <a:srgbClr val="1F497D"/>
                </a:solidFill>
                <a:latin typeface="Calibri" panose="020F0502020204030204" pitchFamily="34" charset="0"/>
                <a:cs typeface="Arial" charset="0"/>
              </a:rPr>
              <a:t>Gestion des mycorhizes en agriculture   </a:t>
            </a:r>
            <a:r>
              <a:rPr lang="fr-FR" sz="2000">
                <a:solidFill>
                  <a:srgbClr val="1F497D"/>
                </a:solidFill>
                <a:latin typeface="Calibri" panose="020F0502020204030204" pitchFamily="34" charset="0"/>
                <a:cs typeface="Arial" charset="0"/>
              </a:rPr>
              <a:t>P.-E. </a:t>
            </a:r>
            <a:r>
              <a:rPr lang="fr-FR" sz="2000" err="1">
                <a:solidFill>
                  <a:srgbClr val="1F497D"/>
                </a:solidFill>
                <a:latin typeface="Calibri" panose="020F0502020204030204" pitchFamily="34" charset="0"/>
                <a:cs typeface="Arial" charset="0"/>
              </a:rPr>
              <a:t>Courty</a:t>
            </a:r>
            <a:r>
              <a:rPr lang="fr-FR" sz="2000">
                <a:solidFill>
                  <a:srgbClr val="1F497D"/>
                </a:solidFill>
                <a:latin typeface="Calibri" panose="020F0502020204030204" pitchFamily="34" charset="0"/>
                <a:cs typeface="Arial" charset="0"/>
              </a:rPr>
              <a:t> (</a:t>
            </a:r>
            <a:r>
              <a:rPr lang="fr-FR" sz="2000" err="1">
                <a:solidFill>
                  <a:srgbClr val="1F497D"/>
                </a:solidFill>
                <a:latin typeface="Calibri" panose="020F0502020204030204" pitchFamily="34" charset="0"/>
                <a:cs typeface="Arial" charset="0"/>
              </a:rPr>
              <a:t>INRAe</a:t>
            </a:r>
            <a:r>
              <a:rPr lang="fr-FR" sz="2000">
                <a:solidFill>
                  <a:srgbClr val="1F497D"/>
                </a:solidFill>
                <a:latin typeface="Calibri" panose="020F0502020204030204" pitchFamily="34" charset="0"/>
                <a:cs typeface="Arial" charset="0"/>
              </a:rPr>
              <a:t>)</a:t>
            </a:r>
            <a:endParaRPr kumimoji="0" lang="fr-FR" sz="2000" b="1" i="0" u="none" strike="noStrike" kern="1200" cap="none" spc="0" normalizeH="0" baseline="0" noProof="0">
              <a:ln>
                <a:noFill/>
              </a:ln>
              <a:solidFill>
                <a:srgbClr val="FF0000"/>
              </a:solidFill>
              <a:effectLst/>
              <a:uLnTx/>
              <a:uFillTx/>
              <a:latin typeface="Arial" charset="0"/>
              <a:cs typeface="Arial" charset="0"/>
            </a:endParaRPr>
          </a:p>
        </p:txBody>
      </p:sp>
    </p:spTree>
    <p:extLst>
      <p:ext uri="{BB962C8B-B14F-4D97-AF65-F5344CB8AC3E}">
        <p14:creationId xmlns:p14="http://schemas.microsoft.com/office/powerpoint/2010/main" val="4165754311"/>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EBDCB6C-CBB1-40C3-B88C-4A1B7883DFE5}"/>
              </a:ext>
            </a:extLst>
          </p:cNvPr>
          <p:cNvSpPr txBox="1"/>
          <p:nvPr/>
        </p:nvSpPr>
        <p:spPr>
          <a:xfrm>
            <a:off x="1066208" y="1039306"/>
            <a:ext cx="9024899" cy="2357500"/>
          </a:xfrm>
          <a:prstGeom prst="rect">
            <a:avLst/>
          </a:prstGeom>
          <a:solidFill>
            <a:schemeClr val="accent2">
              <a:lumMod val="20000"/>
              <a:lumOff val="80000"/>
            </a:schemeClr>
          </a:solidFill>
          <a:ln>
            <a:solidFill>
              <a:schemeClr val="tx1">
                <a:lumMod val="50000"/>
                <a:lumOff val="50000"/>
              </a:schemeClr>
            </a:solidFill>
          </a:ln>
        </p:spPr>
        <p:txBody>
          <a:bodyPr wrap="square" lIns="144000" tIns="36000" rIns="36000" bIns="0" rtlCol="0">
            <a:spAutoFit/>
          </a:bodyPr>
          <a:lstStyle/>
          <a:p>
            <a:pPr marL="0" marR="0" lvl="0" indent="0" algn="l" defTabSz="914400" rtl="0" eaLnBrk="1" fontAlgn="auto" latinLnBrk="0" hangingPunct="1">
              <a:lnSpc>
                <a:spcPts val="1920"/>
              </a:lnSpc>
              <a:spcBef>
                <a:spcPts val="0"/>
              </a:spcBef>
              <a:spcAft>
                <a:spcPts val="600"/>
              </a:spcAft>
              <a:buClrTx/>
              <a:buSzTx/>
              <a:buFontTx/>
              <a:buNone/>
              <a:tabLst/>
              <a:defRPr/>
            </a:pPr>
            <a:r>
              <a:rPr kumimoji="0" lang="fr-FR" sz="1400" b="1" i="0" u="none" strike="noStrike" kern="1200" cap="none" spc="0" normalizeH="0" baseline="0" noProof="0">
                <a:ln>
                  <a:noFill/>
                </a:ln>
                <a:solidFill>
                  <a:prstClr val="black"/>
                </a:solidFill>
                <a:effectLst/>
                <a:uLnTx/>
                <a:uFillTx/>
                <a:latin typeface="Calibri" panose="020F0502020204030204"/>
                <a:ea typeface="+mn-ea"/>
                <a:cs typeface="Arial" charset="0"/>
              </a:rPr>
              <a:t>●</a:t>
            </a:r>
            <a:r>
              <a:rPr kumimoji="0" lang="fr-FR" sz="1600" b="1" i="0" u="none" strike="noStrike" kern="1200" cap="none" spc="0" normalizeH="0" baseline="0" noProof="0">
                <a:ln>
                  <a:noFill/>
                </a:ln>
                <a:solidFill>
                  <a:prstClr val="black"/>
                </a:solidFill>
                <a:effectLst/>
                <a:uLnTx/>
                <a:uFillTx/>
                <a:latin typeface="Calibri" panose="020F0502020204030204"/>
                <a:ea typeface="+mn-ea"/>
                <a:cs typeface="Arial" charset="0"/>
              </a:rPr>
              <a:t> Co-animateurs : </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Arial" charset="0"/>
              </a:rPr>
              <a:t>David Leduc (</a:t>
            </a:r>
            <a:r>
              <a:rPr kumimoji="0" lang="fr-FR" sz="1400" b="0" i="0" u="none" strike="noStrike" kern="1200" cap="none" spc="0" normalizeH="0" baseline="0" noProof="0" err="1">
                <a:ln>
                  <a:noFill/>
                </a:ln>
                <a:solidFill>
                  <a:prstClr val="black"/>
                </a:solidFill>
                <a:effectLst/>
                <a:uLnTx/>
                <a:uFillTx/>
                <a:latin typeface="Calibri" panose="020F0502020204030204"/>
                <a:ea typeface="+mn-ea"/>
                <a:cs typeface="Arial" charset="0"/>
              </a:rPr>
              <a:t>CdAF</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Arial" charset="0"/>
              </a:rPr>
              <a:t> / Chambre d’</a:t>
            </a:r>
            <a:r>
              <a:rPr kumimoji="0" lang="fr-FR" sz="1400" b="0" i="0" u="none" strike="noStrike" kern="1200" cap="none" spc="0" normalizeH="0" baseline="0" noProof="0" err="1">
                <a:ln>
                  <a:noFill/>
                </a:ln>
                <a:solidFill>
                  <a:prstClr val="black"/>
                </a:solidFill>
                <a:effectLst/>
                <a:uLnTx/>
                <a:uFillTx/>
                <a:latin typeface="Calibri" panose="020F0502020204030204"/>
                <a:ea typeface="+mn-ea"/>
                <a:cs typeface="Arial" charset="0"/>
              </a:rPr>
              <a:t>agri.PDL</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Arial" charset="0"/>
              </a:rPr>
              <a:t>), Marc Hervé (</a:t>
            </a:r>
            <a:r>
              <a:rPr kumimoji="0" lang="fr-FR" sz="1400" b="0" i="0" u="none" strike="noStrike" kern="1200" cap="none" spc="0" normalizeH="0" baseline="0" noProof="0" err="1">
                <a:ln>
                  <a:noFill/>
                </a:ln>
                <a:solidFill>
                  <a:prstClr val="black"/>
                </a:solidFill>
                <a:effectLst/>
                <a:uLnTx/>
                <a:uFillTx/>
                <a:latin typeface="Calibri" panose="020F0502020204030204"/>
                <a:ea typeface="+mn-ea"/>
                <a:cs typeface="Arial" charset="0"/>
              </a:rPr>
              <a:t>Eurochem</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Arial" charset="0"/>
              </a:rPr>
              <a:t>), Laurent Varvoux (Terrena) </a:t>
            </a:r>
          </a:p>
          <a:p>
            <a:pPr marL="0" marR="0" lvl="0" indent="0" algn="l" defTabSz="914400" rtl="0" eaLnBrk="1" fontAlgn="auto" latinLnBrk="0" hangingPunct="1">
              <a:lnSpc>
                <a:spcPts val="1700"/>
              </a:lnSpc>
              <a:spcBef>
                <a:spcPts val="0"/>
              </a:spcBef>
              <a:spcAft>
                <a:spcPts val="300"/>
              </a:spcAft>
              <a:buClrTx/>
              <a:buSzTx/>
              <a:buFontTx/>
              <a:buNone/>
              <a:tabLst/>
              <a:defRPr/>
            </a:pPr>
            <a:r>
              <a:rPr kumimoji="0" lang="fr-FR" sz="1600" b="1" i="0" u="none" strike="noStrike" kern="1200" cap="none" spc="0" normalizeH="0" baseline="0" noProof="0">
                <a:ln>
                  <a:noFill/>
                </a:ln>
                <a:solidFill>
                  <a:prstClr val="black"/>
                </a:solidFill>
                <a:effectLst/>
                <a:uLnTx/>
                <a:uFillTx/>
                <a:latin typeface="Calibri" panose="020F0502020204030204"/>
                <a:ea typeface="+mn-ea"/>
                <a:cs typeface="Arial" charset="0"/>
              </a:rPr>
              <a:t>• Les participants réguliers :</a:t>
            </a:r>
            <a:endParaRPr kumimoji="0" lang="fr-FR" sz="1500" b="0" i="0" u="none" strike="noStrike" kern="1200" cap="none" spc="0" normalizeH="0" baseline="0" noProof="0">
              <a:ln>
                <a:noFill/>
              </a:ln>
              <a:solidFill>
                <a:prstClr val="black"/>
              </a:solidFill>
              <a:effectLst/>
              <a:uLnTx/>
              <a:uFillTx/>
              <a:latin typeface="Calibri" panose="020F0502020204030204"/>
              <a:ea typeface="+mn-ea"/>
              <a:cs typeface="Arial" charset="0"/>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0" lang="fr-FR" sz="1500" b="0" i="0" u="none" strike="noStrike" kern="1200" cap="none" spc="0" normalizeH="0" baseline="0" noProof="0">
                <a:ln>
                  <a:noFill/>
                </a:ln>
                <a:solidFill>
                  <a:prstClr val="black"/>
                </a:solidFill>
                <a:effectLst/>
                <a:uLnTx/>
                <a:uFillTx/>
                <a:latin typeface="Calibri" panose="020F0502020204030204"/>
                <a:ea typeface="+mn-ea"/>
                <a:cs typeface="Arial" charset="0"/>
              </a:rPr>
              <a:t>- Laboratoires  :  AUREA – EUROFINS </a:t>
            </a:r>
            <a:r>
              <a:rPr kumimoji="0" lang="fr-FR" sz="1500" b="0" i="0" u="none" strike="noStrike" kern="1200" cap="none" spc="0" normalizeH="0" baseline="0" noProof="0" err="1">
                <a:ln>
                  <a:noFill/>
                </a:ln>
                <a:solidFill>
                  <a:prstClr val="black"/>
                </a:solidFill>
                <a:effectLst/>
                <a:uLnTx/>
                <a:uFillTx/>
                <a:latin typeface="Calibri" panose="020F0502020204030204"/>
                <a:ea typeface="+mn-ea"/>
                <a:cs typeface="Arial" charset="0"/>
              </a:rPr>
              <a:t>Galys</a:t>
            </a:r>
            <a:r>
              <a:rPr kumimoji="0" lang="fr-FR" sz="1500" b="0" i="0" u="none" strike="noStrike" kern="1200" cap="none" spc="0" normalizeH="0" baseline="0" noProof="0">
                <a:ln>
                  <a:noFill/>
                </a:ln>
                <a:solidFill>
                  <a:prstClr val="black"/>
                </a:solidFill>
                <a:effectLst/>
                <a:uLnTx/>
                <a:uFillTx/>
                <a:latin typeface="Calibri" panose="020F0502020204030204"/>
                <a:ea typeface="+mn-ea"/>
                <a:cs typeface="Arial" charset="0"/>
              </a:rPr>
              <a:t> - LDAR </a:t>
            </a:r>
          </a:p>
          <a:p>
            <a:pPr marL="0" marR="0" lvl="0" indent="0" algn="l" defTabSz="914400" rtl="0" eaLnBrk="1" fontAlgn="auto" latinLnBrk="0" hangingPunct="1">
              <a:lnSpc>
                <a:spcPts val="1700"/>
              </a:lnSpc>
              <a:spcBef>
                <a:spcPts val="0"/>
              </a:spcBef>
              <a:spcAft>
                <a:spcPts val="0"/>
              </a:spcAft>
              <a:buClrTx/>
              <a:buSzTx/>
              <a:buFontTx/>
              <a:buNone/>
              <a:tabLst/>
              <a:defRPr/>
            </a:pPr>
            <a:r>
              <a:rPr kumimoji="0" lang="fr-FR" sz="1500" b="0" i="0" u="none" strike="noStrike" kern="1200" cap="none" spc="0" normalizeH="0" baseline="0" noProof="0">
                <a:ln>
                  <a:noFill/>
                </a:ln>
                <a:solidFill>
                  <a:prstClr val="black"/>
                </a:solidFill>
                <a:effectLst/>
                <a:uLnTx/>
                <a:uFillTx/>
                <a:latin typeface="Calibri" panose="020F0502020204030204"/>
                <a:ea typeface="+mn-ea"/>
                <a:cs typeface="Arial" charset="0"/>
              </a:rPr>
              <a:t>- Agrofourniture </a:t>
            </a:r>
            <a:endParaRPr kumimoji="0" lang="fr-FR" sz="1400" b="0" i="0" u="none" strike="noStrike" kern="1200" cap="none" spc="0" normalizeH="0" baseline="0" noProof="0">
              <a:ln>
                <a:noFill/>
              </a:ln>
              <a:solidFill>
                <a:prstClr val="black"/>
              </a:solidFill>
              <a:effectLst/>
              <a:uLnTx/>
              <a:uFillTx/>
              <a:latin typeface="Calibri" panose="020F0502020204030204"/>
              <a:ea typeface="+mn-ea"/>
              <a:cs typeface="Arial" charset="0"/>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0" lang="fr-FR" sz="1500" b="0" i="0" u="none" strike="noStrike" kern="1200" cap="none" spc="0" normalizeH="0" baseline="0" noProof="0">
                <a:ln>
                  <a:noFill/>
                </a:ln>
                <a:solidFill>
                  <a:prstClr val="black"/>
                </a:solidFill>
                <a:effectLst/>
                <a:uLnTx/>
                <a:uFillTx/>
                <a:latin typeface="Calibri" panose="020F0502020204030204"/>
                <a:ea typeface="+mn-ea"/>
                <a:cs typeface="Arial" charset="0"/>
              </a:rPr>
              <a:t>- Instituts : ARVALIS - INRAE</a:t>
            </a:r>
          </a:p>
          <a:p>
            <a:pPr marL="0" marR="0" lvl="0" indent="0" algn="l" defTabSz="914400" rtl="0" eaLnBrk="1" fontAlgn="auto" latinLnBrk="0" hangingPunct="1">
              <a:lnSpc>
                <a:spcPts val="1700"/>
              </a:lnSpc>
              <a:spcBef>
                <a:spcPts val="0"/>
              </a:spcBef>
              <a:spcAft>
                <a:spcPts val="0"/>
              </a:spcAft>
              <a:buClrTx/>
              <a:buSzTx/>
              <a:buFontTx/>
              <a:buNone/>
              <a:tabLst/>
              <a:defRPr/>
            </a:pPr>
            <a:r>
              <a:rPr kumimoji="0" lang="fr-FR" sz="1500" b="0" i="0" u="none" strike="noStrike" kern="1200" cap="none" spc="0" normalizeH="0" baseline="0" noProof="0">
                <a:ln>
                  <a:noFill/>
                </a:ln>
                <a:solidFill>
                  <a:prstClr val="black"/>
                </a:solidFill>
                <a:effectLst/>
                <a:uLnTx/>
                <a:uFillTx/>
                <a:latin typeface="Calibri" panose="020F0502020204030204"/>
                <a:ea typeface="+mn-ea"/>
                <a:cs typeface="Arial" charset="0"/>
              </a:rPr>
              <a:t>- UNIFA</a:t>
            </a:r>
          </a:p>
          <a:p>
            <a:pPr marL="0" marR="0" lvl="0" indent="0" algn="l" defTabSz="914400" rtl="0" eaLnBrk="1" fontAlgn="auto" latinLnBrk="0" hangingPunct="1">
              <a:lnSpc>
                <a:spcPts val="1700"/>
              </a:lnSpc>
              <a:spcBef>
                <a:spcPts val="0"/>
              </a:spcBef>
              <a:spcAft>
                <a:spcPts val="0"/>
              </a:spcAft>
              <a:buClrTx/>
              <a:buSzTx/>
              <a:buFontTx/>
              <a:buNone/>
              <a:tabLst/>
              <a:defRPr/>
            </a:pPr>
            <a:r>
              <a:rPr kumimoji="0" lang="fr-FR" sz="1500" b="0" i="0" u="none" strike="noStrike" kern="1200" cap="none" spc="0" normalizeH="0" baseline="0" noProof="0">
                <a:ln>
                  <a:noFill/>
                </a:ln>
                <a:solidFill>
                  <a:prstClr val="black"/>
                </a:solidFill>
                <a:effectLst/>
                <a:uLnTx/>
                <a:uFillTx/>
                <a:latin typeface="Calibri" panose="020F0502020204030204"/>
                <a:ea typeface="+mn-ea"/>
                <a:cs typeface="Arial" charset="0"/>
              </a:rPr>
              <a:t>- Distribution </a:t>
            </a:r>
          </a:p>
          <a:p>
            <a:pPr marL="0" marR="0" lvl="0" indent="0" algn="l" defTabSz="914400" rtl="0" eaLnBrk="1" fontAlgn="auto" latinLnBrk="0" hangingPunct="1">
              <a:lnSpc>
                <a:spcPts val="1700"/>
              </a:lnSpc>
              <a:spcBef>
                <a:spcPts val="0"/>
              </a:spcBef>
              <a:spcAft>
                <a:spcPts val="0"/>
              </a:spcAft>
              <a:buClrTx/>
              <a:buSzTx/>
              <a:buFontTx/>
              <a:buNone/>
              <a:tabLst/>
              <a:defRPr/>
            </a:pPr>
            <a:r>
              <a:rPr kumimoji="0" lang="fr-FR" sz="1500" b="0" i="0" u="none" strike="noStrike" kern="1200" cap="none" spc="0" normalizeH="0" baseline="0" noProof="0">
                <a:ln>
                  <a:noFill/>
                </a:ln>
                <a:solidFill>
                  <a:prstClr val="black"/>
                </a:solidFill>
                <a:effectLst/>
                <a:uLnTx/>
                <a:uFillTx/>
                <a:latin typeface="Calibri" panose="020F0502020204030204"/>
                <a:ea typeface="+mn-ea"/>
                <a:cs typeface="Arial" charset="0"/>
              </a:rPr>
              <a:t>- Chambres d’agricultures</a:t>
            </a:r>
          </a:p>
          <a:p>
            <a:pPr marL="0" marR="0" lvl="0" indent="0" algn="l" defTabSz="914400" rtl="0" eaLnBrk="1" fontAlgn="auto" latinLnBrk="0" hangingPunct="1">
              <a:lnSpc>
                <a:spcPts val="1700"/>
              </a:lnSpc>
              <a:spcBef>
                <a:spcPts val="0"/>
              </a:spcBef>
              <a:spcAft>
                <a:spcPts val="0"/>
              </a:spcAft>
              <a:buClrTx/>
              <a:buSzTx/>
              <a:buFontTx/>
              <a:buNone/>
              <a:tabLst/>
              <a:defRPr/>
            </a:pPr>
            <a:r>
              <a:rPr kumimoji="0" lang="fr-FR" sz="1500" b="0" i="0" u="none" strike="noStrike" kern="1200" cap="none" spc="0" normalizeH="0" baseline="0" noProof="0">
                <a:ln>
                  <a:noFill/>
                </a:ln>
                <a:solidFill>
                  <a:prstClr val="black"/>
                </a:solidFill>
                <a:effectLst/>
                <a:uLnTx/>
                <a:uFillTx/>
                <a:latin typeface="Calibri" panose="020F0502020204030204"/>
                <a:ea typeface="+mn-ea"/>
                <a:cs typeface="Arial" charset="0"/>
              </a:rPr>
              <a:t>- Ministère de l'Agriculture</a:t>
            </a:r>
          </a:p>
          <a:p>
            <a:pPr marL="0" marR="0" lvl="0" indent="0" algn="l" defTabSz="914400" rtl="0" eaLnBrk="1" fontAlgn="auto" latinLnBrk="0" hangingPunct="1">
              <a:lnSpc>
                <a:spcPts val="1700"/>
              </a:lnSpc>
              <a:spcBef>
                <a:spcPts val="0"/>
              </a:spcBef>
              <a:spcAft>
                <a:spcPts val="0"/>
              </a:spcAft>
              <a:buClrTx/>
              <a:buSzTx/>
              <a:buFontTx/>
              <a:buNone/>
              <a:tabLst/>
              <a:defRPr/>
            </a:pPr>
            <a:r>
              <a:rPr kumimoji="0" lang="fr-FR" sz="1500" b="0" i="0" u="none" strike="noStrike" kern="1200" cap="none" spc="0" normalizeH="0" baseline="0" noProof="0">
                <a:ln>
                  <a:noFill/>
                </a:ln>
                <a:solidFill>
                  <a:prstClr val="black"/>
                </a:solidFill>
                <a:effectLst/>
                <a:uLnTx/>
                <a:uFillTx/>
                <a:latin typeface="Calibri" panose="020F0502020204030204"/>
                <a:ea typeface="+mn-ea"/>
                <a:cs typeface="Arial" charset="0"/>
              </a:rPr>
              <a:t>- Editeurs de logiciel</a:t>
            </a:r>
          </a:p>
        </p:txBody>
      </p:sp>
      <p:sp>
        <p:nvSpPr>
          <p:cNvPr id="6" name="ZoneTexte 5">
            <a:extLst>
              <a:ext uri="{FF2B5EF4-FFF2-40B4-BE49-F238E27FC236}">
                <a16:creationId xmlns:a16="http://schemas.microsoft.com/office/drawing/2014/main" id="{80D5AB35-8430-4755-BF9A-FED386154333}"/>
              </a:ext>
            </a:extLst>
          </p:cNvPr>
          <p:cNvSpPr txBox="1"/>
          <p:nvPr/>
        </p:nvSpPr>
        <p:spPr>
          <a:xfrm>
            <a:off x="1066208" y="3752165"/>
            <a:ext cx="5840620" cy="1486561"/>
          </a:xfrm>
          <a:prstGeom prst="rect">
            <a:avLst/>
          </a:prstGeom>
          <a:solidFill>
            <a:srgbClr val="CCFFCC"/>
          </a:solidFill>
          <a:ln>
            <a:solidFill>
              <a:srgbClr val="00B050"/>
            </a:solidFill>
          </a:ln>
        </p:spPr>
        <p:txBody>
          <a:bodyPr wrap="square" lIns="36000" rtlCol="0">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Arial Narrow"/>
                <a:ea typeface="+mn-ea"/>
                <a:cs typeface="Arial" charset="0"/>
              </a:rPr>
              <a:t>■ </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Arial" charset="0"/>
              </a:rPr>
              <a:t>3 réunions depuis la dernière AG</a:t>
            </a:r>
            <a:br>
              <a:rPr kumimoji="0" lang="fr-FR" sz="1600" b="0" i="0" u="none" strike="noStrike" kern="1200" cap="none" spc="0" normalizeH="0" baseline="0" noProof="0">
                <a:ln>
                  <a:noFill/>
                </a:ln>
                <a:solidFill>
                  <a:prstClr val="black"/>
                </a:solidFill>
                <a:effectLst/>
                <a:uLnTx/>
                <a:uFillTx/>
                <a:latin typeface="Calibri" panose="020F0502020204030204"/>
                <a:ea typeface="+mn-ea"/>
                <a:cs typeface="Arial" charset="0"/>
              </a:rPr>
            </a:br>
            <a:r>
              <a:rPr kumimoji="0" lang="fr-FR" sz="1600" b="0" i="0" u="none" strike="noStrike" kern="1200" cap="none" spc="0" normalizeH="0" baseline="0" noProof="0">
                <a:ln>
                  <a:noFill/>
                </a:ln>
                <a:solidFill>
                  <a:prstClr val="black"/>
                </a:solidFill>
                <a:effectLst/>
                <a:uLnTx/>
                <a:uFillTx/>
                <a:latin typeface="Calibri" panose="020F0502020204030204"/>
                <a:ea typeface="+mn-ea"/>
                <a:cs typeface="Arial" charset="0"/>
              </a:rPr>
              <a:t>Un travail en lien fort avec les évolutions réglementaires :</a:t>
            </a:r>
          </a:p>
          <a:p>
            <a:pPr marL="285750" marR="0" lvl="0" indent="-285750" algn="l" defTabSz="914400" rtl="0" eaLnBrk="1" fontAlgn="auto" latinLnBrk="0" hangingPunct="1">
              <a:lnSpc>
                <a:spcPts val="2200"/>
              </a:lnSpc>
              <a:spcBef>
                <a:spcPts val="0"/>
              </a:spcBef>
              <a:spcAft>
                <a:spcPts val="0"/>
              </a:spcAft>
              <a:buClrTx/>
              <a:buSzTx/>
              <a:buFontTx/>
              <a:buChar char="-"/>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Arial" charset="0"/>
              </a:rPr>
              <a:t>Concertation sur l’accompagnement</a:t>
            </a:r>
            <a:r>
              <a:rPr kumimoji="0" lang="fr-FR" sz="1600" b="0" i="0" u="none" strike="noStrike" kern="1200" cap="none" spc="0" normalizeH="0" noProof="0">
                <a:ln>
                  <a:noFill/>
                </a:ln>
                <a:solidFill>
                  <a:prstClr val="black"/>
                </a:solidFill>
                <a:effectLst/>
                <a:uLnTx/>
                <a:uFillTx/>
                <a:latin typeface="Calibri" panose="020F0502020204030204"/>
                <a:ea typeface="+mn-ea"/>
                <a:cs typeface="Arial" charset="0"/>
              </a:rPr>
              <a:t> </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Arial" charset="0"/>
              </a:rPr>
              <a:t>du nouveau PAN</a:t>
            </a:r>
          </a:p>
          <a:p>
            <a:pPr marL="285750" marR="0" lvl="0" indent="-285750" algn="l" defTabSz="914400" rtl="0" eaLnBrk="1" fontAlgn="auto" latinLnBrk="0" hangingPunct="1">
              <a:lnSpc>
                <a:spcPts val="2200"/>
              </a:lnSpc>
              <a:spcBef>
                <a:spcPts val="0"/>
              </a:spcBef>
              <a:spcAft>
                <a:spcPts val="0"/>
              </a:spcAft>
              <a:buClrTx/>
              <a:buSzTx/>
              <a:buFontTx/>
              <a:buChar char="-"/>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Arial" charset="0"/>
              </a:rPr>
              <a:t>R</a:t>
            </a:r>
            <a:r>
              <a:rPr kumimoji="0" lang="fr-FR" sz="1600" b="0" i="0" u="none" strike="noStrike" kern="1200" cap="none" spc="0" normalizeH="0" noProof="0">
                <a:ln>
                  <a:noFill/>
                </a:ln>
                <a:solidFill>
                  <a:prstClr val="black"/>
                </a:solidFill>
                <a:effectLst/>
                <a:uLnTx/>
                <a:uFillTx/>
                <a:latin typeface="Calibri" panose="020F0502020204030204"/>
                <a:ea typeface="+mn-ea"/>
                <a:cs typeface="Arial" charset="0"/>
              </a:rPr>
              <a:t>éférentiel HVE sur les outils de pilotage de la fertilisation</a:t>
            </a:r>
          </a:p>
          <a:p>
            <a:pPr marL="285750" marR="0" lvl="0" indent="-285750" algn="l" defTabSz="914400" rtl="0" eaLnBrk="1" fontAlgn="auto" latinLnBrk="0" hangingPunct="1">
              <a:lnSpc>
                <a:spcPts val="2200"/>
              </a:lnSpc>
              <a:spcBef>
                <a:spcPts val="0"/>
              </a:spcBef>
              <a:spcAft>
                <a:spcPts val="0"/>
              </a:spcAft>
              <a:buClrTx/>
              <a:buSzTx/>
              <a:buFontTx/>
              <a:buChar char="-"/>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Arial" charset="0"/>
              </a:rPr>
              <a:t>Appui à la constitution de référentiels (APLSH et Bilan CIVE)</a:t>
            </a:r>
          </a:p>
        </p:txBody>
      </p:sp>
      <p:sp>
        <p:nvSpPr>
          <p:cNvPr id="8" name="ZoneTexte 7">
            <a:extLst>
              <a:ext uri="{FF2B5EF4-FFF2-40B4-BE49-F238E27FC236}">
                <a16:creationId xmlns:a16="http://schemas.microsoft.com/office/drawing/2014/main" id="{04AE5144-8829-4993-8321-3C75050941A1}"/>
              </a:ext>
            </a:extLst>
          </p:cNvPr>
          <p:cNvSpPr txBox="1"/>
          <p:nvPr/>
        </p:nvSpPr>
        <p:spPr>
          <a:xfrm>
            <a:off x="6976500" y="2828835"/>
            <a:ext cx="4830798" cy="923330"/>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Arial" charset="0"/>
              </a:rPr>
              <a:t>Liste diffusion au 20/03/2023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Arial" charset="0"/>
              </a:rPr>
              <a:t>    129 inscrits au groupe N&amp;S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prstClr val="black"/>
                </a:solidFill>
                <a:latin typeface="Calibri" panose="020F0502020204030204"/>
                <a:cs typeface="Arial" charset="0"/>
              </a:rPr>
              <a:t>    D</a:t>
            </a:r>
            <a:r>
              <a:rPr kumimoji="0" lang="fr-FR" sz="1800" b="0" i="0" u="none" strike="noStrike" kern="1200" cap="none" spc="0" normalizeH="0" baseline="0" noProof="0" err="1">
                <a:ln>
                  <a:noFill/>
                </a:ln>
                <a:solidFill>
                  <a:prstClr val="black"/>
                </a:solidFill>
                <a:effectLst/>
                <a:uLnTx/>
                <a:uFillTx/>
                <a:latin typeface="Calibri" panose="020F0502020204030204"/>
                <a:ea typeface="+mn-ea"/>
                <a:cs typeface="Arial" charset="0"/>
              </a:rPr>
              <a:t>iversité</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Arial" charset="0"/>
              </a:rPr>
              <a:t> importante et intéressante du groupe</a:t>
            </a:r>
          </a:p>
        </p:txBody>
      </p:sp>
      <p:sp>
        <p:nvSpPr>
          <p:cNvPr id="9" name="Rectangle 8">
            <a:extLst>
              <a:ext uri="{FF2B5EF4-FFF2-40B4-BE49-F238E27FC236}">
                <a16:creationId xmlns:a16="http://schemas.microsoft.com/office/drawing/2014/main" id="{3C3F1389-CB03-4A4B-989B-3A3552767A53}"/>
              </a:ext>
            </a:extLst>
          </p:cNvPr>
          <p:cNvSpPr/>
          <p:nvPr/>
        </p:nvSpPr>
        <p:spPr>
          <a:xfrm>
            <a:off x="1066208" y="5451221"/>
            <a:ext cx="9116479" cy="734945"/>
          </a:xfrm>
          <a:prstGeom prst="rect">
            <a:avLst/>
          </a:prstGeom>
          <a:solidFill>
            <a:schemeClr val="bg1"/>
          </a:solidFill>
        </p:spPr>
        <p:txBody>
          <a:bodyPr wrap="square">
            <a:spAutoFit/>
          </a:bodyPr>
          <a:lstStyle/>
          <a:p>
            <a:pPr marL="342900" marR="0" lvl="0" indent="-342900" algn="l" defTabSz="914400" rtl="0" eaLnBrk="1" fontAlgn="auto" latinLnBrk="0" hangingPunct="1">
              <a:lnSpc>
                <a:spcPct val="120000"/>
              </a:lnSpc>
              <a:spcBef>
                <a:spcPts val="0"/>
              </a:spcBef>
              <a:spcAft>
                <a:spcPts val="0"/>
              </a:spcAft>
              <a:buClr>
                <a:srgbClr val="1F497D"/>
              </a:buClr>
              <a:buSzTx/>
              <a:buFont typeface="Wingdings" panose="05000000000000000000" pitchFamily="2" charset="2"/>
              <a:buChar char="à"/>
              <a:tabLst/>
              <a:defRPr/>
            </a:pPr>
            <a:r>
              <a:rPr kumimoji="0" lang="fr-FR"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rPr>
              <a:t>La planification</a:t>
            </a:r>
            <a:r>
              <a:rPr kumimoji="0" lang="fr-FR" b="1" i="0" u="none" strike="noStrike" kern="1200" cap="none" spc="0" normalizeH="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rPr>
              <a:t> à long terme des réunions a permis de mieux organiser le travail et en parallèle de réagir sur les sollicitations externes urgentes (PAN et </a:t>
            </a:r>
            <a:r>
              <a:rPr lang="fr-FR" b="1">
                <a:solidFill>
                  <a:srgbClr val="1F497D"/>
                </a:solidFill>
                <a:latin typeface="Calibri" panose="020F0502020204030204" pitchFamily="34" charset="0"/>
                <a:cs typeface="Arial" charset="0"/>
                <a:sym typeface="Wingdings" panose="05000000000000000000" pitchFamily="2" charset="2"/>
              </a:rPr>
              <a:t>HVE</a:t>
            </a:r>
            <a:r>
              <a:rPr kumimoji="0" lang="fr-FR" b="1" i="0" u="none" strike="noStrike" kern="1200" cap="none" spc="0" normalizeH="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rPr>
              <a:t>)</a:t>
            </a:r>
            <a:endParaRPr kumimoji="0" lang="fr-FR"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endParaRPr>
          </a:p>
        </p:txBody>
      </p:sp>
      <p:sp>
        <p:nvSpPr>
          <p:cNvPr id="10" name="Rectangle 9"/>
          <p:cNvSpPr/>
          <p:nvPr/>
        </p:nvSpPr>
        <p:spPr>
          <a:xfrm>
            <a:off x="2476871" y="121748"/>
            <a:ext cx="8859914" cy="589072"/>
          </a:xfrm>
          <a:prstGeom prst="rect">
            <a:avLst/>
          </a:prstGeom>
        </p:spPr>
        <p:txBody>
          <a:bodyPr wrap="square">
            <a:spAutoFit/>
          </a:bodyPr>
          <a:lstStyle/>
          <a:p>
            <a:pPr marL="457200" marR="0" lvl="1" indent="0" algn="l" defTabSz="914400" rtl="0" eaLnBrk="1" fontAlgn="auto" latinLnBrk="0" hangingPunct="1">
              <a:lnSpc>
                <a:spcPct val="150000"/>
              </a:lnSpc>
              <a:spcBef>
                <a:spcPts val="0"/>
              </a:spcBef>
              <a:spcAft>
                <a:spcPts val="0"/>
              </a:spcAft>
              <a:buClr>
                <a:srgbClr val="62992B"/>
              </a:buClr>
              <a:buSzTx/>
              <a:buFontTx/>
              <a:buNone/>
              <a:tabLst/>
              <a:defRPr/>
            </a:pP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Production du GT N&amp;S </a:t>
            </a:r>
            <a:r>
              <a:rPr kumimoji="0" lang="fr-FR" sz="16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(Azote et Soufre ) </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2022-2023</a:t>
            </a:r>
          </a:p>
        </p:txBody>
      </p:sp>
    </p:spTree>
    <p:extLst>
      <p:ext uri="{BB962C8B-B14F-4D97-AF65-F5344CB8AC3E}">
        <p14:creationId xmlns:p14="http://schemas.microsoft.com/office/powerpoint/2010/main" val="464424308"/>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7671" y="950752"/>
            <a:ext cx="9803906" cy="5433923"/>
          </a:xfrm>
          <a:prstGeom prst="rect">
            <a:avLst/>
          </a:prstGeom>
        </p:spPr>
        <p:txBody>
          <a:bodyPr wrap="square">
            <a:spAutoFit/>
          </a:bodyPr>
          <a:lstStyle/>
          <a:p>
            <a:pPr marL="0" marR="0" lvl="0" indent="0" algn="l" defTabSz="914400" rtl="0" eaLnBrk="1" fontAlgn="base" latinLnBrk="0" hangingPunct="1">
              <a:lnSpc>
                <a:spcPct val="120000"/>
              </a:lnSpc>
              <a:spcBef>
                <a:spcPts val="600"/>
              </a:spcBef>
              <a:spcAft>
                <a:spcPts val="0"/>
              </a:spcAft>
              <a:buClr>
                <a:srgbClr val="1F497D"/>
              </a:buClr>
              <a:buSzTx/>
              <a:buFontTx/>
              <a:buNone/>
              <a:tabLst/>
              <a:defRPr/>
            </a:pP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rPr>
              <a:t> Les</a:t>
            </a:r>
            <a:r>
              <a:rPr kumimoji="0" lang="fr-FR" sz="20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rPr>
              <a:t> travaux de 2022/2023</a:t>
            </a:r>
            <a:endParaRPr kumimoji="0" lang="fr-FR" sz="20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endParaRPr>
          </a:p>
          <a:p>
            <a:pPr marL="0" marR="0" lvl="0" indent="0" algn="l" defTabSz="914400" rtl="0" eaLnBrk="1" fontAlgn="base" latinLnBrk="0" hangingPunct="1">
              <a:lnSpc>
                <a:spcPct val="130000"/>
              </a:lnSpc>
              <a:spcBef>
                <a:spcPct val="0"/>
              </a:spcBef>
              <a:spcAft>
                <a:spcPct val="0"/>
              </a:spcAft>
              <a:buClr>
                <a:srgbClr val="1F497D"/>
              </a:buClr>
              <a:buSzTx/>
              <a:buFontTx/>
              <a:buNone/>
              <a:tabLst/>
              <a:defRPr/>
            </a:pP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a:t>
            </a:r>
            <a:r>
              <a:rPr lang="fr-FR">
                <a:solidFill>
                  <a:srgbClr val="1F497D"/>
                </a:solidFill>
                <a:latin typeface="Calibri" panose="020F0502020204030204" pitchFamily="34" charset="0"/>
              </a:rPr>
              <a:t>M</a:t>
            </a:r>
            <a:r>
              <a:rPr kumimoji="0" lang="fr-FR" sz="1800" b="0" i="0" u="none" strike="noStrike" kern="1200" cap="none" spc="0" normalizeH="0" baseline="0" noProof="0" err="1">
                <a:ln>
                  <a:noFill/>
                </a:ln>
                <a:solidFill>
                  <a:srgbClr val="1F497D"/>
                </a:solidFill>
                <a:effectLst/>
                <a:uLnTx/>
                <a:uFillTx/>
                <a:latin typeface="Calibri" panose="020F0502020204030204" pitchFamily="34" charset="0"/>
                <a:ea typeface="+mn-ea"/>
                <a:cs typeface="Arial" charset="0"/>
              </a:rPr>
              <a:t>ise</a:t>
            </a: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à jour des références du poste </a:t>
            </a:r>
            <a:r>
              <a:rPr kumimoji="0" lang="fr-FR" sz="1800" b="0" i="0" u="none" strike="noStrike" kern="1200" cap="none" spc="0" normalizeH="0" baseline="0" noProof="0" err="1">
                <a:ln>
                  <a:noFill/>
                </a:ln>
                <a:solidFill>
                  <a:srgbClr val="1F497D"/>
                </a:solidFill>
                <a:effectLst/>
                <a:uLnTx/>
                <a:uFillTx/>
                <a:latin typeface="Calibri" panose="020F0502020204030204" pitchFamily="34" charset="0"/>
                <a:ea typeface="+mn-ea"/>
                <a:cs typeface="Arial" charset="0"/>
              </a:rPr>
              <a:t>Mh</a:t>
            </a: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(Travail relancé en 2023)</a:t>
            </a:r>
          </a:p>
          <a:p>
            <a:pPr marL="0" marR="0" lvl="0" indent="0" algn="l" defTabSz="914400" rtl="0" eaLnBrk="1" fontAlgn="base" latinLnBrk="0" hangingPunct="1">
              <a:lnSpc>
                <a:spcPct val="130000"/>
              </a:lnSpc>
              <a:spcBef>
                <a:spcPct val="0"/>
              </a:spcBef>
              <a:spcAft>
                <a:spcPct val="0"/>
              </a:spcAft>
              <a:buClr>
                <a:srgbClr val="1F497D"/>
              </a:buClr>
              <a:buSzTx/>
              <a:buFontTx/>
              <a:buNone/>
              <a:tabLst/>
              <a:defRPr/>
            </a:pP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-Mise à jour et publication de la grille des pertes par volatilisation (piloté par Marc Hervé)</a:t>
            </a:r>
          </a:p>
          <a:p>
            <a:pPr marL="0" marR="0" lvl="0" indent="0" algn="l" defTabSz="914400" rtl="0" eaLnBrk="1" fontAlgn="base" latinLnBrk="0" hangingPunct="1">
              <a:lnSpc>
                <a:spcPct val="130000"/>
              </a:lnSpc>
              <a:spcBef>
                <a:spcPct val="0"/>
              </a:spcBef>
              <a:spcAft>
                <a:spcPct val="0"/>
              </a:spcAft>
              <a:buClr>
                <a:srgbClr val="1F497D"/>
              </a:buClr>
              <a:buSzTx/>
              <a:buFontTx/>
              <a:buNone/>
              <a:tabLst/>
              <a:defRPr/>
            </a:pP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-Paramétrage des bilans azotés sur CIVE/Dérobées (piloté par Francesca </a:t>
            </a:r>
            <a:r>
              <a:rPr kumimoji="0" lang="fr-FR" sz="1800" b="0" i="0" u="none" strike="noStrike" kern="1200" cap="none" spc="0" normalizeH="0" baseline="0" noProof="0" err="1">
                <a:ln>
                  <a:noFill/>
                </a:ln>
                <a:solidFill>
                  <a:srgbClr val="1F497D"/>
                </a:solidFill>
                <a:effectLst/>
                <a:uLnTx/>
                <a:uFillTx/>
                <a:latin typeface="Calibri" panose="020F0502020204030204" pitchFamily="34" charset="0"/>
                <a:ea typeface="+mn-ea"/>
                <a:cs typeface="Arial" charset="0"/>
              </a:rPr>
              <a:t>Degan</a:t>
            </a: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a:t>
            </a:r>
          </a:p>
          <a:p>
            <a:pPr marL="0" marR="0" lvl="0" indent="0" algn="l" defTabSz="914400" rtl="0" eaLnBrk="1" fontAlgn="base" latinLnBrk="0" hangingPunct="1">
              <a:lnSpc>
                <a:spcPct val="130000"/>
              </a:lnSpc>
              <a:spcBef>
                <a:spcPct val="0"/>
              </a:spcBef>
              <a:spcAft>
                <a:spcPct val="0"/>
              </a:spcAft>
              <a:buClr>
                <a:srgbClr val="1F497D"/>
              </a:buClr>
              <a:buSzTx/>
              <a:buFontTx/>
              <a:buNone/>
              <a:tabLst/>
              <a:defRPr/>
            </a:pP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-Réseau d’essais fertilisation soufrée des céréales à paille (piloté par Francesca </a:t>
            </a:r>
            <a:r>
              <a:rPr kumimoji="0" lang="fr-FR" sz="1800" b="0" i="0" u="none" strike="noStrike" kern="1200" cap="none" spc="0" normalizeH="0" baseline="0" noProof="0" err="1">
                <a:ln>
                  <a:noFill/>
                </a:ln>
                <a:solidFill>
                  <a:srgbClr val="1F497D"/>
                </a:solidFill>
                <a:effectLst/>
                <a:uLnTx/>
                <a:uFillTx/>
                <a:latin typeface="Calibri" panose="020F0502020204030204" pitchFamily="34" charset="0"/>
                <a:ea typeface="+mn-ea"/>
                <a:cs typeface="Arial" charset="0"/>
              </a:rPr>
              <a:t>Degan</a:t>
            </a: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a:t>
            </a:r>
          </a:p>
          <a:p>
            <a:pPr marL="0" marR="0" lvl="0" indent="0" algn="l" defTabSz="914400" rtl="0" eaLnBrk="1" fontAlgn="base" latinLnBrk="0" hangingPunct="1">
              <a:lnSpc>
                <a:spcPct val="130000"/>
              </a:lnSpc>
              <a:spcBef>
                <a:spcPct val="0"/>
              </a:spcBef>
              <a:spcAft>
                <a:spcPct val="0"/>
              </a:spcAft>
              <a:buClr>
                <a:srgbClr val="1F497D"/>
              </a:buClr>
              <a:buSzTx/>
              <a:buFontTx/>
              <a:buNone/>
              <a:tabLst/>
              <a:defRPr/>
            </a:pPr>
            <a:r>
              <a:rPr lang="fr-FR">
                <a:solidFill>
                  <a:srgbClr val="1F497D"/>
                </a:solidFill>
                <a:latin typeface="Calibri" panose="020F0502020204030204" pitchFamily="34" charset="0"/>
                <a:cs typeface="Arial" charset="0"/>
              </a:rPr>
              <a:t>-Inventaire des outils de pilotage (urgence HVE) puis classification et publication d’une liste d’OAD validée par le comit</a:t>
            </a:r>
            <a:r>
              <a:rPr lang="fr-FR">
                <a:solidFill>
                  <a:srgbClr val="1F497D"/>
                </a:solidFill>
                <a:latin typeface="Calibri" panose="020F0502020204030204" pitchFamily="34" charset="0"/>
              </a:rPr>
              <a:t>é HVE</a:t>
            </a:r>
            <a:r>
              <a:rPr lang="fr-FR">
                <a:solidFill>
                  <a:srgbClr val="1F497D"/>
                </a:solidFill>
                <a:latin typeface="Calibri" panose="020F0502020204030204" pitchFamily="34" charset="0"/>
                <a:cs typeface="Arial" charset="0"/>
              </a:rPr>
              <a:t> (piloté par Laurent Varvoux)</a:t>
            </a:r>
          </a:p>
          <a:p>
            <a:pPr fontAlgn="base">
              <a:lnSpc>
                <a:spcPct val="130000"/>
              </a:lnSpc>
              <a:spcBef>
                <a:spcPct val="0"/>
              </a:spcBef>
              <a:spcAft>
                <a:spcPct val="0"/>
              </a:spcAft>
              <a:buClr>
                <a:srgbClr val="1F497D"/>
              </a:buClr>
              <a:defRPr/>
            </a:pPr>
            <a:endParaRPr kumimoji="0" lang="fr-FR" sz="16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endParaRPr>
          </a:p>
          <a:p>
            <a:pPr fontAlgn="base">
              <a:lnSpc>
                <a:spcPct val="130000"/>
              </a:lnSpc>
              <a:spcBef>
                <a:spcPct val="0"/>
              </a:spcBef>
              <a:spcAft>
                <a:spcPct val="0"/>
              </a:spcAft>
              <a:buClr>
                <a:srgbClr val="1F497D"/>
              </a:buClr>
              <a:defRPr/>
            </a:pPr>
            <a:r>
              <a:rPr kumimoji="0" lang="fr-FR" sz="16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rPr>
              <a:t> </a:t>
            </a: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rPr>
              <a:t>Sollicitations </a:t>
            </a:r>
            <a:r>
              <a:rPr lang="fr-FR" b="1">
                <a:solidFill>
                  <a:srgbClr val="1F497D"/>
                </a:solidFill>
                <a:latin typeface="Calibri" panose="020F0502020204030204" pitchFamily="34" charset="0"/>
                <a:sym typeface="Wingdings" panose="05000000000000000000" pitchFamily="2" charset="2"/>
              </a:rPr>
              <a:t>par rapport </a:t>
            </a:r>
            <a:r>
              <a:rPr kumimoji="0" lang="fr-FR" sz="1800" b="1"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sym typeface="Wingdings" panose="05000000000000000000" pitchFamily="2" charset="2"/>
              </a:rPr>
              <a:t>au co</a:t>
            </a:r>
            <a:r>
              <a:rPr lang="fr-FR" b="1" err="1">
                <a:solidFill>
                  <a:srgbClr val="1F497D"/>
                </a:solidFill>
                <a:latin typeface="Calibri" panose="020F0502020204030204" pitchFamily="34" charset="0"/>
                <a:cs typeface="Arial" charset="0"/>
                <a:sym typeface="Wingdings" panose="05000000000000000000" pitchFamily="2" charset="2"/>
              </a:rPr>
              <a:t>ntexte</a:t>
            </a:r>
            <a:r>
              <a:rPr lang="fr-FR" b="1">
                <a:solidFill>
                  <a:srgbClr val="1F497D"/>
                </a:solidFill>
                <a:latin typeface="Calibri" panose="020F0502020204030204" pitchFamily="34" charset="0"/>
                <a:cs typeface="Arial" charset="0"/>
                <a:sym typeface="Wingdings" panose="05000000000000000000" pitchFamily="2" charset="2"/>
              </a:rPr>
              <a:t> règlementaire</a:t>
            </a:r>
            <a:endParaRPr lang="fr-FR">
              <a:solidFill>
                <a:srgbClr val="1F497D"/>
              </a:solidFill>
              <a:latin typeface="Calibri" panose="020F0502020204030204" pitchFamily="34" charset="0"/>
              <a:cs typeface="Arial" charset="0"/>
            </a:endParaRPr>
          </a:p>
          <a:p>
            <a:pPr marL="285750" marR="0" lvl="0" indent="-285750" algn="l" defTabSz="914400" rtl="0" eaLnBrk="1" fontAlgn="base" latinLnBrk="0" hangingPunct="1">
              <a:lnSpc>
                <a:spcPct val="130000"/>
              </a:lnSpc>
              <a:spcBef>
                <a:spcPct val="0"/>
              </a:spcBef>
              <a:spcAft>
                <a:spcPct val="0"/>
              </a:spcAft>
              <a:buClr>
                <a:srgbClr val="1F497D"/>
              </a:buClr>
              <a:buSzTx/>
              <a:buFontTx/>
              <a:buChar char="-"/>
              <a:tabLst/>
              <a:defRPr/>
            </a:pP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Réunion du 27 mars sur l’évolution du PAN et les conséquences sur la </a:t>
            </a:r>
            <a:r>
              <a:rPr kumimoji="0" lang="fr-FR" sz="1800" b="0" i="0" u="none" strike="noStrike" kern="1200" cap="none" spc="0" normalizeH="0" baseline="0" noProof="0" err="1">
                <a:ln>
                  <a:noFill/>
                </a:ln>
                <a:solidFill>
                  <a:srgbClr val="1F497D"/>
                </a:solidFill>
                <a:effectLst/>
                <a:uLnTx/>
                <a:uFillTx/>
                <a:latin typeface="Calibri" panose="020F0502020204030204" pitchFamily="34" charset="0"/>
                <a:ea typeface="+mn-ea"/>
                <a:cs typeface="Arial" charset="0"/>
              </a:rPr>
              <a:t>ferti</a:t>
            </a: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N </a:t>
            </a:r>
          </a:p>
          <a:p>
            <a:pPr marR="0" lvl="0" algn="l" defTabSz="914400" rtl="0" eaLnBrk="1" fontAlgn="base" latinLnBrk="0" hangingPunct="1">
              <a:lnSpc>
                <a:spcPct val="130000"/>
              </a:lnSpc>
              <a:spcBef>
                <a:spcPct val="0"/>
              </a:spcBef>
              <a:spcAft>
                <a:spcPct val="0"/>
              </a:spcAft>
              <a:buClr>
                <a:srgbClr val="1F497D"/>
              </a:buClr>
              <a:buSzTx/>
              <a:tabLst/>
              <a:defRPr/>
            </a:pPr>
            <a:endPar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endParaRPr>
          </a:p>
          <a:p>
            <a:pPr marL="0" marR="0" lvl="0" indent="0" algn="l" defTabSz="914400" rtl="0" eaLnBrk="1" fontAlgn="base" latinLnBrk="0" hangingPunct="1">
              <a:lnSpc>
                <a:spcPct val="130000"/>
              </a:lnSpc>
              <a:spcBef>
                <a:spcPct val="0"/>
              </a:spcBef>
              <a:spcAft>
                <a:spcPct val="0"/>
              </a:spcAft>
              <a:buClr>
                <a:srgbClr val="1F497D"/>
              </a:buClr>
              <a:buSzTx/>
              <a:buFontTx/>
              <a:buNone/>
              <a:tabLst/>
              <a:defRPr/>
            </a:pPr>
            <a:r>
              <a:rPr kumimoji="0" lang="fr-FR" sz="1800" b="0" i="0" u="sng" strike="noStrike" kern="1200" cap="none" spc="0" normalizeH="0" baseline="0" noProof="0">
                <a:ln>
                  <a:noFill/>
                </a:ln>
                <a:solidFill>
                  <a:srgbClr val="1F497D"/>
                </a:solidFill>
                <a:effectLst/>
                <a:uLnTx/>
                <a:uFillTx/>
                <a:latin typeface="Calibri" panose="020F0502020204030204" pitchFamily="34" charset="0"/>
                <a:ea typeface="+mn-ea"/>
                <a:cs typeface="Arial" charset="0"/>
              </a:rPr>
              <a:t>Programme prévisionnel :</a:t>
            </a:r>
          </a:p>
          <a:p>
            <a:pPr marL="628650" marR="0" lvl="0" indent="-268288" algn="l" defTabSz="914400" rtl="0" eaLnBrk="1" fontAlgn="base" latinLnBrk="0" hangingPunct="1">
              <a:lnSpc>
                <a:spcPct val="130000"/>
              </a:lnSpc>
              <a:spcBef>
                <a:spcPct val="0"/>
              </a:spcBef>
              <a:spcAft>
                <a:spcPct val="0"/>
              </a:spcAft>
              <a:buClr>
                <a:srgbClr val="1F497D"/>
              </a:buClr>
              <a:buSzTx/>
              <a:buFont typeface="Wingdings" panose="05000000000000000000" pitchFamily="2" charset="2"/>
              <a:buChar char="Ø"/>
              <a:tabLst>
                <a:tab pos="627063" algn="l"/>
              </a:tabLst>
              <a:defRPr/>
            </a:pP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Une réunion le 7 juin autour de la thématique</a:t>
            </a:r>
            <a:r>
              <a:rPr kumimoji="0" lang="fr-FR" sz="1800" b="0" i="0" u="none" strike="noStrike" kern="1200" cap="none" spc="0" normalizeH="0" noProof="0">
                <a:ln>
                  <a:noFill/>
                </a:ln>
                <a:solidFill>
                  <a:srgbClr val="1F497D"/>
                </a:solidFill>
                <a:effectLst/>
                <a:uLnTx/>
                <a:uFillTx/>
                <a:latin typeface="Calibri" panose="020F0502020204030204" pitchFamily="34" charset="0"/>
                <a:ea typeface="+mn-ea"/>
                <a:cs typeface="Arial" charset="0"/>
              </a:rPr>
              <a:t> du Soufre (projet) et point sur les dossiers en cours + planification du chantier de </a:t>
            </a:r>
            <a:r>
              <a:rPr lang="fr-FR">
                <a:solidFill>
                  <a:srgbClr val="1F497D"/>
                </a:solidFill>
                <a:latin typeface="Calibri" panose="020F0502020204030204" pitchFamily="34" charset="0"/>
              </a:rPr>
              <a:t>mise à jour </a:t>
            </a:r>
            <a:r>
              <a:rPr kumimoji="0" lang="fr-FR" sz="1800" b="0" i="0" u="none" strike="noStrike" kern="1200" cap="none" spc="0" normalizeH="0" noProof="0">
                <a:ln>
                  <a:noFill/>
                </a:ln>
                <a:solidFill>
                  <a:srgbClr val="1F497D"/>
                </a:solidFill>
                <a:effectLst/>
                <a:uLnTx/>
                <a:uFillTx/>
                <a:latin typeface="Calibri" panose="020F0502020204030204" pitchFamily="34" charset="0"/>
                <a:ea typeface="+mn-ea"/>
                <a:cs typeface="Arial" charset="0"/>
              </a:rPr>
              <a:t>de la brochure NS </a:t>
            </a:r>
            <a:endParaRPr lang="fr-FR">
              <a:solidFill>
                <a:srgbClr val="1F497D"/>
              </a:solidFill>
              <a:latin typeface="Calibri" panose="020F0502020204030204" pitchFamily="34" charset="0"/>
              <a:cs typeface="Arial" charset="0"/>
            </a:endParaRPr>
          </a:p>
          <a:p>
            <a:pPr marL="895350" marR="0" lvl="0" indent="-534988" algn="l" defTabSz="914400" rtl="0" eaLnBrk="1" fontAlgn="base" latinLnBrk="0" hangingPunct="1">
              <a:lnSpc>
                <a:spcPct val="130000"/>
              </a:lnSpc>
              <a:spcBef>
                <a:spcPct val="0"/>
              </a:spcBef>
              <a:spcAft>
                <a:spcPct val="0"/>
              </a:spcAft>
              <a:buClr>
                <a:srgbClr val="1F497D"/>
              </a:buClr>
              <a:buSzTx/>
              <a:buFont typeface="Wingdings" panose="05000000000000000000" pitchFamily="2" charset="2"/>
              <a:buChar char="Ø"/>
              <a:tabLst>
                <a:tab pos="627063" algn="l"/>
              </a:tabLst>
              <a:defRPr/>
            </a:pP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Une réunion le 7 décembre (</a:t>
            </a:r>
            <a:r>
              <a:rPr lang="fr-FR">
                <a:solidFill>
                  <a:srgbClr val="1F497D"/>
                </a:solidFill>
                <a:latin typeface="Calibri" panose="020F0502020204030204" pitchFamily="34" charset="0"/>
              </a:rPr>
              <a:t>OAD, nouvelles références, t</a:t>
            </a:r>
            <a:r>
              <a:rPr kumimoji="0" lang="fr-FR" sz="1800" b="0" i="0" u="none" strike="noStrike" kern="1200" cap="none" spc="0" normalizeH="0" baseline="0" noProof="0" err="1">
                <a:ln>
                  <a:noFill/>
                </a:ln>
                <a:solidFill>
                  <a:srgbClr val="1F497D"/>
                </a:solidFill>
                <a:effectLst/>
                <a:uLnTx/>
                <a:uFillTx/>
                <a:latin typeface="Calibri" panose="020F0502020204030204" pitchFamily="34" charset="0"/>
                <a:ea typeface="+mn-ea"/>
                <a:cs typeface="Arial" charset="0"/>
              </a:rPr>
              <a:t>ravaux</a:t>
            </a:r>
            <a:r>
              <a:rPr kumimoji="0" lang="fr-FR" sz="1800" b="0" i="0" u="none" strike="noStrike" kern="1200" cap="none" spc="0" normalizeH="0" baseline="0" noProof="0">
                <a:ln>
                  <a:noFill/>
                </a:ln>
                <a:solidFill>
                  <a:srgbClr val="1F497D"/>
                </a:solidFill>
                <a:effectLst/>
                <a:uLnTx/>
                <a:uFillTx/>
                <a:latin typeface="Calibri" panose="020F0502020204030204" pitchFamily="34" charset="0"/>
                <a:ea typeface="+mn-ea"/>
                <a:cs typeface="Arial" charset="0"/>
              </a:rPr>
              <a:t> sur la brochure azote, etc.)</a:t>
            </a:r>
          </a:p>
        </p:txBody>
      </p:sp>
      <p:sp>
        <p:nvSpPr>
          <p:cNvPr id="2" name="Rectangle 1">
            <a:extLst>
              <a:ext uri="{FF2B5EF4-FFF2-40B4-BE49-F238E27FC236}">
                <a16:creationId xmlns:a16="http://schemas.microsoft.com/office/drawing/2014/main" id="{9EA64AEE-3230-E587-0F11-9EDD7596AC1E}"/>
              </a:ext>
            </a:extLst>
          </p:cNvPr>
          <p:cNvSpPr/>
          <p:nvPr/>
        </p:nvSpPr>
        <p:spPr>
          <a:xfrm>
            <a:off x="2476871" y="121748"/>
            <a:ext cx="8859914" cy="589072"/>
          </a:xfrm>
          <a:prstGeom prst="rect">
            <a:avLst/>
          </a:prstGeom>
        </p:spPr>
        <p:txBody>
          <a:bodyPr wrap="square">
            <a:spAutoFit/>
          </a:bodyPr>
          <a:lstStyle/>
          <a:p>
            <a:pPr marL="457200" marR="0" lvl="1" indent="0" algn="l" defTabSz="914400" rtl="0" eaLnBrk="1" fontAlgn="auto" latinLnBrk="0" hangingPunct="1">
              <a:lnSpc>
                <a:spcPct val="150000"/>
              </a:lnSpc>
              <a:spcBef>
                <a:spcPts val="0"/>
              </a:spcBef>
              <a:spcAft>
                <a:spcPts val="0"/>
              </a:spcAft>
              <a:buClr>
                <a:srgbClr val="62992B"/>
              </a:buClr>
              <a:buSzTx/>
              <a:buFontTx/>
              <a:buNone/>
              <a:tabLst/>
              <a:defRPr/>
            </a:pP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Production du GT N&amp;S </a:t>
            </a:r>
            <a:r>
              <a:rPr kumimoji="0" lang="fr-FR" sz="16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(Azote et Soufre ) </a:t>
            </a:r>
            <a:r>
              <a:rPr kumimoji="0" lang="fr-FR" sz="2400" b="1" i="0" u="none" strike="noStrike" kern="1200" cap="none" spc="0" normalizeH="0" baseline="0" noProof="0">
                <a:ln>
                  <a:noFill/>
                </a:ln>
                <a:solidFill>
                  <a:srgbClr val="62992B"/>
                </a:solidFill>
                <a:effectLst/>
                <a:uLnTx/>
                <a:uFillTx/>
                <a:latin typeface="Calibri" panose="020F0502020204030204" pitchFamily="34" charset="0"/>
                <a:ea typeface="+mn-ea"/>
                <a:cs typeface="Arial" charset="0"/>
              </a:rPr>
              <a:t>–    2022-2023</a:t>
            </a:r>
          </a:p>
        </p:txBody>
      </p:sp>
    </p:spTree>
    <p:extLst>
      <p:ext uri="{BB962C8B-B14F-4D97-AF65-F5344CB8AC3E}">
        <p14:creationId xmlns:p14="http://schemas.microsoft.com/office/powerpoint/2010/main" val="706309892"/>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143" y="121748"/>
            <a:ext cx="3949430"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Ordre du jour</a:t>
            </a:r>
            <a:endParaRPr lang="fr-FR" sz="4000" b="1">
              <a:solidFill>
                <a:srgbClr val="62992B"/>
              </a:solidFill>
            </a:endParaRPr>
          </a:p>
        </p:txBody>
      </p:sp>
      <p:sp>
        <p:nvSpPr>
          <p:cNvPr id="6" name="Rectangle 5"/>
          <p:cNvSpPr/>
          <p:nvPr/>
        </p:nvSpPr>
        <p:spPr>
          <a:xfrm>
            <a:off x="1193689" y="1177104"/>
            <a:ext cx="11059802" cy="4757328"/>
          </a:xfrm>
          <a:prstGeom prst="rect">
            <a:avLst/>
          </a:prstGeom>
        </p:spPr>
        <p:txBody>
          <a:bodyPr wrap="square">
            <a:spAutoFit/>
          </a:bodyPr>
          <a:lstStyle/>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de l’ordre du jour de l’Assemblée Générale</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du procès-verbal de l’Assemblée Générale du 31 mars 2022</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Bilan de l’activité du Comifer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Rapport moral du président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Activité 2022</a:t>
            </a:r>
          </a:p>
          <a:p>
            <a:pPr marL="1314450" lvl="2" indent="-400050">
              <a:buClr>
                <a:srgbClr val="1F497D"/>
              </a:buClr>
              <a:buFont typeface="+mj-lt"/>
              <a:buAutoNum type="romanLcPeriod"/>
              <a:tabLst>
                <a:tab pos="1343025" algn="l"/>
              </a:tabLst>
            </a:pPr>
            <a:r>
              <a:rPr lang="fr-FR" sz="1200">
                <a:solidFill>
                  <a:srgbClr val="6FAD31"/>
                </a:solidFill>
                <a:latin typeface="Calibri" panose="020F0502020204030204" pitchFamily="34" charset="0"/>
              </a:rPr>
              <a:t>	</a:t>
            </a:r>
            <a:r>
              <a:rPr lang="fr-FR" sz="1200">
                <a:solidFill>
                  <a:srgbClr val="1F497D"/>
                </a:solidFill>
                <a:latin typeface="Calibri" panose="020F0502020204030204" pitchFamily="34" charset="0"/>
              </a:rPr>
              <a:t>Production des groupes de travail Comifer</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a:t>
            </a:r>
            <a:r>
              <a:rPr lang="fr-FR" sz="1600" b="1">
                <a:solidFill>
                  <a:srgbClr val="6FAD31"/>
                </a:solidFill>
                <a:latin typeface="Calibri" panose="020F0502020204030204" pitchFamily="34" charset="0"/>
              </a:rPr>
              <a:t>Production du groupe conjoint Comifer-RMT-Bouclage</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Convention </a:t>
            </a:r>
            <a:r>
              <a:rPr lang="fr-FR" sz="1200">
                <a:solidFill>
                  <a:srgbClr val="1F497D"/>
                </a:solidFill>
                <a:effectLst/>
                <a:latin typeface="Calibri" panose="020F0502020204030204" pitchFamily="34" charset="0"/>
                <a:ea typeface="Calibri" panose="020F0502020204030204" pitchFamily="34" charset="0"/>
              </a:rPr>
              <a:t>Comifer-MASA</a:t>
            </a:r>
            <a:r>
              <a:rPr lang="fr-FR" sz="1400">
                <a:solidFill>
                  <a:srgbClr val="1F497D"/>
                </a:solidFill>
                <a:effectLst/>
                <a:latin typeface="Calibri" panose="020F0502020204030204" pitchFamily="34" charset="0"/>
                <a:ea typeface="Calibri" panose="020F0502020204030204" pitchFamily="34" charset="0"/>
              </a:rPr>
              <a:t> </a:t>
            </a:r>
            <a:r>
              <a:rPr lang="fr-FR" sz="1050">
                <a:solidFill>
                  <a:srgbClr val="1F497D"/>
                </a:solidFill>
                <a:latin typeface="Calibri" panose="020F0502020204030204" pitchFamily="34" charset="0"/>
              </a:rPr>
              <a:t>(Ministère de l’Agriculture, de l’Alimentation et de la Souveraineté alimentaire) </a:t>
            </a:r>
            <a:r>
              <a:rPr lang="fr-FR" sz="1400">
                <a:solidFill>
                  <a:srgbClr val="1F497D"/>
                </a:solidFill>
                <a:latin typeface="Calibri" panose="020F0502020204030204" pitchFamily="34" charset="0"/>
              </a:rPr>
              <a:t>	</a:t>
            </a:r>
          </a:p>
          <a:p>
            <a:pPr marL="1314450" lvl="2" indent="-400050">
              <a:buClr>
                <a:srgbClr val="1F497D"/>
              </a:buClr>
              <a:buFont typeface="+mj-lt"/>
              <a:buAutoNum type="romanLcPeriod"/>
              <a:tabLst>
                <a:tab pos="1343025" algn="l"/>
              </a:tabLst>
            </a:pPr>
            <a:r>
              <a:rPr lang="fr-FR" sz="1400">
                <a:solidFill>
                  <a:srgbClr val="1F497D"/>
                </a:solidFill>
                <a:latin typeface="Calibri" panose="020F0502020204030204" pitchFamily="34" charset="0"/>
              </a:rPr>
              <a:t>	</a:t>
            </a:r>
            <a:r>
              <a:rPr lang="fr-FR" sz="1200">
                <a:solidFill>
                  <a:srgbClr val="1F497D"/>
                </a:solidFill>
                <a:latin typeface="Calibri" panose="020F0502020204030204" pitchFamily="34" charset="0"/>
              </a:rPr>
              <a:t>Bilan JT 2022 </a:t>
            </a:r>
            <a:r>
              <a:rPr lang="fr-FR" sz="1050">
                <a:solidFill>
                  <a:srgbClr val="1F497D"/>
                </a:solidFill>
                <a:latin typeface="Calibri" panose="020F0502020204030204" pitchFamily="34" charset="0"/>
              </a:rPr>
              <a:t>« Oligo-éléments et contaminants métalliques en agriculture : quelles réponses face aux enjeux agronomiques, sanitaires, environnementaux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16</a:t>
            </a:r>
            <a:r>
              <a:rPr lang="fr-FR" sz="1200" baseline="30000">
                <a:solidFill>
                  <a:srgbClr val="1F497D"/>
                </a:solidFill>
                <a:latin typeface="Calibri" panose="020F0502020204030204" pitchFamily="34" charset="0"/>
              </a:rPr>
              <a:t>è</a:t>
            </a:r>
            <a:r>
              <a:rPr lang="fr-FR" sz="1200">
                <a:solidFill>
                  <a:srgbClr val="1F497D"/>
                </a:solidFill>
                <a:latin typeface="Calibri" panose="020F0502020204030204" pitchFamily="34" charset="0"/>
              </a:rPr>
              <a:t> Rencontres Comifer-Gemas 2023</a:t>
            </a:r>
            <a:endParaRPr lang="fr-FR" sz="1200">
              <a:solidFill>
                <a:srgbClr val="1F497D"/>
              </a:solidFill>
              <a:effectLst/>
              <a:latin typeface="Calibri" panose="020F0502020204030204" pitchFamily="34" charset="0"/>
              <a:ea typeface="Times New Roman" panose="02020603050405020304" pitchFamily="18" charset="0"/>
            </a:endParaRPr>
          </a:p>
          <a:p>
            <a:pPr marL="800100" lvl="1" indent="-342900">
              <a:buClr>
                <a:srgbClr val="1F497D"/>
              </a:buClr>
              <a:buFont typeface="+mj-lt"/>
              <a:buAutoNum type="alphaLcPeriod"/>
            </a:pPr>
            <a:r>
              <a:rPr lang="fr-FR" sz="1200">
                <a:solidFill>
                  <a:srgbClr val="1F497D"/>
                </a:solidFill>
                <a:latin typeface="Calibri" panose="020F0502020204030204" pitchFamily="34" charset="0"/>
              </a:rPr>
              <a:t>JT 2024 </a:t>
            </a:r>
            <a:r>
              <a:rPr lang="fr-FR" sz="1050">
                <a:solidFill>
                  <a:srgbClr val="1F497D"/>
                </a:solidFill>
                <a:latin typeface="Calibri" panose="020F0502020204030204" pitchFamily="34" charset="0"/>
              </a:rPr>
              <a:t>« Pratiques de fertilisation face à la diversité des systèmes de culture»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Site internet</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Présentation des comptes 2022 – Projet de budget 2023 – Montant des adhésions 2024</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Renouvellement du tiers sortant des administrateurs </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Points divers : </a:t>
            </a:r>
          </a:p>
          <a:p>
            <a:pPr marL="742950" lvl="1" indent="-285750">
              <a:buFont typeface="+mj-lt"/>
              <a:buAutoNum type="alphaLcPeriod"/>
            </a:pPr>
            <a:r>
              <a:rPr lang="fr-FR" sz="1100">
                <a:solidFill>
                  <a:srgbClr val="1F497D"/>
                </a:solidFill>
                <a:effectLst/>
                <a:latin typeface="Calibri" panose="020F0502020204030204" pitchFamily="34" charset="0"/>
                <a:ea typeface="Times New Roman" panose="02020603050405020304" pitchFamily="18" charset="0"/>
              </a:rPr>
              <a:t>Participation du Comifer dans différents projets </a:t>
            </a:r>
            <a:endParaRPr lang="fr-FR" sz="1200">
              <a:solidFill>
                <a:srgbClr val="1F497D"/>
              </a:solidFill>
              <a:effectLst/>
              <a:latin typeface="Times New Roman" panose="02020603050405020304" pitchFamily="18" charset="0"/>
              <a:ea typeface="Calibri" panose="020F0502020204030204" pitchFamily="34" charset="0"/>
            </a:endParaRPr>
          </a:p>
          <a:p>
            <a:pPr marL="342900" indent="-342900">
              <a:lnSpc>
                <a:spcPct val="150000"/>
              </a:lnSpc>
              <a:spcAft>
                <a:spcPts val="600"/>
              </a:spcAft>
              <a:buClr>
                <a:srgbClr val="1F497D"/>
              </a:buClr>
              <a:buFont typeface="+mj-lt"/>
              <a:buAutoNum type="arabicPeriod"/>
            </a:pPr>
            <a:r>
              <a:rPr lang="fr-FR" sz="1200">
                <a:solidFill>
                  <a:srgbClr val="1F497D"/>
                </a:solidFill>
                <a:latin typeface="Calibri" panose="020F0502020204030204" pitchFamily="34" charset="0"/>
              </a:rPr>
              <a:t>Fixation de la date de l’Assemblée Générale 2024</a:t>
            </a:r>
          </a:p>
          <a:p>
            <a:pPr>
              <a:spcAft>
                <a:spcPts val="600"/>
              </a:spcAft>
              <a:buClr>
                <a:srgbClr val="62992B"/>
              </a:buClr>
            </a:pPr>
            <a:r>
              <a:rPr lang="fr-FR" sz="1200">
                <a:solidFill>
                  <a:srgbClr val="1F497D"/>
                </a:solidFill>
                <a:latin typeface="Calibri" panose="020F0502020204030204" pitchFamily="34" charset="0"/>
              </a:rPr>
              <a:t>Présentation de l’AFA - Association française d’Agronomie - par Adeline Michel, présidente. </a:t>
            </a:r>
            <a:br>
              <a:rPr lang="fr-FR" sz="1200">
                <a:solidFill>
                  <a:srgbClr val="1F497D"/>
                </a:solidFill>
                <a:latin typeface="Calibri" panose="020F0502020204030204" pitchFamily="34" charset="0"/>
              </a:rPr>
            </a:br>
            <a:r>
              <a:rPr lang="fr-FR" sz="1200">
                <a:solidFill>
                  <a:srgbClr val="1F497D"/>
                </a:solidFill>
                <a:latin typeface="Calibri" panose="020F0502020204030204" pitchFamily="34" charset="0"/>
              </a:rPr>
              <a:t>Cette présentation sera suivie d’une discussion ouverte autour de projets à coordonner avec le COMIFER. </a:t>
            </a:r>
          </a:p>
          <a:p>
            <a:pPr>
              <a:lnSpc>
                <a:spcPct val="150000"/>
              </a:lnSpc>
              <a:buClr>
                <a:srgbClr val="1F497D"/>
              </a:buClr>
            </a:pPr>
            <a:r>
              <a:rPr lang="fr-FR" sz="1200">
                <a:solidFill>
                  <a:srgbClr val="1F497D"/>
                </a:solidFill>
                <a:latin typeface="Calibri" panose="020F0502020204030204" pitchFamily="34" charset="0"/>
              </a:rPr>
              <a:t>Pause déjeuner</a:t>
            </a:r>
          </a:p>
        </p:txBody>
      </p:sp>
      <p:sp>
        <p:nvSpPr>
          <p:cNvPr id="2" name="ZoneTexte 1">
            <a:extLst>
              <a:ext uri="{FF2B5EF4-FFF2-40B4-BE49-F238E27FC236}">
                <a16:creationId xmlns:a16="http://schemas.microsoft.com/office/drawing/2014/main" id="{97FA6110-3F4A-41C1-8343-A2ADAB1C4456}"/>
              </a:ext>
            </a:extLst>
          </p:cNvPr>
          <p:cNvSpPr txBox="1"/>
          <p:nvPr/>
        </p:nvSpPr>
        <p:spPr>
          <a:xfrm>
            <a:off x="335412" y="1264148"/>
            <a:ext cx="616017"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 9h30 -11h40</a:t>
            </a:r>
          </a:p>
        </p:txBody>
      </p:sp>
      <p:sp>
        <p:nvSpPr>
          <p:cNvPr id="5" name="ZoneTexte 4">
            <a:extLst>
              <a:ext uri="{FF2B5EF4-FFF2-40B4-BE49-F238E27FC236}">
                <a16:creationId xmlns:a16="http://schemas.microsoft.com/office/drawing/2014/main" id="{818A8637-8E54-41B9-8743-AE2F73D9B970}"/>
              </a:ext>
            </a:extLst>
          </p:cNvPr>
          <p:cNvSpPr txBox="1"/>
          <p:nvPr/>
        </p:nvSpPr>
        <p:spPr>
          <a:xfrm>
            <a:off x="265830" y="5156108"/>
            <a:ext cx="685599"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11h40 -12h30</a:t>
            </a:r>
          </a:p>
        </p:txBody>
      </p:sp>
      <p:sp>
        <p:nvSpPr>
          <p:cNvPr id="4" name="ZoneTexte 3">
            <a:extLst>
              <a:ext uri="{FF2B5EF4-FFF2-40B4-BE49-F238E27FC236}">
                <a16:creationId xmlns:a16="http://schemas.microsoft.com/office/drawing/2014/main" id="{C7C6951C-A4D0-1088-AF0E-F96F13108AA2}"/>
              </a:ext>
            </a:extLst>
          </p:cNvPr>
          <p:cNvSpPr txBox="1"/>
          <p:nvPr/>
        </p:nvSpPr>
        <p:spPr>
          <a:xfrm>
            <a:off x="265829" y="5675693"/>
            <a:ext cx="685599" cy="276999"/>
          </a:xfrm>
          <a:prstGeom prst="rect">
            <a:avLst/>
          </a:prstGeom>
          <a:noFill/>
        </p:spPr>
        <p:txBody>
          <a:bodyPr wrap="square" rtlCol="0">
            <a:spAutoFit/>
          </a:bodyPr>
          <a:lstStyle/>
          <a:p>
            <a:r>
              <a:rPr lang="fr-FR" sz="1200" b="1">
                <a:solidFill>
                  <a:srgbClr val="1F497D"/>
                </a:solidFill>
                <a:latin typeface="Calibri" panose="020F0502020204030204" pitchFamily="34" charset="0"/>
              </a:rPr>
              <a:t>12h30 </a:t>
            </a:r>
          </a:p>
        </p:txBody>
      </p:sp>
    </p:spTree>
    <p:extLst>
      <p:ext uri="{BB962C8B-B14F-4D97-AF65-F5344CB8AC3E}">
        <p14:creationId xmlns:p14="http://schemas.microsoft.com/office/powerpoint/2010/main" val="2026757282"/>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143" y="121748"/>
            <a:ext cx="3949430"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Ordre du jour</a:t>
            </a:r>
            <a:endParaRPr lang="fr-FR" sz="4000" b="1">
              <a:solidFill>
                <a:srgbClr val="62992B"/>
              </a:solidFill>
            </a:endParaRPr>
          </a:p>
        </p:txBody>
      </p:sp>
      <p:sp>
        <p:nvSpPr>
          <p:cNvPr id="6" name="Rectangle 5"/>
          <p:cNvSpPr/>
          <p:nvPr/>
        </p:nvSpPr>
        <p:spPr>
          <a:xfrm>
            <a:off x="1193689" y="1177104"/>
            <a:ext cx="11059802" cy="4957383"/>
          </a:xfrm>
          <a:prstGeom prst="rect">
            <a:avLst/>
          </a:prstGeom>
        </p:spPr>
        <p:txBody>
          <a:bodyPr wrap="square">
            <a:spAutoFit/>
          </a:bodyPr>
          <a:lstStyle/>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de l’ordre du jour de l’Assemblée Générale</a:t>
            </a:r>
          </a:p>
          <a:p>
            <a:pPr marL="342900" indent="-342900">
              <a:lnSpc>
                <a:spcPct val="150000"/>
              </a:lnSpc>
              <a:buClr>
                <a:srgbClr val="1F497D"/>
              </a:buClr>
              <a:buFont typeface="+mj-lt"/>
              <a:buAutoNum type="arabicPeriod"/>
            </a:pPr>
            <a:r>
              <a:rPr lang="fr-FR" sz="1600" b="1">
                <a:solidFill>
                  <a:srgbClr val="6FAD31"/>
                </a:solidFill>
                <a:latin typeface="Calibri" panose="020F0502020204030204" pitchFamily="34" charset="0"/>
              </a:rPr>
              <a:t>Approbation du procès-verbal de l’Assemblée Générale du 31 mars 2022</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Bilan de l’activité du Comifer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Rapport moral du président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Activité 2022</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des groupes de travail Comifer</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du groupe conjoint Comifer-RMT-Bouclage</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Convention </a:t>
            </a:r>
            <a:r>
              <a:rPr lang="fr-FR" sz="1200">
                <a:solidFill>
                  <a:srgbClr val="1F497D"/>
                </a:solidFill>
                <a:effectLst/>
                <a:latin typeface="Calibri" panose="020F0502020204030204" pitchFamily="34" charset="0"/>
                <a:ea typeface="Calibri" panose="020F0502020204030204" pitchFamily="34" charset="0"/>
              </a:rPr>
              <a:t>Comifer-MASA</a:t>
            </a:r>
            <a:r>
              <a:rPr lang="fr-FR" sz="1400">
                <a:solidFill>
                  <a:srgbClr val="1F497D"/>
                </a:solidFill>
                <a:effectLst/>
                <a:latin typeface="Calibri" panose="020F0502020204030204" pitchFamily="34" charset="0"/>
                <a:ea typeface="Calibri" panose="020F0502020204030204" pitchFamily="34" charset="0"/>
              </a:rPr>
              <a:t> </a:t>
            </a:r>
            <a:r>
              <a:rPr lang="fr-FR" sz="1050">
                <a:solidFill>
                  <a:srgbClr val="1F497D"/>
                </a:solidFill>
                <a:latin typeface="Calibri" panose="020F0502020204030204" pitchFamily="34" charset="0"/>
              </a:rPr>
              <a:t>(Ministère de l’Agriculture, de l’Alimentation et de la Souveraineté alimentaire) </a:t>
            </a:r>
            <a:r>
              <a:rPr lang="fr-FR" sz="1400">
                <a:solidFill>
                  <a:srgbClr val="1F497D"/>
                </a:solidFill>
                <a:latin typeface="Calibri" panose="020F0502020204030204" pitchFamily="34" charset="0"/>
              </a:rPr>
              <a:t>	</a:t>
            </a:r>
          </a:p>
          <a:p>
            <a:pPr marL="1314450" lvl="2" indent="-400050">
              <a:buClr>
                <a:srgbClr val="1F497D"/>
              </a:buClr>
              <a:buFont typeface="+mj-lt"/>
              <a:buAutoNum type="romanLcPeriod"/>
              <a:tabLst>
                <a:tab pos="1343025" algn="l"/>
              </a:tabLst>
            </a:pPr>
            <a:r>
              <a:rPr lang="fr-FR" sz="1400">
                <a:solidFill>
                  <a:srgbClr val="1F497D"/>
                </a:solidFill>
                <a:latin typeface="Calibri" panose="020F0502020204030204" pitchFamily="34" charset="0"/>
              </a:rPr>
              <a:t>	</a:t>
            </a:r>
            <a:r>
              <a:rPr lang="fr-FR" sz="1200">
                <a:solidFill>
                  <a:srgbClr val="1F497D"/>
                </a:solidFill>
                <a:latin typeface="Calibri" panose="020F0502020204030204" pitchFamily="34" charset="0"/>
              </a:rPr>
              <a:t>Bilan JT 2022 </a:t>
            </a:r>
            <a:r>
              <a:rPr lang="fr-FR" sz="1050">
                <a:solidFill>
                  <a:srgbClr val="1F497D"/>
                </a:solidFill>
                <a:latin typeface="Calibri" panose="020F0502020204030204" pitchFamily="34" charset="0"/>
              </a:rPr>
              <a:t>« Oligo-éléments et contaminants métalliques en agriculture : quelles réponses face aux enjeux agronomiques, sanitaires, environnementaux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16</a:t>
            </a:r>
            <a:r>
              <a:rPr lang="fr-FR" sz="1200" baseline="30000">
                <a:solidFill>
                  <a:srgbClr val="1F497D"/>
                </a:solidFill>
                <a:latin typeface="Calibri" panose="020F0502020204030204" pitchFamily="34" charset="0"/>
              </a:rPr>
              <a:t>è</a:t>
            </a:r>
            <a:r>
              <a:rPr lang="fr-FR" sz="1200">
                <a:solidFill>
                  <a:srgbClr val="1F497D"/>
                </a:solidFill>
                <a:latin typeface="Calibri" panose="020F0502020204030204" pitchFamily="34" charset="0"/>
              </a:rPr>
              <a:t> Rencontres Comifer-Gemas 2023</a:t>
            </a:r>
            <a:endParaRPr lang="fr-FR" sz="1200">
              <a:solidFill>
                <a:srgbClr val="1F497D"/>
              </a:solidFill>
              <a:effectLst/>
              <a:latin typeface="Calibri" panose="020F0502020204030204" pitchFamily="34" charset="0"/>
              <a:ea typeface="Times New Roman" panose="02020603050405020304" pitchFamily="18" charset="0"/>
            </a:endParaRPr>
          </a:p>
          <a:p>
            <a:pPr marL="800100" lvl="1" indent="-342900">
              <a:buClr>
                <a:srgbClr val="1F497D"/>
              </a:buClr>
              <a:buFont typeface="+mj-lt"/>
              <a:buAutoNum type="alphaLcPeriod"/>
            </a:pPr>
            <a:r>
              <a:rPr lang="fr-FR" sz="1200">
                <a:solidFill>
                  <a:srgbClr val="1F497D"/>
                </a:solidFill>
                <a:latin typeface="Calibri" panose="020F0502020204030204" pitchFamily="34" charset="0"/>
              </a:rPr>
              <a:t>JT 2024 </a:t>
            </a:r>
            <a:r>
              <a:rPr lang="fr-FR" sz="1050">
                <a:solidFill>
                  <a:srgbClr val="1F497D"/>
                </a:solidFill>
                <a:latin typeface="Calibri" panose="020F0502020204030204" pitchFamily="34" charset="0"/>
              </a:rPr>
              <a:t>« Pratiques de fertilisation face à la diversité des systèmes de culture»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Site internet</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Présentation des comptes 2022 – Projet de budget 2023 – Montant des adhésions 2024</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Renouvellement du tiers sortant des administrateurs </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Points divers : </a:t>
            </a:r>
          </a:p>
          <a:p>
            <a:pPr marL="742950" lvl="1" indent="-285750">
              <a:buFont typeface="+mj-lt"/>
              <a:buAutoNum type="alphaLcPeriod"/>
            </a:pPr>
            <a:r>
              <a:rPr lang="fr-FR" sz="1100">
                <a:solidFill>
                  <a:srgbClr val="1F497D"/>
                </a:solidFill>
                <a:effectLst/>
                <a:latin typeface="Calibri" panose="020F0502020204030204" pitchFamily="34" charset="0"/>
                <a:ea typeface="Times New Roman" panose="02020603050405020304" pitchFamily="18" charset="0"/>
              </a:rPr>
              <a:t>Participation du Comifer dans différents projets </a:t>
            </a:r>
            <a:endParaRPr lang="fr-FR" sz="1200">
              <a:solidFill>
                <a:srgbClr val="1F497D"/>
              </a:solidFill>
              <a:effectLst/>
              <a:latin typeface="Times New Roman" panose="02020603050405020304" pitchFamily="18" charset="0"/>
              <a:ea typeface="Calibri" panose="020F0502020204030204" pitchFamily="34" charset="0"/>
            </a:endParaRPr>
          </a:p>
          <a:p>
            <a:pPr marL="342900" indent="-342900">
              <a:lnSpc>
                <a:spcPct val="150000"/>
              </a:lnSpc>
              <a:spcAft>
                <a:spcPts val="600"/>
              </a:spcAft>
              <a:buClr>
                <a:srgbClr val="1F497D"/>
              </a:buClr>
              <a:buFont typeface="+mj-lt"/>
              <a:buAutoNum type="arabicPeriod"/>
            </a:pPr>
            <a:r>
              <a:rPr lang="fr-FR" sz="1200">
                <a:solidFill>
                  <a:srgbClr val="1F497D"/>
                </a:solidFill>
                <a:latin typeface="Calibri" panose="020F0502020204030204" pitchFamily="34" charset="0"/>
              </a:rPr>
              <a:t>Fixation de la date de l’Assemblée Générale 2024</a:t>
            </a:r>
          </a:p>
          <a:p>
            <a:pPr>
              <a:spcAft>
                <a:spcPts val="600"/>
              </a:spcAft>
              <a:buClr>
                <a:srgbClr val="62992B"/>
              </a:buClr>
            </a:pPr>
            <a:r>
              <a:rPr lang="fr-FR" sz="1200">
                <a:solidFill>
                  <a:srgbClr val="1F497D"/>
                </a:solidFill>
                <a:latin typeface="Calibri" panose="020F0502020204030204" pitchFamily="34" charset="0"/>
              </a:rPr>
              <a:t>Présentation de l’AFA - Association française d’Agronomie - par Adeline Michel, présidente. </a:t>
            </a:r>
            <a:br>
              <a:rPr lang="fr-FR" sz="1200">
                <a:solidFill>
                  <a:srgbClr val="1F497D"/>
                </a:solidFill>
                <a:latin typeface="Calibri" panose="020F0502020204030204" pitchFamily="34" charset="0"/>
              </a:rPr>
            </a:br>
            <a:r>
              <a:rPr lang="fr-FR" sz="1200">
                <a:solidFill>
                  <a:srgbClr val="1F497D"/>
                </a:solidFill>
                <a:latin typeface="Calibri" panose="020F0502020204030204" pitchFamily="34" charset="0"/>
              </a:rPr>
              <a:t>Cette présentation sera suivie d’une discussion ouverte autour de projets à coordonner avec le COMIFER. </a:t>
            </a:r>
          </a:p>
          <a:p>
            <a:pPr>
              <a:lnSpc>
                <a:spcPct val="150000"/>
              </a:lnSpc>
              <a:buClr>
                <a:srgbClr val="1F497D"/>
              </a:buClr>
            </a:pPr>
            <a:r>
              <a:rPr lang="fr-FR" sz="1200">
                <a:solidFill>
                  <a:srgbClr val="1F497D"/>
                </a:solidFill>
                <a:latin typeface="Calibri" panose="020F0502020204030204" pitchFamily="34" charset="0"/>
              </a:rPr>
              <a:t>Pause déjeuner</a:t>
            </a:r>
          </a:p>
        </p:txBody>
      </p:sp>
      <p:sp>
        <p:nvSpPr>
          <p:cNvPr id="2" name="ZoneTexte 1">
            <a:extLst>
              <a:ext uri="{FF2B5EF4-FFF2-40B4-BE49-F238E27FC236}">
                <a16:creationId xmlns:a16="http://schemas.microsoft.com/office/drawing/2014/main" id="{97FA6110-3F4A-41C1-8343-A2ADAB1C4456}"/>
              </a:ext>
            </a:extLst>
          </p:cNvPr>
          <p:cNvSpPr txBox="1"/>
          <p:nvPr/>
        </p:nvSpPr>
        <p:spPr>
          <a:xfrm>
            <a:off x="335412" y="1264148"/>
            <a:ext cx="616017"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 9h30 -11h40</a:t>
            </a:r>
          </a:p>
        </p:txBody>
      </p:sp>
      <p:sp>
        <p:nvSpPr>
          <p:cNvPr id="5" name="ZoneTexte 4">
            <a:extLst>
              <a:ext uri="{FF2B5EF4-FFF2-40B4-BE49-F238E27FC236}">
                <a16:creationId xmlns:a16="http://schemas.microsoft.com/office/drawing/2014/main" id="{818A8637-8E54-41B9-8743-AE2F73D9B970}"/>
              </a:ext>
            </a:extLst>
          </p:cNvPr>
          <p:cNvSpPr txBox="1"/>
          <p:nvPr/>
        </p:nvSpPr>
        <p:spPr>
          <a:xfrm>
            <a:off x="265830" y="5157891"/>
            <a:ext cx="685599"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11h40 -12h30</a:t>
            </a:r>
          </a:p>
        </p:txBody>
      </p:sp>
      <p:sp>
        <p:nvSpPr>
          <p:cNvPr id="4" name="ZoneTexte 3">
            <a:extLst>
              <a:ext uri="{FF2B5EF4-FFF2-40B4-BE49-F238E27FC236}">
                <a16:creationId xmlns:a16="http://schemas.microsoft.com/office/drawing/2014/main" id="{C7C6951C-A4D0-1088-AF0E-F96F13108AA2}"/>
              </a:ext>
            </a:extLst>
          </p:cNvPr>
          <p:cNvSpPr txBox="1"/>
          <p:nvPr/>
        </p:nvSpPr>
        <p:spPr>
          <a:xfrm>
            <a:off x="265830" y="5692112"/>
            <a:ext cx="685599" cy="276999"/>
          </a:xfrm>
          <a:prstGeom prst="rect">
            <a:avLst/>
          </a:prstGeom>
          <a:noFill/>
        </p:spPr>
        <p:txBody>
          <a:bodyPr wrap="square" rtlCol="0">
            <a:spAutoFit/>
          </a:bodyPr>
          <a:lstStyle/>
          <a:p>
            <a:r>
              <a:rPr lang="fr-FR" sz="1200" b="1">
                <a:solidFill>
                  <a:srgbClr val="1F497D"/>
                </a:solidFill>
                <a:latin typeface="Calibri" panose="020F0502020204030204" pitchFamily="34" charset="0"/>
              </a:rPr>
              <a:t>12h30 </a:t>
            </a:r>
          </a:p>
        </p:txBody>
      </p:sp>
    </p:spTree>
    <p:extLst>
      <p:ext uri="{BB962C8B-B14F-4D97-AF65-F5344CB8AC3E}">
        <p14:creationId xmlns:p14="http://schemas.microsoft.com/office/powerpoint/2010/main" val="1870529432"/>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4AC01B6-E38D-44D5-92A5-B5AF61D3805B}"/>
              </a:ext>
            </a:extLst>
          </p:cNvPr>
          <p:cNvSpPr txBox="1"/>
          <p:nvPr/>
        </p:nvSpPr>
        <p:spPr>
          <a:xfrm>
            <a:off x="756723" y="1006483"/>
            <a:ext cx="10092787" cy="1754326"/>
          </a:xfrm>
          <a:prstGeom prst="rect">
            <a:avLst/>
          </a:prstGeom>
          <a:noFill/>
        </p:spPr>
        <p:txBody>
          <a:bodyPr wrap="square" rtlCol="0">
            <a:spAutoFit/>
          </a:bodyPr>
          <a:lstStyle/>
          <a:p>
            <a:r>
              <a:rPr lang="fr-FR">
                <a:solidFill>
                  <a:srgbClr val="1F497D"/>
                </a:solidFill>
                <a:latin typeface="Calibri" panose="020F0502020204030204" pitchFamily="34" charset="0"/>
              </a:rPr>
              <a:t>Réunions : 30</a:t>
            </a:r>
            <a:r>
              <a:rPr lang="fr-FR" b="1">
                <a:solidFill>
                  <a:srgbClr val="1F497D"/>
                </a:solidFill>
                <a:latin typeface="Calibri" panose="020F0502020204030204" pitchFamily="34" charset="0"/>
              </a:rPr>
              <a:t> novembre 2022 </a:t>
            </a:r>
            <a:r>
              <a:rPr lang="fr-FR">
                <a:solidFill>
                  <a:srgbClr val="1F497D"/>
                </a:solidFill>
                <a:latin typeface="Calibri" panose="020F0502020204030204" pitchFamily="34" charset="0"/>
              </a:rPr>
              <a:t>&amp; 30 </a:t>
            </a:r>
            <a:r>
              <a:rPr lang="fr-FR" b="1">
                <a:solidFill>
                  <a:srgbClr val="1F497D"/>
                </a:solidFill>
                <a:latin typeface="Calibri" panose="020F0502020204030204" pitchFamily="34" charset="0"/>
              </a:rPr>
              <a:t>mars 2023</a:t>
            </a:r>
            <a:endParaRPr lang="fr-FR">
              <a:solidFill>
                <a:srgbClr val="1F497D"/>
              </a:solidFill>
              <a:latin typeface="Calibri" panose="020F0502020204030204" pitchFamily="34" charset="0"/>
            </a:endParaRPr>
          </a:p>
          <a:p>
            <a:endParaRPr lang="fr-FR">
              <a:solidFill>
                <a:srgbClr val="1F497D"/>
              </a:solidFill>
              <a:latin typeface="Calibri" panose="020F0502020204030204" pitchFamily="34" charset="0"/>
            </a:endParaRPr>
          </a:p>
          <a:p>
            <a:endParaRPr lang="fr-FR">
              <a:solidFill>
                <a:srgbClr val="1F497D"/>
              </a:solidFill>
              <a:latin typeface="Calibri" panose="020F0502020204030204" pitchFamily="34" charset="0"/>
            </a:endParaRPr>
          </a:p>
          <a:p>
            <a:endParaRPr lang="fr-FR">
              <a:solidFill>
                <a:srgbClr val="1F497D"/>
              </a:solidFill>
              <a:latin typeface="Calibri" panose="020F0502020204030204" pitchFamily="34" charset="0"/>
            </a:endParaRPr>
          </a:p>
          <a:p>
            <a:endParaRPr lang="fr-FR">
              <a:solidFill>
                <a:srgbClr val="1F497D"/>
              </a:solidFill>
              <a:latin typeface="Calibri" panose="020F0502020204030204" pitchFamily="34" charset="0"/>
            </a:endParaRPr>
          </a:p>
          <a:p>
            <a:endParaRPr lang="fr-FR">
              <a:solidFill>
                <a:srgbClr val="1F497D"/>
              </a:solidFill>
              <a:latin typeface="Calibri" panose="020F0502020204030204" pitchFamily="34" charset="0"/>
            </a:endParaRPr>
          </a:p>
        </p:txBody>
      </p:sp>
      <p:pic>
        <p:nvPicPr>
          <p:cNvPr id="4" name="Image 3">
            <a:extLst>
              <a:ext uri="{FF2B5EF4-FFF2-40B4-BE49-F238E27FC236}">
                <a16:creationId xmlns:a16="http://schemas.microsoft.com/office/drawing/2014/main" id="{AAD36819-72A0-9927-0C55-32F6D8E88C9C}"/>
              </a:ext>
            </a:extLst>
          </p:cNvPr>
          <p:cNvPicPr>
            <a:picLocks noChangeAspect="1"/>
          </p:cNvPicPr>
          <p:nvPr/>
        </p:nvPicPr>
        <p:blipFill>
          <a:blip r:embed="rId3"/>
          <a:stretch>
            <a:fillRect/>
          </a:stretch>
        </p:blipFill>
        <p:spPr>
          <a:xfrm>
            <a:off x="1939536" y="26916"/>
            <a:ext cx="2189199" cy="778735"/>
          </a:xfrm>
          <a:prstGeom prst="rect">
            <a:avLst/>
          </a:prstGeom>
        </p:spPr>
      </p:pic>
      <p:sp>
        <p:nvSpPr>
          <p:cNvPr id="6" name="Rectangle 5">
            <a:extLst>
              <a:ext uri="{FF2B5EF4-FFF2-40B4-BE49-F238E27FC236}">
                <a16:creationId xmlns:a16="http://schemas.microsoft.com/office/drawing/2014/main" id="{757058A1-E7EB-1818-FA09-A6901C3D5660}"/>
              </a:ext>
            </a:extLst>
          </p:cNvPr>
          <p:cNvSpPr/>
          <p:nvPr/>
        </p:nvSpPr>
        <p:spPr>
          <a:xfrm>
            <a:off x="2379216" y="185450"/>
            <a:ext cx="9454717" cy="461665"/>
          </a:xfrm>
          <a:prstGeom prst="rect">
            <a:avLst/>
          </a:prstGeom>
        </p:spPr>
        <p:txBody>
          <a:bodyPr wrap="square">
            <a:spAutoFit/>
          </a:bodyPr>
          <a:lstStyle/>
          <a:p>
            <a:pPr lvl="1" algn="r">
              <a:buClr>
                <a:srgbClr val="1F497D"/>
              </a:buClr>
            </a:pPr>
            <a:r>
              <a:rPr lang="fr-FR" sz="2400" b="1">
                <a:solidFill>
                  <a:srgbClr val="6FAD31"/>
                </a:solidFill>
                <a:latin typeface="Calibri" panose="020F0502020204030204" pitchFamily="34" charset="0"/>
              </a:rPr>
              <a:t>	</a:t>
            </a:r>
            <a:r>
              <a:rPr lang="fr-FR" sz="2400" b="1">
                <a:solidFill>
                  <a:srgbClr val="62992B"/>
                </a:solidFill>
                <a:latin typeface="Calibri" panose="020F0502020204030204" pitchFamily="34" charset="0"/>
              </a:rPr>
              <a:t>Groupe Conjoint RMT BOUCLAGE &amp; COMIFER – 2022 - 2023</a:t>
            </a:r>
          </a:p>
        </p:txBody>
      </p:sp>
      <p:sp>
        <p:nvSpPr>
          <p:cNvPr id="7" name="ZoneTexte 6">
            <a:extLst>
              <a:ext uri="{FF2B5EF4-FFF2-40B4-BE49-F238E27FC236}">
                <a16:creationId xmlns:a16="http://schemas.microsoft.com/office/drawing/2014/main" id="{4B200A55-450D-9251-E2AD-642355D7EA20}"/>
              </a:ext>
            </a:extLst>
          </p:cNvPr>
          <p:cNvSpPr txBox="1"/>
          <p:nvPr/>
        </p:nvSpPr>
        <p:spPr>
          <a:xfrm>
            <a:off x="756723" y="1410355"/>
            <a:ext cx="10113336" cy="5170646"/>
          </a:xfrm>
          <a:prstGeom prst="rect">
            <a:avLst/>
          </a:prstGeom>
          <a:noFill/>
        </p:spPr>
        <p:txBody>
          <a:bodyPr wrap="square" rtlCol="0">
            <a:spAutoFit/>
          </a:bodyPr>
          <a:lstStyle/>
          <a:p>
            <a:r>
              <a:rPr lang="fr-FR" sz="2400" b="1">
                <a:solidFill>
                  <a:srgbClr val="1F497D"/>
                </a:solidFill>
                <a:latin typeface="Calibri" panose="020F0502020204030204" pitchFamily="34" charset="0"/>
              </a:rPr>
              <a:t>Dossiers récurrents et travaux en cours de finalisation</a:t>
            </a:r>
            <a:endParaRPr lang="fr-FR">
              <a:solidFill>
                <a:srgbClr val="1F497D"/>
              </a:solidFill>
              <a:latin typeface="Calibri" panose="020F0502020204030204" pitchFamily="34" charset="0"/>
            </a:endParaRPr>
          </a:p>
          <a:p>
            <a:pPr marL="742950" lvl="1" indent="-285750">
              <a:buFont typeface="Arial" panose="020B0604020202020204" pitchFamily="34" charset="0"/>
              <a:buChar char="•"/>
            </a:pPr>
            <a:endParaRPr lang="fr-FR">
              <a:solidFill>
                <a:srgbClr val="1F497D"/>
              </a:solidFill>
              <a:latin typeface="Calibri" panose="020F0502020204030204" pitchFamily="34" charset="0"/>
            </a:endParaRPr>
          </a:p>
          <a:p>
            <a:pPr marL="742950" lvl="1" indent="-285750">
              <a:buFont typeface="Arial" panose="020B0604020202020204" pitchFamily="34" charset="0"/>
              <a:buChar char="•"/>
            </a:pPr>
            <a:r>
              <a:rPr lang="fr-FR">
                <a:solidFill>
                  <a:srgbClr val="1F497D"/>
                </a:solidFill>
                <a:latin typeface="Calibri" panose="020F0502020204030204" pitchFamily="34" charset="0"/>
              </a:rPr>
              <a:t>Labellisation des outils de calcul de doses prévisionnelles d’azote (label </a:t>
            </a:r>
            <a:r>
              <a:rPr lang="fr-FR" err="1">
                <a:solidFill>
                  <a:srgbClr val="1F497D"/>
                </a:solidFill>
                <a:latin typeface="Calibri" panose="020F0502020204030204" pitchFamily="34" charset="0"/>
              </a:rPr>
              <a:t>Prev’N</a:t>
            </a:r>
            <a:r>
              <a:rPr lang="fr-FR">
                <a:solidFill>
                  <a:srgbClr val="1F497D"/>
                </a:solidFill>
                <a:latin typeface="Calibri" panose="020F0502020204030204" pitchFamily="34" charset="0"/>
              </a:rPr>
              <a:t>)</a:t>
            </a:r>
          </a:p>
          <a:p>
            <a:pPr marL="1657350" lvl="3" indent="-285750">
              <a:buFont typeface="Arial" panose="020B0604020202020204" pitchFamily="34" charset="0"/>
              <a:buChar char="•"/>
            </a:pPr>
            <a:r>
              <a:rPr lang="fr-FR">
                <a:solidFill>
                  <a:srgbClr val="1F497D"/>
                </a:solidFill>
                <a:latin typeface="Calibri" panose="020F0502020204030204" pitchFamily="34" charset="0"/>
              </a:rPr>
              <a:t>Mise en œuvre et mises à jour</a:t>
            </a:r>
          </a:p>
          <a:p>
            <a:pPr marL="1657350" lvl="3" indent="-285750">
              <a:buFont typeface="Arial" panose="020B0604020202020204" pitchFamily="34" charset="0"/>
              <a:buChar char="•"/>
            </a:pPr>
            <a:r>
              <a:rPr lang="fr-FR">
                <a:solidFill>
                  <a:srgbClr val="1F497D"/>
                </a:solidFill>
                <a:latin typeface="Calibri" panose="020F0502020204030204" pitchFamily="34" charset="0"/>
              </a:rPr>
              <a:t>Suivi des outils labellisés</a:t>
            </a:r>
          </a:p>
          <a:p>
            <a:pPr lvl="3"/>
            <a:endParaRPr lang="fr-FR">
              <a:solidFill>
                <a:srgbClr val="1F497D"/>
              </a:solidFill>
              <a:latin typeface="Calibri" panose="020F0502020204030204" pitchFamily="34" charset="0"/>
            </a:endParaRPr>
          </a:p>
          <a:p>
            <a:pPr marL="742950" lvl="1" indent="-285750">
              <a:buFont typeface="Arial" panose="020B0604020202020204" pitchFamily="34" charset="0"/>
              <a:buChar char="•"/>
            </a:pPr>
            <a:r>
              <a:rPr lang="fr-FR">
                <a:solidFill>
                  <a:srgbClr val="1F497D"/>
                </a:solidFill>
                <a:latin typeface="Calibri" panose="020F0502020204030204" pitchFamily="34" charset="0"/>
              </a:rPr>
              <a:t>Azote potentiellement libéré jusqu’en sortie d’hiver (PAN 7) : production de références, finalisation du rapport et formalisation des références à transmettre</a:t>
            </a:r>
          </a:p>
          <a:p>
            <a:pPr marL="742950" lvl="1" indent="-285750">
              <a:buFont typeface="Arial" panose="020B0604020202020204" pitchFamily="34" charset="0"/>
              <a:buChar char="•"/>
            </a:pPr>
            <a:endParaRPr lang="fr-FR">
              <a:solidFill>
                <a:srgbClr val="1F497D"/>
              </a:solidFill>
              <a:latin typeface="Calibri" panose="020F0502020204030204" pitchFamily="34" charset="0"/>
            </a:endParaRPr>
          </a:p>
          <a:p>
            <a:pPr marL="742950" lvl="1" indent="-285750">
              <a:buFont typeface="Arial" panose="020B0604020202020204" pitchFamily="34" charset="0"/>
              <a:buChar char="•"/>
            </a:pPr>
            <a:r>
              <a:rPr lang="fr-FR">
                <a:solidFill>
                  <a:srgbClr val="1F497D"/>
                </a:solidFill>
                <a:latin typeface="Calibri" panose="020F0502020204030204" pitchFamily="34" charset="0"/>
              </a:rPr>
              <a:t>Références pour la méthode du bilan en </a:t>
            </a:r>
            <a:r>
              <a:rPr lang="fr-FR" err="1">
                <a:solidFill>
                  <a:srgbClr val="1F497D"/>
                </a:solidFill>
                <a:latin typeface="Calibri" panose="020F0502020204030204" pitchFamily="34" charset="0"/>
              </a:rPr>
              <a:t>CIVEs</a:t>
            </a:r>
            <a:r>
              <a:rPr lang="fr-FR">
                <a:solidFill>
                  <a:srgbClr val="1F497D"/>
                </a:solidFill>
                <a:latin typeface="Calibri" panose="020F0502020204030204" pitchFamily="34" charset="0"/>
              </a:rPr>
              <a:t> (avec participation sous-groupe issu du GT NS)</a:t>
            </a:r>
          </a:p>
          <a:p>
            <a:pPr lvl="1"/>
            <a:endParaRPr lang="fr-FR">
              <a:solidFill>
                <a:srgbClr val="1F497D"/>
              </a:solidFill>
              <a:latin typeface="Calibri" panose="020F0502020204030204" pitchFamily="34" charset="0"/>
            </a:endParaRPr>
          </a:p>
          <a:p>
            <a:pPr marL="742950" lvl="1" indent="-285750">
              <a:buFont typeface="Arial" panose="020B0604020202020204" pitchFamily="34" charset="0"/>
              <a:buChar char="•"/>
            </a:pPr>
            <a:r>
              <a:rPr lang="fr-FR">
                <a:solidFill>
                  <a:srgbClr val="1F497D"/>
                </a:solidFill>
                <a:latin typeface="Calibri" panose="020F0502020204030204" pitchFamily="34" charset="0"/>
              </a:rPr>
              <a:t>La précision des doses d’azote calculées par la méthode du bilan : finalisation de l’élicitation et stratégie pour la suite des travaux</a:t>
            </a:r>
          </a:p>
          <a:p>
            <a:pPr lvl="3"/>
            <a:endParaRPr lang="fr-FR">
              <a:solidFill>
                <a:srgbClr val="1F497D"/>
              </a:solidFill>
              <a:latin typeface="Calibri" panose="020F0502020204030204" pitchFamily="34" charset="0"/>
            </a:endParaRPr>
          </a:p>
          <a:p>
            <a:pPr marL="742950" lvl="1" indent="-285750">
              <a:buFont typeface="Arial" panose="020B0604020202020204" pitchFamily="34" charset="0"/>
              <a:buChar char="•"/>
            </a:pPr>
            <a:r>
              <a:rPr lang="fr-FR">
                <a:solidFill>
                  <a:srgbClr val="1F497D"/>
                </a:solidFill>
                <a:latin typeface="Calibri" panose="020F0502020204030204" pitchFamily="34" charset="0"/>
              </a:rPr>
              <a:t>Suivi mise à jour de la liste des outils HVE</a:t>
            </a:r>
          </a:p>
          <a:p>
            <a:pPr marL="742950" lvl="1" indent="-285750">
              <a:buFont typeface="Arial" panose="020B0604020202020204" pitchFamily="34" charset="0"/>
              <a:buChar char="•"/>
            </a:pPr>
            <a:endParaRPr lang="fr-FR">
              <a:solidFill>
                <a:srgbClr val="1F497D"/>
              </a:solidFill>
              <a:latin typeface="Calibri" panose="020F0502020204030204" pitchFamily="34" charset="0"/>
            </a:endParaRPr>
          </a:p>
          <a:p>
            <a:pPr marL="742950" lvl="1" indent="-285750">
              <a:buFont typeface="Arial" panose="020B0604020202020204" pitchFamily="34" charset="0"/>
              <a:buChar char="•"/>
            </a:pPr>
            <a:r>
              <a:rPr lang="fr-FR">
                <a:solidFill>
                  <a:srgbClr val="1F497D"/>
                </a:solidFill>
                <a:latin typeface="Calibri" panose="020F0502020204030204" pitchFamily="34" charset="0"/>
              </a:rPr>
              <a:t>Participation aux réunions du GENEM (PAN 7, PANEA, PREPA, Initiative ORA, AMI </a:t>
            </a:r>
            <a:r>
              <a:rPr lang="fr-FR" err="1">
                <a:solidFill>
                  <a:srgbClr val="1F497D"/>
                </a:solidFill>
                <a:latin typeface="Calibri" panose="020F0502020204030204" pitchFamily="34" charset="0"/>
              </a:rPr>
              <a:t>Innov’Azote</a:t>
            </a:r>
            <a:r>
              <a:rPr lang="fr-FR">
                <a:solidFill>
                  <a:srgbClr val="1F497D"/>
                </a:solidFill>
                <a:latin typeface="Calibri" panose="020F0502020204030204" pitchFamily="34" charset="0"/>
              </a:rPr>
              <a:t>, etc.) </a:t>
            </a:r>
          </a:p>
          <a:p>
            <a:pPr lvl="1"/>
            <a:endParaRPr lang="fr-FR">
              <a:solidFill>
                <a:srgbClr val="1F497D"/>
              </a:solidFill>
              <a:latin typeface="Calibri" panose="020F0502020204030204" pitchFamily="34" charset="0"/>
            </a:endParaRPr>
          </a:p>
        </p:txBody>
      </p:sp>
    </p:spTree>
    <p:extLst>
      <p:ext uri="{BB962C8B-B14F-4D97-AF65-F5344CB8AC3E}">
        <p14:creationId xmlns:p14="http://schemas.microsoft.com/office/powerpoint/2010/main" val="1856519666"/>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90407DB-55E5-4EAD-8ED9-37E725074729}"/>
              </a:ext>
            </a:extLst>
          </p:cNvPr>
          <p:cNvSpPr txBox="1"/>
          <p:nvPr/>
        </p:nvSpPr>
        <p:spPr>
          <a:xfrm>
            <a:off x="750414" y="1123177"/>
            <a:ext cx="10691172" cy="4893647"/>
          </a:xfrm>
          <a:prstGeom prst="rect">
            <a:avLst/>
          </a:prstGeom>
          <a:noFill/>
        </p:spPr>
        <p:txBody>
          <a:bodyPr wrap="square" rtlCol="0">
            <a:spAutoFit/>
          </a:bodyPr>
          <a:lstStyle/>
          <a:p>
            <a:r>
              <a:rPr lang="fr-FR" sz="2400" b="1">
                <a:solidFill>
                  <a:srgbClr val="1F497D"/>
                </a:solidFill>
                <a:latin typeface="Calibri" panose="020F0502020204030204" pitchFamily="34" charset="0"/>
              </a:rPr>
              <a:t>Labellisation des outils de calcul de doses prévisionnelles d’azote (label </a:t>
            </a:r>
            <a:r>
              <a:rPr lang="fr-FR" sz="2400" b="1" err="1">
                <a:solidFill>
                  <a:srgbClr val="1F497D"/>
                </a:solidFill>
                <a:latin typeface="Calibri" panose="020F0502020204030204" pitchFamily="34" charset="0"/>
              </a:rPr>
              <a:t>Prev’N</a:t>
            </a:r>
            <a:r>
              <a:rPr lang="fr-FR" sz="2400" b="1">
                <a:solidFill>
                  <a:srgbClr val="1F497D"/>
                </a:solidFill>
                <a:latin typeface="Calibri" panose="020F0502020204030204" pitchFamily="34" charset="0"/>
              </a:rPr>
              <a:t>)</a:t>
            </a:r>
          </a:p>
          <a:p>
            <a:endParaRPr lang="fr-FR">
              <a:solidFill>
                <a:srgbClr val="1F497D"/>
              </a:solidFill>
              <a:latin typeface="Calibri" panose="020F0502020204030204" pitchFamily="34" charset="0"/>
            </a:endParaRPr>
          </a:p>
          <a:p>
            <a:pPr marL="742950" lvl="1" indent="-285750">
              <a:buFont typeface="Arial" panose="020B0604020202020204" pitchFamily="34" charset="0"/>
              <a:buChar char="•"/>
            </a:pPr>
            <a:r>
              <a:rPr lang="fr-FR">
                <a:solidFill>
                  <a:srgbClr val="1F497D"/>
                </a:solidFill>
                <a:latin typeface="Calibri" panose="020F0502020204030204" pitchFamily="34" charset="0"/>
              </a:rPr>
              <a:t>Mise à jour des documents utiles au processus de labellisation </a:t>
            </a:r>
          </a:p>
          <a:p>
            <a:pPr marL="1200150" lvl="2" indent="-285750">
              <a:buFont typeface="Arial" panose="020B0604020202020204" pitchFamily="34" charset="0"/>
              <a:buChar char="•"/>
            </a:pPr>
            <a:r>
              <a:rPr lang="fr-FR">
                <a:solidFill>
                  <a:srgbClr val="1F497D"/>
                </a:solidFill>
                <a:latin typeface="Calibri" panose="020F0502020204030204" pitchFamily="34" charset="0"/>
              </a:rPr>
              <a:t>Cahier des charges</a:t>
            </a:r>
          </a:p>
          <a:p>
            <a:pPr marL="1200150" lvl="2" indent="-285750">
              <a:buFont typeface="Arial" panose="020B0604020202020204" pitchFamily="34" charset="0"/>
              <a:buChar char="•"/>
            </a:pPr>
            <a:r>
              <a:rPr lang="fr-FR">
                <a:solidFill>
                  <a:srgbClr val="1F497D"/>
                </a:solidFill>
                <a:latin typeface="Calibri" panose="020F0502020204030204" pitchFamily="34" charset="0"/>
              </a:rPr>
              <a:t>Plan de contrôle</a:t>
            </a:r>
          </a:p>
          <a:p>
            <a:pPr marL="1200150" lvl="2" indent="-285750">
              <a:buFont typeface="Arial" panose="020B0604020202020204" pitchFamily="34" charset="0"/>
              <a:buChar char="•"/>
            </a:pPr>
            <a:r>
              <a:rPr lang="fr-FR">
                <a:solidFill>
                  <a:srgbClr val="1F497D"/>
                </a:solidFill>
                <a:latin typeface="Calibri" panose="020F0502020204030204" pitchFamily="34" charset="0"/>
              </a:rPr>
              <a:t>Annexes explicatives</a:t>
            </a:r>
          </a:p>
          <a:p>
            <a:pPr marL="742950" lvl="1" indent="-285750">
              <a:buFont typeface="Arial" panose="020B0604020202020204" pitchFamily="34" charset="0"/>
              <a:buChar char="•"/>
            </a:pPr>
            <a:endParaRPr lang="fr-FR">
              <a:solidFill>
                <a:srgbClr val="1F497D"/>
              </a:solidFill>
              <a:latin typeface="Calibri" panose="020F0502020204030204" pitchFamily="34" charset="0"/>
            </a:endParaRPr>
          </a:p>
          <a:p>
            <a:pPr marL="742950" lvl="1" indent="-285750">
              <a:buFont typeface="Arial" panose="020B0604020202020204" pitchFamily="34" charset="0"/>
              <a:buChar char="•"/>
            </a:pPr>
            <a:r>
              <a:rPr lang="fr-FR">
                <a:solidFill>
                  <a:srgbClr val="1F497D"/>
                </a:solidFill>
                <a:latin typeface="Calibri" panose="020F0502020204030204" pitchFamily="34" charset="0"/>
              </a:rPr>
              <a:t>Lancement en décembre 2022 de la phase de renouvellement du label </a:t>
            </a:r>
          </a:p>
          <a:p>
            <a:pPr marL="1200150" lvl="2" indent="-285750">
              <a:buFont typeface="Arial" panose="020B0604020202020204" pitchFamily="34" charset="0"/>
              <a:buChar char="•"/>
            </a:pPr>
            <a:r>
              <a:rPr lang="fr-FR">
                <a:solidFill>
                  <a:srgbClr val="1F497D"/>
                </a:solidFill>
                <a:latin typeface="Calibri" panose="020F0502020204030204" pitchFamily="34" charset="0"/>
              </a:rPr>
              <a:t>Une dizaine d’éditeurs engagé à ce jour (5 dossiers reçus)</a:t>
            </a:r>
          </a:p>
          <a:p>
            <a:pPr marL="1200150" lvl="2" indent="-285750">
              <a:buFont typeface="Arial" panose="020B0604020202020204" pitchFamily="34" charset="0"/>
              <a:buChar char="•"/>
            </a:pPr>
            <a:r>
              <a:rPr lang="fr-FR">
                <a:solidFill>
                  <a:srgbClr val="1F497D"/>
                </a:solidFill>
                <a:latin typeface="Calibri" panose="020F0502020204030204" pitchFamily="34" charset="0"/>
              </a:rPr>
              <a:t>Premiers audits en cours de programmation par OCACIA</a:t>
            </a:r>
          </a:p>
          <a:p>
            <a:pPr marL="742950" lvl="1" indent="-285750">
              <a:buFont typeface="Arial" panose="020B0604020202020204" pitchFamily="34" charset="0"/>
              <a:buChar char="•"/>
            </a:pPr>
            <a:endParaRPr lang="fr-FR">
              <a:solidFill>
                <a:srgbClr val="1F497D"/>
              </a:solidFill>
              <a:latin typeface="Calibri" panose="020F0502020204030204" pitchFamily="34" charset="0"/>
            </a:endParaRPr>
          </a:p>
          <a:p>
            <a:pPr marL="742950" lvl="1" indent="-285750">
              <a:buFont typeface="Arial" panose="020B0604020202020204" pitchFamily="34" charset="0"/>
              <a:buChar char="•"/>
            </a:pPr>
            <a:r>
              <a:rPr lang="fr-FR">
                <a:solidFill>
                  <a:srgbClr val="1F497D"/>
                </a:solidFill>
                <a:latin typeface="Calibri" panose="020F0502020204030204" pitchFamily="34" charset="0"/>
              </a:rPr>
              <a:t>Gestion des demandes d’extension de périmètres de labellisation </a:t>
            </a:r>
          </a:p>
          <a:p>
            <a:pPr marL="1200150" lvl="2" indent="-285750">
              <a:buFont typeface="Arial" panose="020B0604020202020204" pitchFamily="34" charset="0"/>
              <a:buChar char="•"/>
            </a:pPr>
            <a:r>
              <a:rPr lang="fr-FR">
                <a:solidFill>
                  <a:srgbClr val="1F497D"/>
                </a:solidFill>
                <a:latin typeface="Calibri" panose="020F0502020204030204" pitchFamily="34" charset="0"/>
              </a:rPr>
              <a:t>Inter-comparaison des résultats des outils</a:t>
            </a:r>
          </a:p>
          <a:p>
            <a:pPr marL="1200150" lvl="2" indent="-285750">
              <a:buFont typeface="Arial" panose="020B0604020202020204" pitchFamily="34" charset="0"/>
              <a:buChar char="•"/>
            </a:pPr>
            <a:r>
              <a:rPr lang="fr-FR">
                <a:solidFill>
                  <a:srgbClr val="1F497D"/>
                </a:solidFill>
                <a:latin typeface="Calibri" panose="020F0502020204030204" pitchFamily="34" charset="0"/>
              </a:rPr>
              <a:t>1 réunion du comité de labellisation </a:t>
            </a:r>
          </a:p>
          <a:p>
            <a:pPr marL="1200150" lvl="2" indent="-285750">
              <a:buFont typeface="Arial" panose="020B0604020202020204" pitchFamily="34" charset="0"/>
              <a:buChar char="•"/>
            </a:pPr>
            <a:r>
              <a:rPr lang="fr-FR">
                <a:solidFill>
                  <a:srgbClr val="1F497D"/>
                </a:solidFill>
                <a:latin typeface="Calibri" panose="020F0502020204030204" pitchFamily="34" charset="0"/>
              </a:rPr>
              <a:t>Extension à 11 régions pour « </a:t>
            </a:r>
            <a:r>
              <a:rPr lang="fr-FR" err="1">
                <a:solidFill>
                  <a:srgbClr val="1F497D"/>
                </a:solidFill>
                <a:latin typeface="Calibri" panose="020F0502020204030204" pitchFamily="34" charset="0"/>
              </a:rPr>
              <a:t>exo.expert</a:t>
            </a:r>
            <a:r>
              <a:rPr lang="fr-FR">
                <a:solidFill>
                  <a:srgbClr val="1F497D"/>
                </a:solidFill>
                <a:latin typeface="Calibri" panose="020F0502020204030204" pitchFamily="34" charset="0"/>
              </a:rPr>
              <a:t> »</a:t>
            </a:r>
          </a:p>
          <a:p>
            <a:pPr marL="1200150" lvl="2" indent="-285750">
              <a:buFont typeface="Arial" panose="020B0604020202020204" pitchFamily="34" charset="0"/>
              <a:buChar char="•"/>
            </a:pPr>
            <a:r>
              <a:rPr lang="fr-FR">
                <a:solidFill>
                  <a:srgbClr val="1F497D"/>
                </a:solidFill>
                <a:latin typeface="Calibri" panose="020F0502020204030204" pitchFamily="34" charset="0"/>
              </a:rPr>
              <a:t>Extension à 1 région pour « </a:t>
            </a:r>
            <a:r>
              <a:rPr lang="fr-FR" err="1">
                <a:solidFill>
                  <a:srgbClr val="1F497D"/>
                </a:solidFill>
                <a:latin typeface="Calibri" panose="020F0502020204030204" pitchFamily="34" charset="0"/>
              </a:rPr>
              <a:t>Mesp@rcelles</a:t>
            </a:r>
            <a:r>
              <a:rPr lang="fr-FR">
                <a:solidFill>
                  <a:srgbClr val="1F497D"/>
                </a:solidFill>
                <a:latin typeface="Calibri" panose="020F0502020204030204" pitchFamily="34" charset="0"/>
              </a:rPr>
              <a:t> » </a:t>
            </a:r>
          </a:p>
          <a:p>
            <a:pPr lvl="1"/>
            <a:endParaRPr lang="fr-FR">
              <a:solidFill>
                <a:srgbClr val="1F497D"/>
              </a:solidFill>
              <a:latin typeface="Calibri" panose="020F0502020204030204" pitchFamily="34" charset="0"/>
            </a:endParaRPr>
          </a:p>
        </p:txBody>
      </p:sp>
      <p:pic>
        <p:nvPicPr>
          <p:cNvPr id="3" name="Image 2">
            <a:extLst>
              <a:ext uri="{FF2B5EF4-FFF2-40B4-BE49-F238E27FC236}">
                <a16:creationId xmlns:a16="http://schemas.microsoft.com/office/drawing/2014/main" id="{B92DFE83-7EF8-CA82-A235-574DE3CD1402}"/>
              </a:ext>
            </a:extLst>
          </p:cNvPr>
          <p:cNvPicPr>
            <a:picLocks noChangeAspect="1"/>
          </p:cNvPicPr>
          <p:nvPr/>
        </p:nvPicPr>
        <p:blipFill>
          <a:blip r:embed="rId3"/>
          <a:stretch>
            <a:fillRect/>
          </a:stretch>
        </p:blipFill>
        <p:spPr>
          <a:xfrm>
            <a:off x="1939536" y="26916"/>
            <a:ext cx="2189199" cy="778735"/>
          </a:xfrm>
          <a:prstGeom prst="rect">
            <a:avLst/>
          </a:prstGeom>
        </p:spPr>
      </p:pic>
      <p:sp>
        <p:nvSpPr>
          <p:cNvPr id="4" name="Rectangle 3">
            <a:extLst>
              <a:ext uri="{FF2B5EF4-FFF2-40B4-BE49-F238E27FC236}">
                <a16:creationId xmlns:a16="http://schemas.microsoft.com/office/drawing/2014/main" id="{FDF11B80-43CA-ADD9-BCD4-A8BB305681F4}"/>
              </a:ext>
            </a:extLst>
          </p:cNvPr>
          <p:cNvSpPr/>
          <p:nvPr/>
        </p:nvSpPr>
        <p:spPr>
          <a:xfrm>
            <a:off x="2379216" y="185450"/>
            <a:ext cx="9454717" cy="461665"/>
          </a:xfrm>
          <a:prstGeom prst="rect">
            <a:avLst/>
          </a:prstGeom>
        </p:spPr>
        <p:txBody>
          <a:bodyPr wrap="square">
            <a:spAutoFit/>
          </a:bodyPr>
          <a:lstStyle/>
          <a:p>
            <a:pPr lvl="1" algn="r">
              <a:buClr>
                <a:srgbClr val="1F497D"/>
              </a:buClr>
            </a:pPr>
            <a:r>
              <a:rPr lang="fr-FR" sz="2400" b="1">
                <a:solidFill>
                  <a:srgbClr val="6FAD31"/>
                </a:solidFill>
                <a:latin typeface="Calibri" panose="020F0502020204030204" pitchFamily="34" charset="0"/>
              </a:rPr>
              <a:t>	</a:t>
            </a:r>
            <a:r>
              <a:rPr lang="fr-FR" sz="2400" b="1">
                <a:solidFill>
                  <a:srgbClr val="62992B"/>
                </a:solidFill>
                <a:latin typeface="Calibri" panose="020F0502020204030204" pitchFamily="34" charset="0"/>
              </a:rPr>
              <a:t>Groupe Conjoint RMT BOUCLAGE &amp; COMIFER – 2022 - 2023</a:t>
            </a:r>
          </a:p>
        </p:txBody>
      </p:sp>
      <p:pic>
        <p:nvPicPr>
          <p:cNvPr id="5" name="Image 4" descr="Une image contenant logo&#10;&#10;Description générée automatiquement">
            <a:extLst>
              <a:ext uri="{FF2B5EF4-FFF2-40B4-BE49-F238E27FC236}">
                <a16:creationId xmlns:a16="http://schemas.microsoft.com/office/drawing/2014/main" id="{E897DADB-3C6E-BA7D-E3DD-6B7A78E2A8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3898" y="3624171"/>
            <a:ext cx="2030750" cy="2030750"/>
          </a:xfrm>
          <a:prstGeom prst="rect">
            <a:avLst/>
          </a:prstGeom>
        </p:spPr>
      </p:pic>
    </p:spTree>
    <p:extLst>
      <p:ext uri="{BB962C8B-B14F-4D97-AF65-F5344CB8AC3E}">
        <p14:creationId xmlns:p14="http://schemas.microsoft.com/office/powerpoint/2010/main" val="3012167444"/>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1532" y="1192332"/>
            <a:ext cx="9434418" cy="5184753"/>
          </a:xfrm>
          <a:prstGeom prst="rect">
            <a:avLst/>
          </a:prstGeom>
        </p:spPr>
        <p:txBody>
          <a:bodyPr wrap="square">
            <a:spAutoFit/>
          </a:bodyPr>
          <a:lstStyle/>
          <a:p>
            <a:pPr>
              <a:lnSpc>
                <a:spcPct val="120000"/>
              </a:lnSpc>
              <a:spcBef>
                <a:spcPts val="600"/>
              </a:spcBef>
              <a:spcAft>
                <a:spcPts val="0"/>
              </a:spcAft>
              <a:buClr>
                <a:srgbClr val="1F497D"/>
              </a:buClr>
            </a:pPr>
            <a:r>
              <a:rPr lang="fr-FR" sz="2000" b="1">
                <a:solidFill>
                  <a:srgbClr val="1F497D"/>
                </a:solidFill>
                <a:latin typeface="Calibri" panose="020F0502020204030204" pitchFamily="34" charset="0"/>
              </a:rPr>
              <a:t>Azote potentiellement libéré jusqu’en sortie d’hiver (PAN7) : production de références</a:t>
            </a:r>
            <a:endParaRPr lang="fr-FR" b="1">
              <a:solidFill>
                <a:srgbClr val="1F497D"/>
              </a:solidFill>
              <a:latin typeface="Calibri" panose="020F0502020204030204" pitchFamily="34" charset="0"/>
            </a:endParaRPr>
          </a:p>
          <a:p>
            <a:pPr marL="742950" lvl="1" indent="-285750">
              <a:spcBef>
                <a:spcPts val="600"/>
              </a:spcBef>
              <a:spcAft>
                <a:spcPts val="0"/>
              </a:spcAft>
              <a:buClr>
                <a:srgbClr val="1F497D"/>
              </a:buClr>
              <a:buFont typeface="Arial" panose="020B0604020202020204" pitchFamily="34" charset="0"/>
              <a:buChar char="•"/>
            </a:pPr>
            <a:r>
              <a:rPr lang="fr-FR" sz="1600">
                <a:solidFill>
                  <a:srgbClr val="1F497D"/>
                </a:solidFill>
                <a:latin typeface="Calibri" panose="020F0502020204030204" pitchFamily="34" charset="0"/>
              </a:rPr>
              <a:t>Elaboration et mise en œuvre d’un plan de simulation de la cinétique de minéralisation et de mise à disposition de l'azote des produits organiques épandus entre la récolte du précédent en juillet et la sortie d’hiver en janvier </a:t>
            </a:r>
          </a:p>
          <a:p>
            <a:pPr marL="742950" lvl="1" indent="-285750">
              <a:spcBef>
                <a:spcPts val="600"/>
              </a:spcBef>
              <a:spcAft>
                <a:spcPts val="0"/>
              </a:spcAft>
              <a:buClr>
                <a:srgbClr val="1F497D"/>
              </a:buClr>
              <a:buFont typeface="Arial" panose="020B0604020202020204" pitchFamily="34" charset="0"/>
              <a:buChar char="•"/>
            </a:pPr>
            <a:endParaRPr lang="fr-FR" sz="1600">
              <a:solidFill>
                <a:srgbClr val="1F497D"/>
              </a:solidFill>
              <a:latin typeface="Calibri" panose="020F0502020204030204" pitchFamily="34" charset="0"/>
            </a:endParaRPr>
          </a:p>
          <a:p>
            <a:pPr marL="742950" lvl="1" indent="-285750">
              <a:spcBef>
                <a:spcPts val="600"/>
              </a:spcBef>
              <a:spcAft>
                <a:spcPts val="0"/>
              </a:spcAft>
              <a:buClr>
                <a:srgbClr val="1F497D"/>
              </a:buClr>
              <a:buFont typeface="Arial" panose="020B0604020202020204" pitchFamily="34" charset="0"/>
              <a:buChar char="•"/>
            </a:pPr>
            <a:r>
              <a:rPr lang="fr-FR" sz="1600">
                <a:solidFill>
                  <a:srgbClr val="1F497D"/>
                </a:solidFill>
                <a:latin typeface="Calibri" panose="020F0502020204030204" pitchFamily="34" charset="0"/>
              </a:rPr>
              <a:t>Diffusion des premiers résultats au MASA et aux animateurs des GREN : octobre et novembre 2022</a:t>
            </a:r>
          </a:p>
          <a:p>
            <a:pPr marL="1200150" lvl="2" indent="-285750">
              <a:spcBef>
                <a:spcPts val="600"/>
              </a:spcBef>
              <a:spcAft>
                <a:spcPts val="0"/>
              </a:spcAft>
              <a:buClr>
                <a:srgbClr val="1F497D"/>
              </a:buClr>
              <a:buFont typeface="Arial" panose="020B0604020202020204" pitchFamily="34" charset="0"/>
              <a:buChar char="•"/>
            </a:pPr>
            <a:r>
              <a:rPr lang="fr-FR" sz="1600">
                <a:solidFill>
                  <a:srgbClr val="1F497D"/>
                </a:solidFill>
                <a:latin typeface="Calibri" panose="020F0502020204030204" pitchFamily="34" charset="0"/>
              </a:rPr>
              <a:t>Matériels et méthode (avec exemple de calcul des plafonds d’APLSH)</a:t>
            </a:r>
          </a:p>
          <a:p>
            <a:pPr marL="1200150" lvl="2" indent="-285750">
              <a:spcBef>
                <a:spcPts val="600"/>
              </a:spcBef>
              <a:spcAft>
                <a:spcPts val="0"/>
              </a:spcAft>
              <a:buClr>
                <a:srgbClr val="1F497D"/>
              </a:buClr>
              <a:buFont typeface="Arial" panose="020B0604020202020204" pitchFamily="34" charset="0"/>
              <a:buChar char="•"/>
            </a:pPr>
            <a:r>
              <a:rPr lang="fr-FR" sz="1600">
                <a:solidFill>
                  <a:srgbClr val="1F497D"/>
                </a:solidFill>
                <a:latin typeface="Calibri" panose="020F0502020204030204" pitchFamily="34" charset="0"/>
              </a:rPr>
              <a:t>Références régionales d’APLSH</a:t>
            </a:r>
          </a:p>
          <a:p>
            <a:pPr marL="1200150" lvl="2" indent="-285750">
              <a:spcBef>
                <a:spcPts val="600"/>
              </a:spcBef>
              <a:spcAft>
                <a:spcPts val="0"/>
              </a:spcAft>
              <a:buClr>
                <a:srgbClr val="1F497D"/>
              </a:buClr>
              <a:buFont typeface="Arial" panose="020B0604020202020204" pitchFamily="34" charset="0"/>
              <a:buChar char="•"/>
            </a:pPr>
            <a:r>
              <a:rPr lang="fr-FR" sz="1600">
                <a:solidFill>
                  <a:srgbClr val="1F497D"/>
                </a:solidFill>
                <a:latin typeface="Calibri" panose="020F0502020204030204" pitchFamily="34" charset="0"/>
              </a:rPr>
              <a:t>Rapport préliminaire</a:t>
            </a:r>
          </a:p>
          <a:p>
            <a:pPr lvl="1">
              <a:spcBef>
                <a:spcPts val="600"/>
              </a:spcBef>
              <a:spcAft>
                <a:spcPts val="0"/>
              </a:spcAft>
              <a:buClr>
                <a:srgbClr val="1F497D"/>
              </a:buClr>
            </a:pPr>
            <a:endParaRPr lang="fr-FR" sz="1600">
              <a:solidFill>
                <a:srgbClr val="1F497D"/>
              </a:solidFill>
              <a:latin typeface="Calibri" panose="020F0502020204030204" pitchFamily="34" charset="0"/>
            </a:endParaRPr>
          </a:p>
          <a:p>
            <a:pPr marL="742950" lvl="1" indent="-285750">
              <a:spcBef>
                <a:spcPts val="600"/>
              </a:spcBef>
              <a:spcAft>
                <a:spcPts val="0"/>
              </a:spcAft>
              <a:buClr>
                <a:srgbClr val="1F497D"/>
              </a:buClr>
              <a:buFont typeface="Arial" panose="020B0604020202020204" pitchFamily="34" charset="0"/>
              <a:buChar char="•"/>
            </a:pPr>
            <a:r>
              <a:rPr lang="fr-FR" sz="1600">
                <a:solidFill>
                  <a:srgbClr val="1F497D"/>
                </a:solidFill>
                <a:latin typeface="Calibri" panose="020F0502020204030204" pitchFamily="34" charset="0"/>
              </a:rPr>
              <a:t>Ajustements méthodologique et compléments</a:t>
            </a:r>
          </a:p>
          <a:p>
            <a:pPr marL="1200150" lvl="2" indent="-285750">
              <a:spcBef>
                <a:spcPts val="600"/>
              </a:spcBef>
              <a:spcAft>
                <a:spcPts val="0"/>
              </a:spcAft>
              <a:buClr>
                <a:srgbClr val="1F497D"/>
              </a:buClr>
              <a:buFont typeface="Arial" panose="020B0604020202020204" pitchFamily="34" charset="0"/>
              <a:buChar char="•"/>
            </a:pPr>
            <a:r>
              <a:rPr lang="fr-FR" sz="1600">
                <a:solidFill>
                  <a:srgbClr val="1F497D"/>
                </a:solidFill>
                <a:latin typeface="Calibri" panose="020F0502020204030204" pitchFamily="34" charset="0"/>
              </a:rPr>
              <a:t>Mise à jour de la liste des produits organiques simulés, selon les types de PRO du 7</a:t>
            </a:r>
            <a:r>
              <a:rPr lang="fr-FR" sz="1600" baseline="30000">
                <a:solidFill>
                  <a:srgbClr val="1F497D"/>
                </a:solidFill>
                <a:latin typeface="Calibri" panose="020F0502020204030204" pitchFamily="34" charset="0"/>
              </a:rPr>
              <a:t>ème</a:t>
            </a:r>
            <a:r>
              <a:rPr lang="fr-FR" sz="1600">
                <a:solidFill>
                  <a:srgbClr val="1F497D"/>
                </a:solidFill>
                <a:latin typeface="Calibri" panose="020F0502020204030204" pitchFamily="34" charset="0"/>
              </a:rPr>
              <a:t> PAN</a:t>
            </a:r>
          </a:p>
          <a:p>
            <a:pPr marL="1200150" lvl="2" indent="-285750">
              <a:spcBef>
                <a:spcPts val="600"/>
              </a:spcBef>
              <a:spcAft>
                <a:spcPts val="0"/>
              </a:spcAft>
              <a:buClr>
                <a:srgbClr val="1F497D"/>
              </a:buClr>
              <a:buFont typeface="Arial" panose="020B0604020202020204" pitchFamily="34" charset="0"/>
              <a:buChar char="•"/>
            </a:pPr>
            <a:r>
              <a:rPr lang="fr-FR" sz="1600">
                <a:solidFill>
                  <a:srgbClr val="1F497D"/>
                </a:solidFill>
                <a:latin typeface="Calibri" panose="020F0502020204030204" pitchFamily="34" charset="0"/>
              </a:rPr>
              <a:t>Ajustement des simulations en mars (avec la nouvelle liste des PRO)</a:t>
            </a:r>
          </a:p>
          <a:p>
            <a:pPr marL="1200150" lvl="2" indent="-285750">
              <a:spcBef>
                <a:spcPts val="600"/>
              </a:spcBef>
              <a:spcAft>
                <a:spcPts val="0"/>
              </a:spcAft>
              <a:buClr>
                <a:srgbClr val="1F497D"/>
              </a:buClr>
              <a:buFont typeface="Arial" panose="020B0604020202020204" pitchFamily="34" charset="0"/>
              <a:buChar char="•"/>
            </a:pPr>
            <a:r>
              <a:rPr lang="fr-FR" sz="1600">
                <a:solidFill>
                  <a:srgbClr val="1F497D"/>
                </a:solidFill>
                <a:latin typeface="Calibri" panose="020F0502020204030204" pitchFamily="34" charset="0"/>
              </a:rPr>
              <a:t>Analyse statistique des résultats de la simulation </a:t>
            </a:r>
          </a:p>
          <a:p>
            <a:pPr marL="1200150" lvl="2" indent="-285750">
              <a:spcBef>
                <a:spcPts val="600"/>
              </a:spcBef>
              <a:spcAft>
                <a:spcPts val="0"/>
              </a:spcAft>
              <a:buClr>
                <a:srgbClr val="1F497D"/>
              </a:buClr>
              <a:buFont typeface="Arial" panose="020B0604020202020204" pitchFamily="34" charset="0"/>
              <a:buChar char="•"/>
            </a:pPr>
            <a:endParaRPr lang="fr-FR" sz="1600">
              <a:solidFill>
                <a:srgbClr val="1F497D"/>
              </a:solidFill>
              <a:latin typeface="Calibri" panose="020F0502020204030204" pitchFamily="34" charset="0"/>
            </a:endParaRPr>
          </a:p>
          <a:p>
            <a:pPr marL="742950" lvl="1" indent="-285750">
              <a:lnSpc>
                <a:spcPct val="120000"/>
              </a:lnSpc>
              <a:spcBef>
                <a:spcPts val="600"/>
              </a:spcBef>
              <a:spcAft>
                <a:spcPts val="0"/>
              </a:spcAft>
              <a:buClr>
                <a:srgbClr val="1F497D"/>
              </a:buClr>
              <a:buFont typeface="Wingdings" panose="05000000000000000000" pitchFamily="2" charset="2"/>
              <a:buChar char="à"/>
            </a:pPr>
            <a:r>
              <a:rPr lang="fr-FR" sz="1600">
                <a:solidFill>
                  <a:srgbClr val="1F497D"/>
                </a:solidFill>
                <a:latin typeface="Calibri" panose="020F0502020204030204" pitchFamily="34" charset="0"/>
                <a:sym typeface="Wingdings" panose="05000000000000000000" pitchFamily="2" charset="2"/>
              </a:rPr>
              <a:t>Suite : Formaliser et diffuser les nouveaux résultats aux GREN  (avis / validation / mise en œuvre)</a:t>
            </a:r>
            <a:endParaRPr lang="fr-FR" sz="1600">
              <a:solidFill>
                <a:srgbClr val="1F497D"/>
              </a:solidFill>
              <a:latin typeface="Calibri" panose="020F0502020204030204" pitchFamily="34" charset="0"/>
            </a:endParaRPr>
          </a:p>
        </p:txBody>
      </p:sp>
      <p:pic>
        <p:nvPicPr>
          <p:cNvPr id="3" name="Image 2">
            <a:extLst>
              <a:ext uri="{FF2B5EF4-FFF2-40B4-BE49-F238E27FC236}">
                <a16:creationId xmlns:a16="http://schemas.microsoft.com/office/drawing/2014/main" id="{E38CC94F-60CB-7B58-017B-205E0D33C91B}"/>
              </a:ext>
            </a:extLst>
          </p:cNvPr>
          <p:cNvPicPr>
            <a:picLocks noChangeAspect="1"/>
          </p:cNvPicPr>
          <p:nvPr/>
        </p:nvPicPr>
        <p:blipFill>
          <a:blip r:embed="rId3"/>
          <a:stretch>
            <a:fillRect/>
          </a:stretch>
        </p:blipFill>
        <p:spPr>
          <a:xfrm>
            <a:off x="1939536" y="26916"/>
            <a:ext cx="2189199" cy="778735"/>
          </a:xfrm>
          <a:prstGeom prst="rect">
            <a:avLst/>
          </a:prstGeom>
        </p:spPr>
      </p:pic>
      <p:sp>
        <p:nvSpPr>
          <p:cNvPr id="4" name="Rectangle 3">
            <a:extLst>
              <a:ext uri="{FF2B5EF4-FFF2-40B4-BE49-F238E27FC236}">
                <a16:creationId xmlns:a16="http://schemas.microsoft.com/office/drawing/2014/main" id="{183AFCDA-3EC9-E7BA-88A5-22887B9F8011}"/>
              </a:ext>
            </a:extLst>
          </p:cNvPr>
          <p:cNvSpPr/>
          <p:nvPr/>
        </p:nvSpPr>
        <p:spPr>
          <a:xfrm>
            <a:off x="2379216" y="185450"/>
            <a:ext cx="9454717" cy="461665"/>
          </a:xfrm>
          <a:prstGeom prst="rect">
            <a:avLst/>
          </a:prstGeom>
        </p:spPr>
        <p:txBody>
          <a:bodyPr wrap="square">
            <a:spAutoFit/>
          </a:bodyPr>
          <a:lstStyle/>
          <a:p>
            <a:pPr lvl="1" algn="r">
              <a:buClr>
                <a:srgbClr val="1F497D"/>
              </a:buClr>
            </a:pPr>
            <a:r>
              <a:rPr lang="fr-FR" sz="2400" b="1">
                <a:solidFill>
                  <a:srgbClr val="6FAD31"/>
                </a:solidFill>
                <a:latin typeface="Calibri" panose="020F0502020204030204" pitchFamily="34" charset="0"/>
              </a:rPr>
              <a:t>	</a:t>
            </a:r>
            <a:r>
              <a:rPr lang="fr-FR" sz="2400" b="1">
                <a:solidFill>
                  <a:srgbClr val="62992B"/>
                </a:solidFill>
                <a:latin typeface="Calibri" panose="020F0502020204030204" pitchFamily="34" charset="0"/>
              </a:rPr>
              <a:t>Groupe Conjoint RMT BOUCLAGE &amp; COMIFER – 2022 - 2023</a:t>
            </a:r>
          </a:p>
        </p:txBody>
      </p:sp>
      <p:pic>
        <p:nvPicPr>
          <p:cNvPr id="2" name="Image 1">
            <a:extLst>
              <a:ext uri="{FF2B5EF4-FFF2-40B4-BE49-F238E27FC236}">
                <a16:creationId xmlns:a16="http://schemas.microsoft.com/office/drawing/2014/main" id="{278C9CBE-D6BB-0EFE-679D-E3C60F7940A5}"/>
              </a:ext>
            </a:extLst>
          </p:cNvPr>
          <p:cNvPicPr>
            <a:picLocks noChangeAspect="1"/>
          </p:cNvPicPr>
          <p:nvPr/>
        </p:nvPicPr>
        <p:blipFill rotWithShape="1">
          <a:blip r:embed="rId4"/>
          <a:srcRect l="5461" r="2251" b="1975"/>
          <a:stretch/>
        </p:blipFill>
        <p:spPr>
          <a:xfrm>
            <a:off x="9706105" y="2463310"/>
            <a:ext cx="2099121" cy="1931380"/>
          </a:xfrm>
          <a:prstGeom prst="rect">
            <a:avLst/>
          </a:prstGeom>
        </p:spPr>
      </p:pic>
      <p:pic>
        <p:nvPicPr>
          <p:cNvPr id="7" name="Image 6">
            <a:extLst>
              <a:ext uri="{FF2B5EF4-FFF2-40B4-BE49-F238E27FC236}">
                <a16:creationId xmlns:a16="http://schemas.microsoft.com/office/drawing/2014/main" id="{7E62BE6D-2627-20AF-8709-AAE380FF2F3B}"/>
              </a:ext>
            </a:extLst>
          </p:cNvPr>
          <p:cNvPicPr>
            <a:picLocks noChangeAspect="1"/>
          </p:cNvPicPr>
          <p:nvPr/>
        </p:nvPicPr>
        <p:blipFill rotWithShape="1">
          <a:blip r:embed="rId5"/>
          <a:srcRect l="-471" r="-1"/>
          <a:stretch/>
        </p:blipFill>
        <p:spPr>
          <a:xfrm>
            <a:off x="9505950" y="4520632"/>
            <a:ext cx="2487782" cy="1931381"/>
          </a:xfrm>
          <a:prstGeom prst="rect">
            <a:avLst/>
          </a:prstGeom>
        </p:spPr>
      </p:pic>
    </p:spTree>
    <p:extLst>
      <p:ext uri="{BB962C8B-B14F-4D97-AF65-F5344CB8AC3E}">
        <p14:creationId xmlns:p14="http://schemas.microsoft.com/office/powerpoint/2010/main" val="2626885834"/>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30E214A-7A8D-4257-3323-F327F0DBCA52}"/>
              </a:ext>
            </a:extLst>
          </p:cNvPr>
          <p:cNvPicPr>
            <a:picLocks noChangeAspect="1"/>
          </p:cNvPicPr>
          <p:nvPr/>
        </p:nvPicPr>
        <p:blipFill>
          <a:blip r:embed="rId3"/>
          <a:stretch>
            <a:fillRect/>
          </a:stretch>
        </p:blipFill>
        <p:spPr>
          <a:xfrm>
            <a:off x="1939536" y="26916"/>
            <a:ext cx="2189199" cy="778735"/>
          </a:xfrm>
          <a:prstGeom prst="rect">
            <a:avLst/>
          </a:prstGeom>
        </p:spPr>
      </p:pic>
      <p:sp>
        <p:nvSpPr>
          <p:cNvPr id="3" name="Rectangle 2">
            <a:extLst>
              <a:ext uri="{FF2B5EF4-FFF2-40B4-BE49-F238E27FC236}">
                <a16:creationId xmlns:a16="http://schemas.microsoft.com/office/drawing/2014/main" id="{CAD1491A-BC67-392D-BD72-04FC4BDC5FBE}"/>
              </a:ext>
            </a:extLst>
          </p:cNvPr>
          <p:cNvSpPr/>
          <p:nvPr/>
        </p:nvSpPr>
        <p:spPr>
          <a:xfrm>
            <a:off x="2379216" y="185450"/>
            <a:ext cx="9454717" cy="461665"/>
          </a:xfrm>
          <a:prstGeom prst="rect">
            <a:avLst/>
          </a:prstGeom>
        </p:spPr>
        <p:txBody>
          <a:bodyPr wrap="square">
            <a:spAutoFit/>
          </a:bodyPr>
          <a:lstStyle/>
          <a:p>
            <a:pPr lvl="1" algn="r">
              <a:buClr>
                <a:srgbClr val="1F497D"/>
              </a:buClr>
            </a:pPr>
            <a:r>
              <a:rPr lang="fr-FR" sz="2400" b="1">
                <a:solidFill>
                  <a:srgbClr val="6FAD31"/>
                </a:solidFill>
                <a:latin typeface="Calibri" panose="020F0502020204030204" pitchFamily="34" charset="0"/>
              </a:rPr>
              <a:t>	</a:t>
            </a:r>
            <a:r>
              <a:rPr lang="fr-FR" sz="2400" b="1">
                <a:solidFill>
                  <a:srgbClr val="62992B"/>
                </a:solidFill>
                <a:latin typeface="Calibri" panose="020F0502020204030204" pitchFamily="34" charset="0"/>
              </a:rPr>
              <a:t>Groupe Conjoint RMT BOUCLAGE &amp; COMIFER – 2022 - 2023</a:t>
            </a:r>
          </a:p>
        </p:txBody>
      </p:sp>
      <p:sp>
        <p:nvSpPr>
          <p:cNvPr id="6" name="Rectangle 5">
            <a:extLst>
              <a:ext uri="{FF2B5EF4-FFF2-40B4-BE49-F238E27FC236}">
                <a16:creationId xmlns:a16="http://schemas.microsoft.com/office/drawing/2014/main" id="{767F37B9-15F1-988F-A64E-A8C027356710}"/>
              </a:ext>
            </a:extLst>
          </p:cNvPr>
          <p:cNvSpPr/>
          <p:nvPr/>
        </p:nvSpPr>
        <p:spPr>
          <a:xfrm>
            <a:off x="684021" y="1266180"/>
            <a:ext cx="10350924" cy="4539704"/>
          </a:xfrm>
          <a:prstGeom prst="rect">
            <a:avLst/>
          </a:prstGeom>
        </p:spPr>
        <p:txBody>
          <a:bodyPr wrap="square">
            <a:spAutoFit/>
          </a:bodyPr>
          <a:lstStyle/>
          <a:p>
            <a:pPr>
              <a:spcBef>
                <a:spcPts val="600"/>
              </a:spcBef>
              <a:spcAft>
                <a:spcPts val="0"/>
              </a:spcAft>
              <a:buClr>
                <a:srgbClr val="1F497D"/>
              </a:buClr>
            </a:pPr>
            <a:r>
              <a:rPr lang="fr-FR" sz="2000" b="1">
                <a:solidFill>
                  <a:srgbClr val="1F497D"/>
                </a:solidFill>
                <a:latin typeface="Calibri" panose="020F0502020204030204" pitchFamily="34" charset="0"/>
              </a:rPr>
              <a:t>La précision des doses d’azote calculées par la méthode du bilan</a:t>
            </a:r>
            <a:endParaRPr lang="fr-FR" b="1">
              <a:solidFill>
                <a:srgbClr val="1F497D"/>
              </a:solidFill>
              <a:latin typeface="Calibri" panose="020F0502020204030204" pitchFamily="34" charset="0"/>
            </a:endParaRPr>
          </a:p>
          <a:p>
            <a:pPr marL="742950" lvl="1" indent="-285750">
              <a:spcBef>
                <a:spcPts val="600"/>
              </a:spcBef>
              <a:spcAft>
                <a:spcPts val="0"/>
              </a:spcAft>
              <a:buClr>
                <a:srgbClr val="1F497D"/>
              </a:buClr>
              <a:buFont typeface="Arial" panose="020B0604020202020204" pitchFamily="34" charset="0"/>
              <a:buChar char="•"/>
            </a:pPr>
            <a:r>
              <a:rPr lang="fr-FR">
                <a:solidFill>
                  <a:srgbClr val="1F497D"/>
                </a:solidFill>
                <a:latin typeface="Calibri" panose="020F0502020204030204" pitchFamily="34" charset="0"/>
              </a:rPr>
              <a:t>Analyse de courbes de réponse à l’azote sur le blé</a:t>
            </a:r>
          </a:p>
          <a:p>
            <a:pPr marL="742950" lvl="1" indent="-285750">
              <a:spcBef>
                <a:spcPts val="600"/>
              </a:spcBef>
              <a:spcAft>
                <a:spcPts val="0"/>
              </a:spcAft>
              <a:buClr>
                <a:srgbClr val="1F497D"/>
              </a:buClr>
              <a:buFont typeface="Arial" panose="020B0604020202020204" pitchFamily="34" charset="0"/>
              <a:buChar char="•"/>
            </a:pPr>
            <a:r>
              <a:rPr lang="fr-FR">
                <a:solidFill>
                  <a:srgbClr val="1F497D"/>
                </a:solidFill>
                <a:latin typeface="Calibri" panose="020F0502020204030204" pitchFamily="34" charset="0"/>
              </a:rPr>
              <a:t>Etude d’un cas-type en Bretagne (Elicitation d’experts et analyse de bases de données)</a:t>
            </a:r>
          </a:p>
          <a:p>
            <a:pPr marL="742950" lvl="1" indent="-285750">
              <a:buFont typeface="Arial" panose="020B0604020202020204" pitchFamily="34" charset="0"/>
              <a:buChar char="•"/>
            </a:pPr>
            <a:endParaRPr lang="fr-FR">
              <a:solidFill>
                <a:srgbClr val="1F497D"/>
              </a:solidFill>
              <a:latin typeface="Calibri" panose="020F0502020204030204" pitchFamily="34" charset="0"/>
            </a:endParaRPr>
          </a:p>
          <a:p>
            <a:pPr lvl="1"/>
            <a:endParaRPr lang="fr-FR">
              <a:solidFill>
                <a:srgbClr val="1F497D"/>
              </a:solidFill>
              <a:latin typeface="Calibri" panose="020F0502020204030204" pitchFamily="34" charset="0"/>
            </a:endParaRPr>
          </a:p>
          <a:p>
            <a:r>
              <a:rPr lang="fr-FR" sz="2000" b="1">
                <a:solidFill>
                  <a:srgbClr val="1F497D"/>
                </a:solidFill>
                <a:latin typeface="Calibri" panose="020F0502020204030204" pitchFamily="34" charset="0"/>
              </a:rPr>
              <a:t>Participation aux réunions et instances du MASA</a:t>
            </a:r>
            <a:endParaRPr lang="fr-FR">
              <a:solidFill>
                <a:srgbClr val="1F497D"/>
              </a:solidFill>
              <a:latin typeface="Calibri" panose="020F0502020204030204" pitchFamily="34" charset="0"/>
            </a:endParaRPr>
          </a:p>
          <a:p>
            <a:pPr marL="742950" lvl="1" indent="-285750">
              <a:spcBef>
                <a:spcPts val="600"/>
              </a:spcBef>
              <a:spcAft>
                <a:spcPts val="0"/>
              </a:spcAft>
              <a:buClr>
                <a:srgbClr val="1F497D"/>
              </a:buClr>
              <a:buFont typeface="Arial" panose="020B0604020202020204" pitchFamily="34" charset="0"/>
              <a:buChar char="•"/>
            </a:pPr>
            <a:r>
              <a:rPr lang="fr-FR" sz="1800">
                <a:solidFill>
                  <a:srgbClr val="1F497D"/>
                </a:solidFill>
                <a:latin typeface="Calibri" panose="020F0502020204030204" pitchFamily="34" charset="0"/>
              </a:rPr>
              <a:t>GENEM : appui aux politiques publiques</a:t>
            </a:r>
          </a:p>
          <a:p>
            <a:pPr marL="742950" lvl="1" indent="-285750">
              <a:spcBef>
                <a:spcPts val="600"/>
              </a:spcBef>
              <a:spcAft>
                <a:spcPts val="0"/>
              </a:spcAft>
              <a:buClr>
                <a:srgbClr val="1F497D"/>
              </a:buClr>
              <a:buFont typeface="Arial" panose="020B0604020202020204" pitchFamily="34" charset="0"/>
              <a:buChar char="•"/>
            </a:pPr>
            <a:r>
              <a:rPr lang="fr-FR">
                <a:solidFill>
                  <a:srgbClr val="1F497D"/>
                </a:solidFill>
                <a:latin typeface="Calibri" panose="020F0502020204030204" pitchFamily="34" charset="0"/>
              </a:rPr>
              <a:t>Avis et contributions : </a:t>
            </a:r>
            <a:r>
              <a:rPr lang="fr-FR" sz="1800">
                <a:solidFill>
                  <a:srgbClr val="1F497D"/>
                </a:solidFill>
                <a:latin typeface="Calibri" panose="020F0502020204030204" pitchFamily="34" charset="0"/>
              </a:rPr>
              <a:t>PAN7, PANEA, PREPA</a:t>
            </a:r>
            <a:endParaRPr lang="fr-FR">
              <a:solidFill>
                <a:srgbClr val="1F497D"/>
              </a:solidFill>
              <a:latin typeface="Calibri" panose="020F0502020204030204" pitchFamily="34" charset="0"/>
            </a:endParaRPr>
          </a:p>
          <a:p>
            <a:pPr marL="742950" lvl="1" indent="-285750">
              <a:spcBef>
                <a:spcPts val="600"/>
              </a:spcBef>
              <a:spcAft>
                <a:spcPts val="0"/>
              </a:spcAft>
              <a:buClr>
                <a:srgbClr val="1F497D"/>
              </a:buClr>
              <a:buFont typeface="Arial" panose="020B0604020202020204" pitchFamily="34" charset="0"/>
              <a:buChar char="•"/>
            </a:pPr>
            <a:r>
              <a:rPr lang="fr-FR">
                <a:solidFill>
                  <a:srgbClr val="1F497D"/>
                </a:solidFill>
                <a:latin typeface="Calibri" panose="020F0502020204030204" pitchFamily="34" charset="0"/>
              </a:rPr>
              <a:t>Accompagnement des groupes de concertation et des GREN</a:t>
            </a:r>
          </a:p>
          <a:p>
            <a:pPr marL="742950" lvl="1" indent="-285750">
              <a:spcBef>
                <a:spcPts val="600"/>
              </a:spcBef>
              <a:spcAft>
                <a:spcPts val="0"/>
              </a:spcAft>
              <a:buClr>
                <a:srgbClr val="1F497D"/>
              </a:buClr>
              <a:buFont typeface="Arial" panose="020B0604020202020204" pitchFamily="34" charset="0"/>
              <a:buChar char="•"/>
            </a:pPr>
            <a:endParaRPr lang="fr-FR">
              <a:solidFill>
                <a:srgbClr val="1F497D"/>
              </a:solidFill>
              <a:latin typeface="Calibri" panose="020F0502020204030204" pitchFamily="34" charset="0"/>
            </a:endParaRPr>
          </a:p>
          <a:p>
            <a:pPr>
              <a:spcBef>
                <a:spcPts val="600"/>
              </a:spcBef>
              <a:spcAft>
                <a:spcPts val="0"/>
              </a:spcAft>
              <a:buClr>
                <a:srgbClr val="1F497D"/>
              </a:buClr>
            </a:pPr>
            <a:r>
              <a:rPr lang="fr-FR" sz="2000" b="1">
                <a:solidFill>
                  <a:srgbClr val="1F497D"/>
                </a:solidFill>
                <a:latin typeface="Calibri" panose="020F0502020204030204" pitchFamily="34" charset="0"/>
              </a:rPr>
              <a:t>Suivi de la mise à jour de la liste des outils HVE (fertilisation N)</a:t>
            </a:r>
          </a:p>
          <a:p>
            <a:pPr marL="800100" lvl="1" indent="-342900">
              <a:spcBef>
                <a:spcPts val="600"/>
              </a:spcBef>
              <a:spcAft>
                <a:spcPts val="0"/>
              </a:spcAft>
              <a:buClr>
                <a:srgbClr val="1F497D"/>
              </a:buClr>
              <a:buFont typeface="Arial" panose="020B0604020202020204" pitchFamily="34" charset="0"/>
              <a:buChar char="•"/>
            </a:pPr>
            <a:r>
              <a:rPr lang="fr-FR" sz="2000">
                <a:solidFill>
                  <a:srgbClr val="1F497D"/>
                </a:solidFill>
                <a:latin typeface="Calibri" panose="020F0502020204030204" pitchFamily="34" charset="0"/>
              </a:rPr>
              <a:t>Liste gérée par un sous-GT du GT NS</a:t>
            </a:r>
          </a:p>
          <a:p>
            <a:pPr marL="800100" lvl="1" indent="-342900">
              <a:spcBef>
                <a:spcPts val="600"/>
              </a:spcBef>
              <a:spcAft>
                <a:spcPts val="0"/>
              </a:spcAft>
              <a:buClr>
                <a:srgbClr val="1F497D"/>
              </a:buClr>
              <a:buFont typeface="Arial" panose="020B0604020202020204" pitchFamily="34" charset="0"/>
              <a:buChar char="•"/>
            </a:pPr>
            <a:r>
              <a:rPr lang="fr-FR" sz="2000">
                <a:solidFill>
                  <a:srgbClr val="1F497D"/>
                </a:solidFill>
                <a:latin typeface="Calibri" panose="020F0502020204030204" pitchFamily="34" charset="0"/>
              </a:rPr>
              <a:t>Reprise des discussions sur l’item BGA (prochaine réunion le 10/05/2023)</a:t>
            </a:r>
          </a:p>
        </p:txBody>
      </p:sp>
    </p:spTree>
    <p:extLst>
      <p:ext uri="{BB962C8B-B14F-4D97-AF65-F5344CB8AC3E}">
        <p14:creationId xmlns:p14="http://schemas.microsoft.com/office/powerpoint/2010/main" val="4269158518"/>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143" y="121748"/>
            <a:ext cx="3949430"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Ordre du jour</a:t>
            </a:r>
            <a:endParaRPr lang="fr-FR" sz="4000" b="1">
              <a:solidFill>
                <a:srgbClr val="62992B"/>
              </a:solidFill>
            </a:endParaRPr>
          </a:p>
        </p:txBody>
      </p:sp>
      <p:sp>
        <p:nvSpPr>
          <p:cNvPr id="6" name="Rectangle 5"/>
          <p:cNvSpPr/>
          <p:nvPr/>
        </p:nvSpPr>
        <p:spPr>
          <a:xfrm>
            <a:off x="1193689" y="1177104"/>
            <a:ext cx="11059802" cy="4726550"/>
          </a:xfrm>
          <a:prstGeom prst="rect">
            <a:avLst/>
          </a:prstGeom>
        </p:spPr>
        <p:txBody>
          <a:bodyPr wrap="square">
            <a:spAutoFit/>
          </a:bodyPr>
          <a:lstStyle/>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de l’ordre du jour de l’Assemblée Générale</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du procès-verbal de l’Assemblée Générale du 31 mars 2022</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Bilan de l’activité du Comifer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Rapport moral du président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Activité 2022</a:t>
            </a:r>
          </a:p>
          <a:p>
            <a:pPr marL="1314450" lvl="2" indent="-400050">
              <a:buClr>
                <a:srgbClr val="1F497D"/>
              </a:buClr>
              <a:buFont typeface="+mj-lt"/>
              <a:buAutoNum type="romanLcPeriod"/>
              <a:tabLst>
                <a:tab pos="1343025" algn="l"/>
              </a:tabLst>
            </a:pPr>
            <a:r>
              <a:rPr lang="fr-FR" sz="1200">
                <a:solidFill>
                  <a:srgbClr val="6FAD31"/>
                </a:solidFill>
                <a:latin typeface="Calibri" panose="020F0502020204030204" pitchFamily="34" charset="0"/>
              </a:rPr>
              <a:t>	</a:t>
            </a:r>
            <a:r>
              <a:rPr lang="fr-FR" sz="1200">
                <a:solidFill>
                  <a:srgbClr val="1F497D"/>
                </a:solidFill>
                <a:latin typeface="Calibri" panose="020F0502020204030204" pitchFamily="34" charset="0"/>
              </a:rPr>
              <a:t>Production des groupes de travail Comifer</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du groupe conjoint Comifer-RMT-Bouclage</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a:t>
            </a:r>
            <a:r>
              <a:rPr lang="fr-FR" sz="1600" b="1">
                <a:solidFill>
                  <a:srgbClr val="6FAD31"/>
                </a:solidFill>
                <a:latin typeface="Calibri" panose="020F0502020204030204" pitchFamily="34" charset="0"/>
              </a:rPr>
              <a:t>Convention Comifer-MASA </a:t>
            </a:r>
            <a:r>
              <a:rPr lang="fr-FR" sz="1050">
                <a:solidFill>
                  <a:srgbClr val="1F497D"/>
                </a:solidFill>
                <a:latin typeface="Calibri" panose="020F0502020204030204" pitchFamily="34" charset="0"/>
              </a:rPr>
              <a:t>(Ministère de l’Agriculture, de l’Alimentation et de la Souveraineté alimentaire) </a:t>
            </a:r>
            <a:r>
              <a:rPr lang="fr-FR" sz="1400">
                <a:solidFill>
                  <a:srgbClr val="1F497D"/>
                </a:solidFill>
                <a:latin typeface="Calibri" panose="020F0502020204030204" pitchFamily="34" charset="0"/>
              </a:rPr>
              <a:t>	</a:t>
            </a:r>
          </a:p>
          <a:p>
            <a:pPr marL="1314450" lvl="2" indent="-400050">
              <a:buClr>
                <a:srgbClr val="1F497D"/>
              </a:buClr>
              <a:buFont typeface="+mj-lt"/>
              <a:buAutoNum type="romanLcPeriod"/>
              <a:tabLst>
                <a:tab pos="1343025" algn="l"/>
              </a:tabLst>
            </a:pPr>
            <a:r>
              <a:rPr lang="fr-FR" sz="1400">
                <a:solidFill>
                  <a:srgbClr val="1F497D"/>
                </a:solidFill>
                <a:latin typeface="Calibri" panose="020F0502020204030204" pitchFamily="34" charset="0"/>
              </a:rPr>
              <a:t>	</a:t>
            </a:r>
            <a:r>
              <a:rPr lang="fr-FR" sz="1200">
                <a:solidFill>
                  <a:srgbClr val="1F497D"/>
                </a:solidFill>
                <a:latin typeface="Calibri" panose="020F0502020204030204" pitchFamily="34" charset="0"/>
              </a:rPr>
              <a:t>Bilan JT 2022 </a:t>
            </a:r>
            <a:r>
              <a:rPr lang="fr-FR" sz="1050">
                <a:solidFill>
                  <a:srgbClr val="1F497D"/>
                </a:solidFill>
                <a:latin typeface="Calibri" panose="020F0502020204030204" pitchFamily="34" charset="0"/>
              </a:rPr>
              <a:t>« Oligo-éléments et contaminants métalliques en agriculture : quelles réponses face aux enjeux agronomiques, sanitaires, environnementaux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16</a:t>
            </a:r>
            <a:r>
              <a:rPr lang="fr-FR" sz="1200" baseline="30000">
                <a:solidFill>
                  <a:srgbClr val="1F497D"/>
                </a:solidFill>
                <a:latin typeface="Calibri" panose="020F0502020204030204" pitchFamily="34" charset="0"/>
              </a:rPr>
              <a:t>è</a:t>
            </a:r>
            <a:r>
              <a:rPr lang="fr-FR" sz="1200">
                <a:solidFill>
                  <a:srgbClr val="1F497D"/>
                </a:solidFill>
                <a:latin typeface="Calibri" panose="020F0502020204030204" pitchFamily="34" charset="0"/>
              </a:rPr>
              <a:t> Rencontres Comifer-Gemas 2023</a:t>
            </a:r>
            <a:endParaRPr lang="fr-FR" sz="1200">
              <a:solidFill>
                <a:srgbClr val="1F497D"/>
              </a:solidFill>
              <a:effectLst/>
              <a:latin typeface="Calibri" panose="020F0502020204030204" pitchFamily="34" charset="0"/>
              <a:ea typeface="Times New Roman" panose="02020603050405020304" pitchFamily="18" charset="0"/>
            </a:endParaRPr>
          </a:p>
          <a:p>
            <a:pPr marL="800100" lvl="1" indent="-342900">
              <a:buClr>
                <a:srgbClr val="1F497D"/>
              </a:buClr>
              <a:buFont typeface="+mj-lt"/>
              <a:buAutoNum type="alphaLcPeriod"/>
            </a:pPr>
            <a:r>
              <a:rPr lang="fr-FR" sz="1200">
                <a:solidFill>
                  <a:srgbClr val="1F497D"/>
                </a:solidFill>
                <a:latin typeface="Calibri" panose="020F0502020204030204" pitchFamily="34" charset="0"/>
              </a:rPr>
              <a:t>JT 2024 </a:t>
            </a:r>
            <a:r>
              <a:rPr lang="fr-FR" sz="1050">
                <a:solidFill>
                  <a:srgbClr val="1F497D"/>
                </a:solidFill>
                <a:latin typeface="Calibri" panose="020F0502020204030204" pitchFamily="34" charset="0"/>
              </a:rPr>
              <a:t>« Pratiques de fertilisation face à la diversité des systèmes de culture»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Site internet</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Présentation des comptes 2022 – Projet de budget 2023 – Montant des adhésions 2024</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Renouvellement du tiers sortant des administrateurs </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Points divers : </a:t>
            </a:r>
          </a:p>
          <a:p>
            <a:pPr marL="742950" lvl="1" indent="-285750">
              <a:buFont typeface="+mj-lt"/>
              <a:buAutoNum type="alphaLcPeriod"/>
            </a:pPr>
            <a:r>
              <a:rPr lang="fr-FR" sz="1100">
                <a:solidFill>
                  <a:srgbClr val="1F497D"/>
                </a:solidFill>
                <a:effectLst/>
                <a:latin typeface="Calibri" panose="020F0502020204030204" pitchFamily="34" charset="0"/>
                <a:ea typeface="Times New Roman" panose="02020603050405020304" pitchFamily="18" charset="0"/>
              </a:rPr>
              <a:t>Participation du Comifer dans différents projets </a:t>
            </a:r>
            <a:endParaRPr lang="fr-FR" sz="1200">
              <a:solidFill>
                <a:srgbClr val="1F497D"/>
              </a:solidFill>
              <a:effectLst/>
              <a:latin typeface="Times New Roman" panose="02020603050405020304" pitchFamily="18" charset="0"/>
              <a:ea typeface="Calibri" panose="020F0502020204030204" pitchFamily="34" charset="0"/>
            </a:endParaRPr>
          </a:p>
          <a:p>
            <a:pPr marL="342900" indent="-342900">
              <a:lnSpc>
                <a:spcPct val="150000"/>
              </a:lnSpc>
              <a:spcAft>
                <a:spcPts val="600"/>
              </a:spcAft>
              <a:buClr>
                <a:srgbClr val="1F497D"/>
              </a:buClr>
              <a:buFont typeface="+mj-lt"/>
              <a:buAutoNum type="arabicPeriod"/>
            </a:pPr>
            <a:r>
              <a:rPr lang="fr-FR" sz="1200">
                <a:solidFill>
                  <a:srgbClr val="1F497D"/>
                </a:solidFill>
                <a:latin typeface="Calibri" panose="020F0502020204030204" pitchFamily="34" charset="0"/>
              </a:rPr>
              <a:t>Fixation de la date de l’Assemblée Générale 2024</a:t>
            </a:r>
          </a:p>
          <a:p>
            <a:pPr>
              <a:spcAft>
                <a:spcPts val="600"/>
              </a:spcAft>
              <a:buClr>
                <a:srgbClr val="62992B"/>
              </a:buClr>
            </a:pPr>
            <a:r>
              <a:rPr lang="fr-FR" sz="1200">
                <a:solidFill>
                  <a:srgbClr val="1F497D"/>
                </a:solidFill>
                <a:latin typeface="Calibri" panose="020F0502020204030204" pitchFamily="34" charset="0"/>
              </a:rPr>
              <a:t>Présentation de l’AFA - Association française d’Agronomie - par Adeline Michel, présidente. </a:t>
            </a:r>
            <a:br>
              <a:rPr lang="fr-FR" sz="1200">
                <a:solidFill>
                  <a:srgbClr val="1F497D"/>
                </a:solidFill>
                <a:latin typeface="Calibri" panose="020F0502020204030204" pitchFamily="34" charset="0"/>
              </a:rPr>
            </a:br>
            <a:r>
              <a:rPr lang="fr-FR" sz="1200">
                <a:solidFill>
                  <a:srgbClr val="1F497D"/>
                </a:solidFill>
                <a:latin typeface="Calibri" panose="020F0502020204030204" pitchFamily="34" charset="0"/>
              </a:rPr>
              <a:t>Cette présentation sera suivie d’une discussion ouverte autour de projets à coordonner avec le COMIFER. </a:t>
            </a:r>
          </a:p>
          <a:p>
            <a:pPr>
              <a:lnSpc>
                <a:spcPct val="150000"/>
              </a:lnSpc>
              <a:buClr>
                <a:srgbClr val="1F497D"/>
              </a:buClr>
            </a:pPr>
            <a:r>
              <a:rPr lang="fr-FR" sz="1200">
                <a:solidFill>
                  <a:srgbClr val="1F497D"/>
                </a:solidFill>
                <a:latin typeface="Calibri" panose="020F0502020204030204" pitchFamily="34" charset="0"/>
              </a:rPr>
              <a:t>Pause déjeuner</a:t>
            </a:r>
          </a:p>
        </p:txBody>
      </p:sp>
      <p:sp>
        <p:nvSpPr>
          <p:cNvPr id="2" name="ZoneTexte 1">
            <a:extLst>
              <a:ext uri="{FF2B5EF4-FFF2-40B4-BE49-F238E27FC236}">
                <a16:creationId xmlns:a16="http://schemas.microsoft.com/office/drawing/2014/main" id="{97FA6110-3F4A-41C1-8343-A2ADAB1C4456}"/>
              </a:ext>
            </a:extLst>
          </p:cNvPr>
          <p:cNvSpPr txBox="1"/>
          <p:nvPr/>
        </p:nvSpPr>
        <p:spPr>
          <a:xfrm>
            <a:off x="335412" y="1264148"/>
            <a:ext cx="616017"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 9h30 -11h40</a:t>
            </a:r>
          </a:p>
        </p:txBody>
      </p:sp>
      <p:sp>
        <p:nvSpPr>
          <p:cNvPr id="5" name="ZoneTexte 4">
            <a:extLst>
              <a:ext uri="{FF2B5EF4-FFF2-40B4-BE49-F238E27FC236}">
                <a16:creationId xmlns:a16="http://schemas.microsoft.com/office/drawing/2014/main" id="{818A8637-8E54-41B9-8743-AE2F73D9B970}"/>
              </a:ext>
            </a:extLst>
          </p:cNvPr>
          <p:cNvSpPr txBox="1"/>
          <p:nvPr/>
        </p:nvSpPr>
        <p:spPr>
          <a:xfrm>
            <a:off x="265830" y="5146372"/>
            <a:ext cx="685599"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11h40 -12h30</a:t>
            </a:r>
          </a:p>
        </p:txBody>
      </p:sp>
      <p:sp>
        <p:nvSpPr>
          <p:cNvPr id="4" name="ZoneTexte 3">
            <a:extLst>
              <a:ext uri="{FF2B5EF4-FFF2-40B4-BE49-F238E27FC236}">
                <a16:creationId xmlns:a16="http://schemas.microsoft.com/office/drawing/2014/main" id="{C7C6951C-A4D0-1088-AF0E-F96F13108AA2}"/>
              </a:ext>
            </a:extLst>
          </p:cNvPr>
          <p:cNvSpPr txBox="1"/>
          <p:nvPr/>
        </p:nvSpPr>
        <p:spPr>
          <a:xfrm>
            <a:off x="265829" y="5665957"/>
            <a:ext cx="685599" cy="276999"/>
          </a:xfrm>
          <a:prstGeom prst="rect">
            <a:avLst/>
          </a:prstGeom>
          <a:noFill/>
        </p:spPr>
        <p:txBody>
          <a:bodyPr wrap="square" rtlCol="0">
            <a:spAutoFit/>
          </a:bodyPr>
          <a:lstStyle/>
          <a:p>
            <a:r>
              <a:rPr lang="fr-FR" sz="1200" b="1">
                <a:solidFill>
                  <a:srgbClr val="1F497D"/>
                </a:solidFill>
                <a:latin typeface="Calibri" panose="020F0502020204030204" pitchFamily="34" charset="0"/>
              </a:rPr>
              <a:t>12h30 </a:t>
            </a:r>
          </a:p>
        </p:txBody>
      </p:sp>
    </p:spTree>
    <p:extLst>
      <p:ext uri="{BB962C8B-B14F-4D97-AF65-F5344CB8AC3E}">
        <p14:creationId xmlns:p14="http://schemas.microsoft.com/office/powerpoint/2010/main" val="176379092"/>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3434" y="951281"/>
            <a:ext cx="8920267" cy="880369"/>
          </a:xfrm>
          <a:prstGeom prst="rect">
            <a:avLst/>
          </a:prstGeom>
        </p:spPr>
        <p:txBody>
          <a:bodyPr wrap="square">
            <a:spAutoFit/>
          </a:bodyPr>
          <a:lstStyle/>
          <a:p>
            <a:pPr>
              <a:lnSpc>
                <a:spcPct val="150000"/>
              </a:lnSpc>
              <a:buClr>
                <a:srgbClr val="1F497D"/>
              </a:buClr>
            </a:pPr>
            <a:endParaRPr lang="fr-FR" b="1">
              <a:solidFill>
                <a:srgbClr val="1F497D"/>
              </a:solidFill>
              <a:latin typeface="Calibri" panose="020F0502020204030204" pitchFamily="34" charset="0"/>
            </a:endParaRPr>
          </a:p>
          <a:p>
            <a:pPr>
              <a:lnSpc>
                <a:spcPct val="150000"/>
              </a:lnSpc>
              <a:buClr>
                <a:srgbClr val="62992B"/>
              </a:buClr>
            </a:pPr>
            <a:endParaRPr lang="fr-FR" b="1">
              <a:latin typeface="Calibri" panose="020F0502020204030204" pitchFamily="34" charset="0"/>
            </a:endParaRPr>
          </a:p>
        </p:txBody>
      </p:sp>
      <p:sp>
        <p:nvSpPr>
          <p:cNvPr id="5" name="Rectangle 4"/>
          <p:cNvSpPr/>
          <p:nvPr/>
        </p:nvSpPr>
        <p:spPr>
          <a:xfrm>
            <a:off x="2968626" y="121749"/>
            <a:ext cx="7613273" cy="589072"/>
          </a:xfrm>
          <a:prstGeom prst="rect">
            <a:avLst/>
          </a:prstGeom>
        </p:spPr>
        <p:txBody>
          <a:bodyPr wrap="square">
            <a:spAutoFit/>
          </a:bodyPr>
          <a:lstStyle/>
          <a:p>
            <a:pPr lvl="1" algn="r">
              <a:lnSpc>
                <a:spcPct val="150000"/>
              </a:lnSpc>
              <a:buClr>
                <a:srgbClr val="62992B"/>
              </a:buClr>
            </a:pPr>
            <a:r>
              <a:rPr lang="fr-FR" sz="2400" b="1">
                <a:solidFill>
                  <a:srgbClr val="62992B"/>
                </a:solidFill>
                <a:latin typeface="Calibri" panose="020F0502020204030204" pitchFamily="34" charset="0"/>
              </a:rPr>
              <a:t>Convention Comifer-MASA</a:t>
            </a:r>
          </a:p>
        </p:txBody>
      </p:sp>
      <p:sp>
        <p:nvSpPr>
          <p:cNvPr id="6" name="Rectangle 5"/>
          <p:cNvSpPr/>
          <p:nvPr/>
        </p:nvSpPr>
        <p:spPr>
          <a:xfrm>
            <a:off x="1524001" y="1092796"/>
            <a:ext cx="9032133" cy="400751"/>
          </a:xfrm>
          <a:prstGeom prst="rect">
            <a:avLst/>
          </a:prstGeom>
        </p:spPr>
        <p:txBody>
          <a:bodyPr wrap="square">
            <a:spAutoFit/>
          </a:bodyPr>
          <a:lstStyle/>
          <a:p>
            <a:pPr>
              <a:lnSpc>
                <a:spcPct val="120000"/>
              </a:lnSpc>
              <a:spcBef>
                <a:spcPts val="600"/>
              </a:spcBef>
              <a:spcAft>
                <a:spcPts val="0"/>
              </a:spcAft>
              <a:buClr>
                <a:srgbClr val="1F497D"/>
              </a:buClr>
            </a:pPr>
            <a:endParaRPr lang="fr-FR">
              <a:solidFill>
                <a:srgbClr val="1F497D"/>
              </a:solidFill>
              <a:latin typeface="Calibri" panose="020F0502020204030204" pitchFamily="34" charset="0"/>
            </a:endParaRPr>
          </a:p>
        </p:txBody>
      </p:sp>
      <p:sp>
        <p:nvSpPr>
          <p:cNvPr id="2" name="ZoneTexte 1"/>
          <p:cNvSpPr txBox="1"/>
          <p:nvPr/>
        </p:nvSpPr>
        <p:spPr>
          <a:xfrm>
            <a:off x="836581" y="1092796"/>
            <a:ext cx="11092774" cy="5293757"/>
          </a:xfrm>
          <a:prstGeom prst="rect">
            <a:avLst/>
          </a:prstGeom>
          <a:noFill/>
        </p:spPr>
        <p:txBody>
          <a:bodyPr wrap="square" rtlCol="0">
            <a:spAutoFit/>
          </a:bodyPr>
          <a:lstStyle/>
          <a:p>
            <a:pPr marL="0" lvl="1"/>
            <a:r>
              <a:rPr lang="fr-FR" sz="2000" b="1" u="sng">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1- </a:t>
            </a:r>
            <a:r>
              <a:rPr lang="fr-FR" sz="2000" b="1" u="sng">
                <a:solidFill>
                  <a:srgbClr val="1F497D"/>
                </a:solidFill>
                <a:latin typeface="Calibri" panose="020F0502020204030204" pitchFamily="34" charset="0"/>
                <a:ea typeface="Times New Roman" panose="02020603050405020304" pitchFamily="18" charset="0"/>
                <a:cs typeface="Calibri" panose="020F0502020204030204" pitchFamily="34" charset="0"/>
              </a:rPr>
              <a:t>Convention 2021-2022</a:t>
            </a:r>
            <a:br>
              <a:rPr lang="fr-FR" sz="2000" b="1" u="sng">
                <a:solidFill>
                  <a:srgbClr val="1F497D"/>
                </a:solidFill>
                <a:latin typeface="Calibri" panose="020F0502020204030204" pitchFamily="34" charset="0"/>
                <a:ea typeface="Times New Roman" panose="02020603050405020304" pitchFamily="18" charset="0"/>
                <a:cs typeface="Calibri" panose="020F0502020204030204" pitchFamily="34" charset="0"/>
              </a:rPr>
            </a:br>
            <a:endParaRPr lang="fr-FR" sz="2000" b="1" u="sng">
              <a:solidFill>
                <a:srgbClr val="1F497D"/>
              </a:solidFill>
              <a:latin typeface="Calibri" panose="020F0502020204030204" pitchFamily="34" charset="0"/>
              <a:ea typeface="Times New Roman" panose="02020603050405020304" pitchFamily="18" charset="0"/>
              <a:cs typeface="Calibri" panose="020F0502020204030204" pitchFamily="34" charset="0"/>
            </a:endParaRPr>
          </a:p>
          <a:p>
            <a:pPr marL="285750" lvl="1" indent="-285750">
              <a:buFontTx/>
              <a:buChar char="-"/>
            </a:pPr>
            <a:r>
              <a:rPr lang="fr-FR">
                <a:solidFill>
                  <a:srgbClr val="1F497D"/>
                </a:solidFill>
                <a:latin typeface="Calibri" panose="020F0502020204030204" pitchFamily="34" charset="0"/>
                <a:cs typeface="Calibri" panose="020F0502020204030204" pitchFamily="34" charset="0"/>
              </a:rPr>
              <a:t>Durée 19 mois (1</a:t>
            </a:r>
            <a:r>
              <a:rPr lang="fr-FR" baseline="30000">
                <a:solidFill>
                  <a:srgbClr val="1F497D"/>
                </a:solidFill>
                <a:latin typeface="Calibri" panose="020F0502020204030204" pitchFamily="34" charset="0"/>
                <a:cs typeface="Calibri" panose="020F0502020204030204" pitchFamily="34" charset="0"/>
              </a:rPr>
              <a:t>er</a:t>
            </a:r>
            <a:r>
              <a:rPr lang="fr-FR">
                <a:solidFill>
                  <a:srgbClr val="1F497D"/>
                </a:solidFill>
                <a:latin typeface="Calibri" panose="020F0502020204030204" pitchFamily="34" charset="0"/>
                <a:cs typeface="Calibri" panose="020F0502020204030204" pitchFamily="34" charset="0"/>
              </a:rPr>
              <a:t> juin 2021 – 31 décembre 2022) - </a:t>
            </a:r>
            <a:r>
              <a:rPr lang="fr-FR" b="1">
                <a:solidFill>
                  <a:srgbClr val="1F497D"/>
                </a:solidFill>
                <a:latin typeface="Calibri" panose="020F0502020204030204" pitchFamily="34" charset="0"/>
                <a:cs typeface="Calibri" panose="020F0502020204030204" pitchFamily="34" charset="0"/>
              </a:rPr>
              <a:t>Montant 117 400 €</a:t>
            </a:r>
            <a:br>
              <a:rPr lang="fr-FR" b="1">
                <a:solidFill>
                  <a:srgbClr val="1F497D"/>
                </a:solidFill>
                <a:latin typeface="Calibri" panose="020F0502020204030204" pitchFamily="34" charset="0"/>
                <a:cs typeface="Calibri" panose="020F0502020204030204" pitchFamily="34" charset="0"/>
              </a:rPr>
            </a:br>
            <a:endParaRPr lang="fr-FR" b="1">
              <a:solidFill>
                <a:srgbClr val="1F497D"/>
              </a:solidFill>
              <a:latin typeface="Calibri" panose="020F0502020204030204" pitchFamily="34" charset="0"/>
              <a:cs typeface="Calibri" panose="020F0502020204030204" pitchFamily="34" charset="0"/>
            </a:endParaRPr>
          </a:p>
          <a:p>
            <a:pPr marL="285750" lvl="1" indent="-285750">
              <a:buFontTx/>
              <a:buChar char="-"/>
            </a:pPr>
            <a:r>
              <a:rPr lang="fr-FR">
                <a:solidFill>
                  <a:srgbClr val="1F497D"/>
                </a:solidFill>
                <a:latin typeface="Calibri" panose="020F0502020204030204" pitchFamily="34" charset="0"/>
                <a:cs typeface="Calibri" panose="020F0502020204030204" pitchFamily="34" charset="0"/>
              </a:rPr>
              <a:t>6 actions :  </a:t>
            </a:r>
          </a:p>
          <a:p>
            <a:pPr marL="0" lvl="1">
              <a:tabLst>
                <a:tab pos="360363" algn="l"/>
              </a:tabLst>
            </a:pPr>
            <a:r>
              <a:rPr lang="fr-FR" sz="1400">
                <a:solidFill>
                  <a:srgbClr val="1F497D"/>
                </a:solidFill>
                <a:latin typeface="Calibri" panose="020F0502020204030204" pitchFamily="34" charset="0"/>
                <a:cs typeface="Calibri" panose="020F0502020204030204" pitchFamily="34" charset="0"/>
              </a:rPr>
              <a:t>	</a:t>
            </a:r>
            <a:r>
              <a:rPr lang="fr-FR" sz="1200">
                <a:solidFill>
                  <a:srgbClr val="1F497D"/>
                </a:solidFill>
                <a:latin typeface="Calibri" panose="020F0502020204030204" pitchFamily="34" charset="0"/>
                <a:cs typeface="Calibri" panose="020F0502020204030204" pitchFamily="34" charset="0"/>
              </a:rPr>
              <a:t>1) Appui technique à la mise en œuvre des réglementations ayant trait à la gestion des éléments nutritifs et des émissions vers le milieu</a:t>
            </a:r>
          </a:p>
          <a:p>
            <a:pPr marL="0" lvl="1">
              <a:tabLst>
                <a:tab pos="360363" algn="l"/>
              </a:tabLst>
            </a:pPr>
            <a:r>
              <a:rPr lang="fr-FR" sz="1200">
                <a:solidFill>
                  <a:srgbClr val="1F497D"/>
                </a:solidFill>
                <a:latin typeface="Calibri" panose="020F0502020204030204" pitchFamily="34" charset="0"/>
                <a:cs typeface="Calibri" panose="020F0502020204030204" pitchFamily="34" charset="0"/>
              </a:rPr>
              <a:t>	2) Poursuite du travail de parangonnage des méthodes de raisonnement (principes scientifiques, mise en œuvre) en matière de fertilisation </a:t>
            </a:r>
            <a:br>
              <a:rPr lang="fr-FR" sz="1200">
                <a:solidFill>
                  <a:srgbClr val="1F497D"/>
                </a:solidFill>
                <a:latin typeface="Calibri" panose="020F0502020204030204" pitchFamily="34" charset="0"/>
                <a:cs typeface="Calibri" panose="020F0502020204030204" pitchFamily="34" charset="0"/>
              </a:rPr>
            </a:br>
            <a:r>
              <a:rPr lang="fr-FR" sz="1200">
                <a:solidFill>
                  <a:srgbClr val="1F497D"/>
                </a:solidFill>
                <a:latin typeface="Calibri" panose="020F0502020204030204" pitchFamily="34" charset="0"/>
                <a:cs typeface="Calibri" panose="020F0502020204030204" pitchFamily="34" charset="0"/>
              </a:rPr>
              <a:t>              azote, phosphore, potassium dans quelques pays européens</a:t>
            </a:r>
          </a:p>
          <a:p>
            <a:pPr marL="0" lvl="1">
              <a:tabLst>
                <a:tab pos="360363" algn="l"/>
              </a:tabLst>
            </a:pPr>
            <a:r>
              <a:rPr lang="fr-FR" sz="1200">
                <a:solidFill>
                  <a:srgbClr val="1F497D"/>
                </a:solidFill>
                <a:latin typeface="Calibri" panose="020F0502020204030204" pitchFamily="34" charset="0"/>
                <a:cs typeface="Calibri" panose="020F0502020204030204" pitchFamily="34" charset="0"/>
              </a:rPr>
              <a:t>	3) Participation aux actions de communication : préparation et actions consécutives aux Rencontres 2021 et préparation des Rencontres 2023</a:t>
            </a:r>
          </a:p>
          <a:p>
            <a:pPr marL="0" lvl="1">
              <a:tabLst>
                <a:tab pos="360363" algn="l"/>
              </a:tabLst>
            </a:pPr>
            <a:r>
              <a:rPr lang="fr-FR" sz="1200">
                <a:solidFill>
                  <a:srgbClr val="1F497D"/>
                </a:solidFill>
                <a:latin typeface="Calibri" panose="020F0502020204030204" pitchFamily="34" charset="0"/>
                <a:cs typeface="Calibri" panose="020F0502020204030204" pitchFamily="34" charset="0"/>
              </a:rPr>
              <a:t>	4) Soutien à l'organisation d'une journée thématique en 2022 et préparation de la journée thématique 2023</a:t>
            </a:r>
          </a:p>
          <a:p>
            <a:pPr marL="0" lvl="1">
              <a:tabLst>
                <a:tab pos="360363" algn="l"/>
              </a:tabLst>
            </a:pPr>
            <a:r>
              <a:rPr lang="fr-FR" sz="1200">
                <a:solidFill>
                  <a:srgbClr val="1F497D"/>
                </a:solidFill>
                <a:latin typeface="Calibri" panose="020F0502020204030204" pitchFamily="34" charset="0"/>
                <a:cs typeface="Calibri" panose="020F0502020204030204" pitchFamily="34" charset="0"/>
              </a:rPr>
              <a:t>	5) Amélioration des fonctionnalités du site Internet du COMIFER pour augmenter son utilisation par le public professionnel et scolaire</a:t>
            </a:r>
          </a:p>
          <a:p>
            <a:pPr marL="0" lvl="1">
              <a:tabLst>
                <a:tab pos="360363" algn="l"/>
              </a:tabLst>
            </a:pPr>
            <a:r>
              <a:rPr lang="fr-FR" sz="1200">
                <a:solidFill>
                  <a:srgbClr val="1F497D"/>
                </a:solidFill>
                <a:latin typeface="Calibri" panose="020F0502020204030204" pitchFamily="34" charset="0"/>
                <a:cs typeface="Calibri" panose="020F0502020204030204" pitchFamily="34" charset="0"/>
              </a:rPr>
              <a:t>	6) Soutien au fonctionnement des groupes thématiques</a:t>
            </a:r>
            <a:br>
              <a:rPr lang="fr-FR" sz="1200">
                <a:solidFill>
                  <a:srgbClr val="1F497D"/>
                </a:solidFill>
                <a:latin typeface="Calibri" panose="020F0502020204030204" pitchFamily="34" charset="0"/>
                <a:cs typeface="Calibri" panose="020F0502020204030204" pitchFamily="34" charset="0"/>
              </a:rPr>
            </a:br>
            <a:endParaRPr lang="fr-FR" sz="1200">
              <a:solidFill>
                <a:srgbClr val="1F497D"/>
              </a:solidFill>
              <a:latin typeface="Calibri" panose="020F0502020204030204" pitchFamily="34" charset="0"/>
              <a:cs typeface="Calibri" panose="020F0502020204030204" pitchFamily="34" charset="0"/>
            </a:endParaRPr>
          </a:p>
          <a:p>
            <a:pPr marL="285750" lvl="1" indent="-285750">
              <a:buFontTx/>
              <a:buChar char="-"/>
            </a:pPr>
            <a:r>
              <a:rPr lang="fr-FR">
                <a:solidFill>
                  <a:srgbClr val="1F497D"/>
                </a:solidFill>
                <a:latin typeface="Calibri" panose="020F0502020204030204" pitchFamily="34" charset="0"/>
                <a:cs typeface="Calibri" panose="020F0502020204030204" pitchFamily="34" charset="0"/>
              </a:rPr>
              <a:t>Transmission rapport final le 27 février 2023</a:t>
            </a:r>
          </a:p>
          <a:p>
            <a:pPr marL="285750" lvl="1" indent="-285750">
              <a:buFont typeface="Calibri" panose="020F0502020204030204" pitchFamily="34" charset="0"/>
              <a:buChar char="₋"/>
            </a:pPr>
            <a:endParaRPr lang="fr-FR" sz="2000" b="1">
              <a:solidFill>
                <a:srgbClr val="1F497D"/>
              </a:solidFill>
              <a:latin typeface="Calibri" panose="020F0502020204030204" pitchFamily="34" charset="0"/>
              <a:cs typeface="Calibri" panose="020F0502020204030204" pitchFamily="34" charset="0"/>
            </a:endParaRPr>
          </a:p>
          <a:p>
            <a:pPr marL="285750" lvl="1" indent="-285750">
              <a:buFont typeface="Calibri" panose="020F0502020204030204" pitchFamily="34" charset="0"/>
              <a:buChar char="₋"/>
            </a:pPr>
            <a:r>
              <a:rPr lang="fr-FR" b="1">
                <a:solidFill>
                  <a:srgbClr val="1F497D"/>
                </a:solidFill>
                <a:latin typeface="Calibri" panose="020F0502020204030204" pitchFamily="34" charset="0"/>
                <a:cs typeface="Calibri" panose="020F0502020204030204" pitchFamily="34" charset="0"/>
              </a:rPr>
              <a:t>En cours : Période d’instruction de fin de réalisation par le MASA (durée 2 mois)</a:t>
            </a:r>
          </a:p>
          <a:p>
            <a:pPr marL="0" lvl="1"/>
            <a:r>
              <a:rPr lang="fr-FR" b="1">
                <a:solidFill>
                  <a:srgbClr val="1F497D"/>
                </a:solidFill>
                <a:latin typeface="Calibri" panose="020F0502020204030204" pitchFamily="34" charset="0"/>
                <a:cs typeface="Calibri" panose="020F0502020204030204" pitchFamily="34" charset="0"/>
              </a:rPr>
              <a:t>    </a:t>
            </a:r>
            <a:r>
              <a:rPr lang="fr-FR">
                <a:solidFill>
                  <a:srgbClr val="1F497D"/>
                </a:solidFill>
                <a:latin typeface="Calibri" panose="020F0502020204030204" pitchFamily="34" charset="0"/>
                <a:cs typeface="Calibri" panose="020F0502020204030204" pitchFamily="34" charset="0"/>
              </a:rPr>
              <a:t> (Période d’observations, compléments d’informations et validation du rapport)</a:t>
            </a:r>
          </a:p>
          <a:p>
            <a:pPr marL="0" lvl="1"/>
            <a:endParaRPr lang="fr-FR" b="1">
              <a:solidFill>
                <a:srgbClr val="1F497D"/>
              </a:solidFill>
              <a:latin typeface="Calibri" panose="020F0502020204030204" pitchFamily="34" charset="0"/>
              <a:cs typeface="Calibri" panose="020F0502020204030204" pitchFamily="34" charset="0"/>
            </a:endParaRPr>
          </a:p>
          <a:p>
            <a:pPr marL="0" lvl="1"/>
            <a:r>
              <a:rPr lang="fr-FR">
                <a:solidFill>
                  <a:srgbClr val="1F497D"/>
                </a:solidFill>
                <a:latin typeface="Calibri" panose="020F0502020204030204" pitchFamily="34" charset="0"/>
                <a:cs typeface="Calibri" panose="020F0502020204030204" pitchFamily="34" charset="0"/>
              </a:rPr>
              <a:t>-  Versement du solde prévu au plus tard le </a:t>
            </a:r>
            <a:r>
              <a:rPr lang="fr-FR" b="1">
                <a:solidFill>
                  <a:srgbClr val="1F497D"/>
                </a:solidFill>
                <a:latin typeface="Calibri" panose="020F0502020204030204" pitchFamily="34" charset="0"/>
                <a:cs typeface="Calibri" panose="020F0502020204030204" pitchFamily="34" charset="0"/>
              </a:rPr>
              <a:t>30 avril 2023, date de fin de la convention</a:t>
            </a:r>
            <a:endParaRPr lang="fr-FR">
              <a:solidFill>
                <a:srgbClr val="1F497D"/>
              </a:solidFill>
              <a:latin typeface="Calibri" panose="020F0502020204030204" pitchFamily="34" charset="0"/>
              <a:cs typeface="Calibri" panose="020F0502020204030204" pitchFamily="34" charset="0"/>
            </a:endParaRPr>
          </a:p>
          <a:p>
            <a:pPr marL="285750" lvl="1" indent="-285750">
              <a:buFont typeface="Calibri" panose="020F0502020204030204" pitchFamily="34" charset="0"/>
              <a:buChar char="₋"/>
            </a:pPr>
            <a:endParaRPr lang="fr-FR" b="1">
              <a:solidFill>
                <a:srgbClr val="1F497D"/>
              </a:solidFill>
              <a:latin typeface="Calibri" panose="020F0502020204030204" pitchFamily="34" charset="0"/>
              <a:cs typeface="Calibri" panose="020F0502020204030204" pitchFamily="34" charset="0"/>
            </a:endParaRPr>
          </a:p>
          <a:p>
            <a:pPr marL="285750" lvl="1" indent="-285750">
              <a:buFontTx/>
              <a:buChar char="-"/>
            </a:pPr>
            <a:endParaRPr lang="fr-FR" b="1">
              <a:solidFill>
                <a:srgbClr val="1F497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6720625"/>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3434" y="951281"/>
            <a:ext cx="8920267" cy="880369"/>
          </a:xfrm>
          <a:prstGeom prst="rect">
            <a:avLst/>
          </a:prstGeom>
        </p:spPr>
        <p:txBody>
          <a:bodyPr wrap="square">
            <a:spAutoFit/>
          </a:bodyPr>
          <a:lstStyle/>
          <a:p>
            <a:pPr>
              <a:lnSpc>
                <a:spcPct val="150000"/>
              </a:lnSpc>
              <a:buClr>
                <a:srgbClr val="1F497D"/>
              </a:buClr>
            </a:pPr>
            <a:endParaRPr lang="fr-FR" b="1">
              <a:solidFill>
                <a:srgbClr val="1F497D"/>
              </a:solidFill>
              <a:latin typeface="Calibri" panose="020F0502020204030204" pitchFamily="34" charset="0"/>
            </a:endParaRPr>
          </a:p>
          <a:p>
            <a:pPr>
              <a:lnSpc>
                <a:spcPct val="150000"/>
              </a:lnSpc>
              <a:buClr>
                <a:srgbClr val="62992B"/>
              </a:buClr>
            </a:pPr>
            <a:endParaRPr lang="fr-FR" b="1">
              <a:latin typeface="Calibri" panose="020F0502020204030204" pitchFamily="34" charset="0"/>
            </a:endParaRPr>
          </a:p>
        </p:txBody>
      </p:sp>
      <p:sp>
        <p:nvSpPr>
          <p:cNvPr id="5" name="Rectangle 4"/>
          <p:cNvSpPr/>
          <p:nvPr/>
        </p:nvSpPr>
        <p:spPr>
          <a:xfrm>
            <a:off x="2968626" y="121749"/>
            <a:ext cx="7613273" cy="589072"/>
          </a:xfrm>
          <a:prstGeom prst="rect">
            <a:avLst/>
          </a:prstGeom>
        </p:spPr>
        <p:txBody>
          <a:bodyPr wrap="square">
            <a:spAutoFit/>
          </a:bodyPr>
          <a:lstStyle/>
          <a:p>
            <a:pPr lvl="1" algn="r">
              <a:lnSpc>
                <a:spcPct val="150000"/>
              </a:lnSpc>
              <a:buClr>
                <a:srgbClr val="62992B"/>
              </a:buClr>
            </a:pPr>
            <a:r>
              <a:rPr lang="fr-FR" sz="2400" b="1">
                <a:solidFill>
                  <a:srgbClr val="62992B"/>
                </a:solidFill>
                <a:latin typeface="Calibri" panose="020F0502020204030204" pitchFamily="34" charset="0"/>
              </a:rPr>
              <a:t>Convention Comifer-MASA</a:t>
            </a:r>
          </a:p>
        </p:txBody>
      </p:sp>
      <p:sp>
        <p:nvSpPr>
          <p:cNvPr id="6" name="Rectangle 5"/>
          <p:cNvSpPr/>
          <p:nvPr/>
        </p:nvSpPr>
        <p:spPr>
          <a:xfrm>
            <a:off x="1524001" y="1092796"/>
            <a:ext cx="9032133" cy="400751"/>
          </a:xfrm>
          <a:prstGeom prst="rect">
            <a:avLst/>
          </a:prstGeom>
        </p:spPr>
        <p:txBody>
          <a:bodyPr wrap="square">
            <a:spAutoFit/>
          </a:bodyPr>
          <a:lstStyle/>
          <a:p>
            <a:pPr>
              <a:lnSpc>
                <a:spcPct val="120000"/>
              </a:lnSpc>
              <a:spcBef>
                <a:spcPts val="600"/>
              </a:spcBef>
              <a:spcAft>
                <a:spcPts val="0"/>
              </a:spcAft>
              <a:buClr>
                <a:srgbClr val="1F497D"/>
              </a:buClr>
            </a:pPr>
            <a:endParaRPr lang="fr-FR">
              <a:solidFill>
                <a:srgbClr val="1F497D"/>
              </a:solidFill>
              <a:latin typeface="Calibri" panose="020F0502020204030204" pitchFamily="34" charset="0"/>
            </a:endParaRPr>
          </a:p>
        </p:txBody>
      </p:sp>
      <p:sp>
        <p:nvSpPr>
          <p:cNvPr id="2" name="ZoneTexte 1"/>
          <p:cNvSpPr txBox="1"/>
          <p:nvPr/>
        </p:nvSpPr>
        <p:spPr>
          <a:xfrm>
            <a:off x="200722" y="1092796"/>
            <a:ext cx="11991278" cy="5062924"/>
          </a:xfrm>
          <a:prstGeom prst="rect">
            <a:avLst/>
          </a:prstGeom>
          <a:noFill/>
        </p:spPr>
        <p:txBody>
          <a:bodyPr wrap="square" rtlCol="0">
            <a:spAutoFit/>
          </a:bodyPr>
          <a:lstStyle/>
          <a:p>
            <a:pPr marL="0" lvl="1"/>
            <a:r>
              <a:rPr lang="fr-FR" sz="2000" b="1" u="sng">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2- </a:t>
            </a:r>
            <a:r>
              <a:rPr lang="fr-FR" sz="2000" b="1" u="sng">
                <a:solidFill>
                  <a:srgbClr val="1F497D"/>
                </a:solidFill>
                <a:latin typeface="Calibri" panose="020F0502020204030204" pitchFamily="34" charset="0"/>
                <a:ea typeface="Times New Roman" panose="02020603050405020304" pitchFamily="18" charset="0"/>
                <a:cs typeface="Calibri" panose="020F0502020204030204" pitchFamily="34" charset="0"/>
              </a:rPr>
              <a:t>Convention 2023-2025</a:t>
            </a:r>
            <a:br>
              <a:rPr lang="fr-FR" sz="2000" b="1" u="sng">
                <a:solidFill>
                  <a:srgbClr val="1F497D"/>
                </a:solidFill>
                <a:latin typeface="Calibri" panose="020F0502020204030204" pitchFamily="34" charset="0"/>
                <a:ea typeface="Times New Roman" panose="02020603050405020304" pitchFamily="18" charset="0"/>
                <a:cs typeface="Calibri" panose="020F0502020204030204" pitchFamily="34" charset="0"/>
              </a:rPr>
            </a:br>
            <a:endParaRPr lang="fr-FR" sz="2000" b="1" u="sng">
              <a:solidFill>
                <a:srgbClr val="1F497D"/>
              </a:solidFill>
              <a:latin typeface="Calibri" panose="020F0502020204030204" pitchFamily="34" charset="0"/>
              <a:ea typeface="Times New Roman" panose="02020603050405020304" pitchFamily="18" charset="0"/>
              <a:cs typeface="Calibri" panose="020F0502020204030204" pitchFamily="34" charset="0"/>
            </a:endParaRPr>
          </a:p>
          <a:p>
            <a:pPr marL="285750" lvl="1" indent="-285750">
              <a:buFontTx/>
              <a:buChar char="-"/>
            </a:pPr>
            <a:r>
              <a:rPr lang="fr-FR" b="1">
                <a:solidFill>
                  <a:srgbClr val="1F497D"/>
                </a:solidFill>
                <a:latin typeface="Calibri" panose="020F0502020204030204" pitchFamily="34" charset="0"/>
                <a:cs typeface="Calibri" panose="020F0502020204030204" pitchFamily="34" charset="0"/>
              </a:rPr>
              <a:t>Durée 3 ans - </a:t>
            </a:r>
            <a:r>
              <a:rPr lang="fr-FR">
                <a:solidFill>
                  <a:srgbClr val="1F497D"/>
                </a:solidFill>
                <a:latin typeface="Calibri" panose="020F0502020204030204" pitchFamily="34" charset="0"/>
                <a:cs typeface="Calibri" panose="020F0502020204030204" pitchFamily="34" charset="0"/>
              </a:rPr>
              <a:t>A compter </a:t>
            </a:r>
            <a:r>
              <a:rPr lang="fr-FR" b="1">
                <a:solidFill>
                  <a:srgbClr val="1F497D"/>
                </a:solidFill>
                <a:latin typeface="Calibri" panose="020F0502020204030204" pitchFamily="34" charset="0"/>
                <a:cs typeface="Calibri" panose="020F0502020204030204" pitchFamily="34" charset="0"/>
              </a:rPr>
              <a:t>du 1</a:t>
            </a:r>
            <a:r>
              <a:rPr lang="fr-FR" b="1" baseline="30000">
                <a:solidFill>
                  <a:srgbClr val="1F497D"/>
                </a:solidFill>
                <a:latin typeface="Calibri" panose="020F0502020204030204" pitchFamily="34" charset="0"/>
                <a:cs typeface="Calibri" panose="020F0502020204030204" pitchFamily="34" charset="0"/>
              </a:rPr>
              <a:t>er</a:t>
            </a:r>
            <a:r>
              <a:rPr lang="fr-FR" b="1">
                <a:solidFill>
                  <a:srgbClr val="1F497D"/>
                </a:solidFill>
                <a:latin typeface="Calibri" panose="020F0502020204030204" pitchFamily="34" charset="0"/>
                <a:cs typeface="Calibri" panose="020F0502020204030204" pitchFamily="34" charset="0"/>
              </a:rPr>
              <a:t> janvier 2023 jusqu’au 1</a:t>
            </a:r>
            <a:r>
              <a:rPr lang="fr-FR" b="1" baseline="30000">
                <a:solidFill>
                  <a:srgbClr val="1F497D"/>
                </a:solidFill>
                <a:latin typeface="Calibri" panose="020F0502020204030204" pitchFamily="34" charset="0"/>
                <a:cs typeface="Calibri" panose="020F0502020204030204" pitchFamily="34" charset="0"/>
              </a:rPr>
              <a:t>er</a:t>
            </a:r>
            <a:r>
              <a:rPr lang="fr-FR" b="1">
                <a:solidFill>
                  <a:srgbClr val="1F497D"/>
                </a:solidFill>
                <a:latin typeface="Calibri" panose="020F0502020204030204" pitchFamily="34" charset="0"/>
                <a:cs typeface="Calibri" panose="020F0502020204030204" pitchFamily="34" charset="0"/>
              </a:rPr>
              <a:t> juin 2026</a:t>
            </a:r>
            <a:br>
              <a:rPr lang="fr-FR" b="1">
                <a:solidFill>
                  <a:srgbClr val="1F497D"/>
                </a:solidFill>
                <a:latin typeface="Calibri" panose="020F0502020204030204" pitchFamily="34" charset="0"/>
                <a:cs typeface="Calibri" panose="020F0502020204030204" pitchFamily="34" charset="0"/>
              </a:rPr>
            </a:br>
            <a:endParaRPr lang="fr-FR" b="1">
              <a:solidFill>
                <a:srgbClr val="1F497D"/>
              </a:solidFill>
              <a:latin typeface="Calibri" panose="020F0502020204030204" pitchFamily="34" charset="0"/>
              <a:cs typeface="Calibri" panose="020F0502020204030204" pitchFamily="34" charset="0"/>
            </a:endParaRPr>
          </a:p>
          <a:p>
            <a:pPr marL="285750" lvl="1" indent="-285750">
              <a:buFontTx/>
              <a:buChar char="-"/>
            </a:pPr>
            <a:r>
              <a:rPr lang="fr-FR" b="1">
                <a:solidFill>
                  <a:srgbClr val="1F497D"/>
                </a:solidFill>
                <a:latin typeface="Calibri" panose="020F0502020204030204" pitchFamily="34" charset="0"/>
                <a:cs typeface="Calibri" panose="020F0502020204030204" pitchFamily="34" charset="0"/>
              </a:rPr>
              <a:t>Montant 227 055 € au total soit une contribution annuelle aux environs de 75 685 € </a:t>
            </a:r>
            <a:br>
              <a:rPr lang="fr-FR" b="1">
                <a:solidFill>
                  <a:srgbClr val="1F497D"/>
                </a:solidFill>
                <a:latin typeface="Calibri" panose="020F0502020204030204" pitchFamily="34" charset="0"/>
                <a:cs typeface="Calibri" panose="020F0502020204030204" pitchFamily="34" charset="0"/>
              </a:rPr>
            </a:br>
            <a:r>
              <a:rPr lang="fr-FR" sz="1600">
                <a:solidFill>
                  <a:srgbClr val="1F497D"/>
                </a:solidFill>
                <a:latin typeface="Calibri" panose="020F0502020204030204" pitchFamily="34" charset="0"/>
                <a:cs typeface="Calibri" panose="020F0502020204030204" pitchFamily="34" charset="0"/>
              </a:rPr>
              <a:t>correspondant à environ 80%  du montant total prévisionnel du projet soit environ 283 817,50 € sur une durée de 3 ans</a:t>
            </a:r>
            <a:br>
              <a:rPr lang="fr-FR" b="1">
                <a:solidFill>
                  <a:srgbClr val="1F497D"/>
                </a:solidFill>
                <a:latin typeface="Calibri" panose="020F0502020204030204" pitchFamily="34" charset="0"/>
                <a:cs typeface="Calibri" panose="020F0502020204030204" pitchFamily="34" charset="0"/>
              </a:rPr>
            </a:br>
            <a:endParaRPr lang="fr-FR" b="1">
              <a:solidFill>
                <a:srgbClr val="1F497D"/>
              </a:solidFill>
              <a:latin typeface="Calibri" panose="020F0502020204030204" pitchFamily="34" charset="0"/>
              <a:cs typeface="Calibri" panose="020F0502020204030204" pitchFamily="34" charset="0"/>
            </a:endParaRPr>
          </a:p>
          <a:p>
            <a:pPr marL="285750" lvl="1" indent="-285750">
              <a:buFontTx/>
              <a:buChar char="-"/>
            </a:pPr>
            <a:r>
              <a:rPr lang="fr-FR" b="1">
                <a:solidFill>
                  <a:srgbClr val="1F497D"/>
                </a:solidFill>
                <a:latin typeface="Calibri" panose="020F0502020204030204" pitchFamily="34" charset="0"/>
                <a:cs typeface="Calibri" panose="020F0502020204030204" pitchFamily="34" charset="0"/>
              </a:rPr>
              <a:t>5 actions </a:t>
            </a:r>
            <a:r>
              <a:rPr lang="fr-FR">
                <a:solidFill>
                  <a:srgbClr val="1F497D"/>
                </a:solidFill>
                <a:latin typeface="Calibri" panose="020F0502020204030204" pitchFamily="34" charset="0"/>
                <a:cs typeface="Calibri" panose="020F0502020204030204" pitchFamily="34" charset="0"/>
              </a:rPr>
              <a:t>: </a:t>
            </a:r>
          </a:p>
          <a:p>
            <a:pPr marL="0" lvl="1">
              <a:tabLst>
                <a:tab pos="360363" algn="l"/>
              </a:tabLst>
            </a:pPr>
            <a:r>
              <a:rPr lang="fr-FR" sz="1400">
                <a:solidFill>
                  <a:srgbClr val="1F497D"/>
                </a:solidFill>
                <a:latin typeface="Calibri" panose="020F0502020204030204" pitchFamily="34" charset="0"/>
                <a:cs typeface="Calibri" panose="020F0502020204030204" pitchFamily="34" charset="0"/>
              </a:rPr>
              <a:t>	</a:t>
            </a:r>
            <a:r>
              <a:rPr lang="fr-FR" sz="1500">
                <a:solidFill>
                  <a:srgbClr val="1F497D"/>
                </a:solidFill>
                <a:latin typeface="Calibri" panose="020F0502020204030204" pitchFamily="34" charset="0"/>
                <a:cs typeface="Calibri" panose="020F0502020204030204" pitchFamily="34" charset="0"/>
              </a:rPr>
              <a:t>1) Appui technique à la mise en œuvre des politiques publiques ayant trait à la gestion des éléments nutritifs et des émissions vers l’environnement</a:t>
            </a:r>
          </a:p>
          <a:p>
            <a:pPr marL="0" lvl="1">
              <a:lnSpc>
                <a:spcPct val="150000"/>
              </a:lnSpc>
              <a:tabLst>
                <a:tab pos="360363" algn="l"/>
              </a:tabLst>
            </a:pPr>
            <a:r>
              <a:rPr lang="fr-FR" sz="1500">
                <a:solidFill>
                  <a:srgbClr val="1F497D"/>
                </a:solidFill>
                <a:latin typeface="Calibri" panose="020F0502020204030204" pitchFamily="34" charset="0"/>
                <a:cs typeface="Calibri" panose="020F0502020204030204" pitchFamily="34" charset="0"/>
              </a:rPr>
              <a:t>	2) Participation aux actions de communication : préparation et actions consécutives aux Rencontres Comifer-Gemas 2023 et 2025</a:t>
            </a:r>
          </a:p>
          <a:p>
            <a:pPr marL="0" lvl="1">
              <a:lnSpc>
                <a:spcPct val="150000"/>
              </a:lnSpc>
              <a:tabLst>
                <a:tab pos="360363" algn="l"/>
              </a:tabLst>
            </a:pPr>
            <a:r>
              <a:rPr lang="fr-FR" sz="1500">
                <a:solidFill>
                  <a:srgbClr val="1F497D"/>
                </a:solidFill>
                <a:latin typeface="Calibri" panose="020F0502020204030204" pitchFamily="34" charset="0"/>
                <a:cs typeface="Calibri" panose="020F0502020204030204" pitchFamily="34" charset="0"/>
              </a:rPr>
              <a:t>	4) Soutien à l'organisation d'une journée thématique tous les ans et préparation de la journée thématique de l’année suivante</a:t>
            </a:r>
          </a:p>
          <a:p>
            <a:pPr marL="0" lvl="1">
              <a:lnSpc>
                <a:spcPct val="150000"/>
              </a:lnSpc>
              <a:tabLst>
                <a:tab pos="360363" algn="l"/>
              </a:tabLst>
            </a:pPr>
            <a:r>
              <a:rPr lang="fr-FR" sz="1500">
                <a:solidFill>
                  <a:srgbClr val="1F497D"/>
                </a:solidFill>
                <a:latin typeface="Calibri" panose="020F0502020204030204" pitchFamily="34" charset="0"/>
                <a:cs typeface="Calibri" panose="020F0502020204030204" pitchFamily="34" charset="0"/>
              </a:rPr>
              <a:t>	5) Amélioration des fonctionnalités du site Internet du Comifer pour augmenter son utilisation par le public professionnel et scolaire</a:t>
            </a:r>
          </a:p>
          <a:p>
            <a:pPr marL="0" lvl="1">
              <a:lnSpc>
                <a:spcPct val="150000"/>
              </a:lnSpc>
              <a:tabLst>
                <a:tab pos="360363" algn="l"/>
              </a:tabLst>
            </a:pPr>
            <a:r>
              <a:rPr lang="fr-FR" sz="1500">
                <a:solidFill>
                  <a:srgbClr val="1F497D"/>
                </a:solidFill>
                <a:latin typeface="Calibri" panose="020F0502020204030204" pitchFamily="34" charset="0"/>
                <a:cs typeface="Calibri" panose="020F0502020204030204" pitchFamily="34" charset="0"/>
              </a:rPr>
              <a:t>	6) Soutien au fonctionnement des groupes de travail thématiques</a:t>
            </a:r>
            <a:br>
              <a:rPr lang="fr-FR" sz="1200">
                <a:solidFill>
                  <a:srgbClr val="1F497D"/>
                </a:solidFill>
                <a:latin typeface="Calibri" panose="020F0502020204030204" pitchFamily="34" charset="0"/>
                <a:cs typeface="Calibri" panose="020F0502020204030204" pitchFamily="34" charset="0"/>
              </a:rPr>
            </a:br>
            <a:endParaRPr lang="fr-FR" sz="1200">
              <a:solidFill>
                <a:srgbClr val="1F497D"/>
              </a:solidFill>
              <a:latin typeface="Calibri" panose="020F0502020204030204" pitchFamily="34" charset="0"/>
              <a:cs typeface="Calibri" panose="020F0502020204030204" pitchFamily="34" charset="0"/>
            </a:endParaRPr>
          </a:p>
          <a:p>
            <a:pPr marL="285750" lvl="1" indent="-285750">
              <a:buFontTx/>
              <a:buChar char="-"/>
            </a:pPr>
            <a:endParaRPr lang="fr-FR" b="1">
              <a:solidFill>
                <a:srgbClr val="1F497D"/>
              </a:solidFill>
              <a:latin typeface="Calibri" panose="020F0502020204030204" pitchFamily="34" charset="0"/>
              <a:cs typeface="Calibri" panose="020F0502020204030204" pitchFamily="34" charset="0"/>
            </a:endParaRPr>
          </a:p>
          <a:p>
            <a:pPr marL="285750" lvl="1" indent="-285750">
              <a:buFont typeface="Calibri" panose="020F0502020204030204" pitchFamily="34" charset="0"/>
              <a:buChar char="₋"/>
            </a:pPr>
            <a:endParaRPr lang="fr-FR" b="1">
              <a:solidFill>
                <a:srgbClr val="1F497D"/>
              </a:solidFill>
              <a:latin typeface="Calibri" panose="020F0502020204030204" pitchFamily="34" charset="0"/>
              <a:cs typeface="Calibri" panose="020F0502020204030204" pitchFamily="34" charset="0"/>
            </a:endParaRPr>
          </a:p>
          <a:p>
            <a:pPr marL="285750" lvl="1" indent="-285750">
              <a:buFontTx/>
              <a:buChar char="-"/>
            </a:pPr>
            <a:endParaRPr lang="fr-FR" b="1">
              <a:solidFill>
                <a:srgbClr val="1F497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1277414"/>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3434" y="951281"/>
            <a:ext cx="8920267" cy="880369"/>
          </a:xfrm>
          <a:prstGeom prst="rect">
            <a:avLst/>
          </a:prstGeom>
        </p:spPr>
        <p:txBody>
          <a:bodyPr wrap="square">
            <a:spAutoFit/>
          </a:bodyPr>
          <a:lstStyle/>
          <a:p>
            <a:pPr>
              <a:lnSpc>
                <a:spcPct val="150000"/>
              </a:lnSpc>
              <a:buClr>
                <a:srgbClr val="1F497D"/>
              </a:buClr>
            </a:pPr>
            <a:endParaRPr lang="fr-FR" b="1">
              <a:solidFill>
                <a:srgbClr val="1F497D"/>
              </a:solidFill>
              <a:latin typeface="Calibri" panose="020F0502020204030204" pitchFamily="34" charset="0"/>
            </a:endParaRPr>
          </a:p>
          <a:p>
            <a:pPr>
              <a:lnSpc>
                <a:spcPct val="150000"/>
              </a:lnSpc>
              <a:buClr>
                <a:srgbClr val="62992B"/>
              </a:buClr>
            </a:pPr>
            <a:endParaRPr lang="fr-FR" b="1">
              <a:latin typeface="Calibri" panose="020F0502020204030204" pitchFamily="34" charset="0"/>
            </a:endParaRPr>
          </a:p>
        </p:txBody>
      </p:sp>
      <p:sp>
        <p:nvSpPr>
          <p:cNvPr id="5" name="Rectangle 4"/>
          <p:cNvSpPr/>
          <p:nvPr/>
        </p:nvSpPr>
        <p:spPr>
          <a:xfrm>
            <a:off x="2968626" y="121749"/>
            <a:ext cx="7613273" cy="589072"/>
          </a:xfrm>
          <a:prstGeom prst="rect">
            <a:avLst/>
          </a:prstGeom>
        </p:spPr>
        <p:txBody>
          <a:bodyPr wrap="square">
            <a:spAutoFit/>
          </a:bodyPr>
          <a:lstStyle/>
          <a:p>
            <a:pPr lvl="1" algn="r">
              <a:lnSpc>
                <a:spcPct val="150000"/>
              </a:lnSpc>
              <a:buClr>
                <a:srgbClr val="62992B"/>
              </a:buClr>
            </a:pPr>
            <a:r>
              <a:rPr lang="fr-FR" sz="2400" b="1">
                <a:solidFill>
                  <a:srgbClr val="62992B"/>
                </a:solidFill>
                <a:latin typeface="Calibri" panose="020F0502020204030204" pitchFamily="34" charset="0"/>
              </a:rPr>
              <a:t>Convention Comifer-MASA</a:t>
            </a:r>
          </a:p>
        </p:txBody>
      </p:sp>
      <p:sp>
        <p:nvSpPr>
          <p:cNvPr id="6" name="Rectangle 5"/>
          <p:cNvSpPr/>
          <p:nvPr/>
        </p:nvSpPr>
        <p:spPr>
          <a:xfrm>
            <a:off x="1524001" y="1092796"/>
            <a:ext cx="9032133" cy="400751"/>
          </a:xfrm>
          <a:prstGeom prst="rect">
            <a:avLst/>
          </a:prstGeom>
        </p:spPr>
        <p:txBody>
          <a:bodyPr wrap="square">
            <a:spAutoFit/>
          </a:bodyPr>
          <a:lstStyle/>
          <a:p>
            <a:pPr>
              <a:lnSpc>
                <a:spcPct val="120000"/>
              </a:lnSpc>
              <a:spcBef>
                <a:spcPts val="600"/>
              </a:spcBef>
              <a:spcAft>
                <a:spcPts val="0"/>
              </a:spcAft>
              <a:buClr>
                <a:srgbClr val="1F497D"/>
              </a:buClr>
            </a:pPr>
            <a:endParaRPr lang="fr-FR">
              <a:solidFill>
                <a:srgbClr val="1F497D"/>
              </a:solidFill>
              <a:latin typeface="Calibri" panose="020F0502020204030204" pitchFamily="34" charset="0"/>
            </a:endParaRPr>
          </a:p>
        </p:txBody>
      </p:sp>
      <p:sp>
        <p:nvSpPr>
          <p:cNvPr id="2" name="ZoneTexte 1"/>
          <p:cNvSpPr txBox="1"/>
          <p:nvPr/>
        </p:nvSpPr>
        <p:spPr>
          <a:xfrm>
            <a:off x="512956" y="951281"/>
            <a:ext cx="11416399" cy="5355312"/>
          </a:xfrm>
          <a:prstGeom prst="rect">
            <a:avLst/>
          </a:prstGeom>
          <a:noFill/>
        </p:spPr>
        <p:txBody>
          <a:bodyPr wrap="square" rtlCol="0">
            <a:spAutoFit/>
          </a:bodyPr>
          <a:lstStyle/>
          <a:p>
            <a:pPr marL="285750" lvl="1" indent="-285750">
              <a:buFontTx/>
              <a:buChar char="-"/>
            </a:pPr>
            <a:r>
              <a:rPr lang="fr-FR" b="1">
                <a:solidFill>
                  <a:srgbClr val="1F497D"/>
                </a:solidFill>
                <a:latin typeface="Calibri" panose="020F0502020204030204" pitchFamily="34" charset="0"/>
                <a:cs typeface="Calibri" panose="020F0502020204030204" pitchFamily="34" charset="0"/>
              </a:rPr>
              <a:t>Calendrier de réalisation : </a:t>
            </a:r>
          </a:p>
          <a:p>
            <a:pPr marL="742950" lvl="2" indent="-285750">
              <a:buFontTx/>
              <a:buChar char="-"/>
            </a:pPr>
            <a:r>
              <a:rPr lang="fr-FR" sz="1600">
                <a:solidFill>
                  <a:srgbClr val="1F497D"/>
                </a:solidFill>
                <a:latin typeface="Calibri" panose="020F0502020204030204" pitchFamily="34" charset="0"/>
                <a:cs typeface="Calibri" panose="020F0502020204030204" pitchFamily="34" charset="0"/>
              </a:rPr>
              <a:t>Mise en œuvre  -&gt; période d’éligibilité des dépenses </a:t>
            </a:r>
          </a:p>
          <a:p>
            <a:pPr marL="1200150" lvl="3" indent="-285750">
              <a:buFont typeface="Calibri" panose="020F0502020204030204" pitchFamily="34" charset="0"/>
              <a:buChar char="₋"/>
            </a:pPr>
            <a:r>
              <a:rPr lang="fr-FR" b="1">
                <a:solidFill>
                  <a:srgbClr val="1F497D"/>
                </a:solidFill>
                <a:latin typeface="Calibri" panose="020F0502020204030204" pitchFamily="34" charset="0"/>
                <a:cs typeface="Calibri" panose="020F0502020204030204" pitchFamily="34" charset="0"/>
              </a:rPr>
              <a:t>1</a:t>
            </a:r>
            <a:r>
              <a:rPr lang="fr-FR" b="1" baseline="30000">
                <a:solidFill>
                  <a:srgbClr val="1F497D"/>
                </a:solidFill>
                <a:latin typeface="Calibri" panose="020F0502020204030204" pitchFamily="34" charset="0"/>
                <a:cs typeface="Calibri" panose="020F0502020204030204" pitchFamily="34" charset="0"/>
              </a:rPr>
              <a:t>ère</a:t>
            </a:r>
            <a:r>
              <a:rPr lang="fr-FR" b="1">
                <a:solidFill>
                  <a:srgbClr val="1F497D"/>
                </a:solidFill>
                <a:latin typeface="Calibri" panose="020F0502020204030204" pitchFamily="34" charset="0"/>
                <a:cs typeface="Calibri" panose="020F0502020204030204" pitchFamily="34" charset="0"/>
              </a:rPr>
              <a:t> année : 1</a:t>
            </a:r>
            <a:r>
              <a:rPr lang="fr-FR" b="1" baseline="30000">
                <a:solidFill>
                  <a:srgbClr val="1F497D"/>
                </a:solidFill>
                <a:latin typeface="Calibri" panose="020F0502020204030204" pitchFamily="34" charset="0"/>
                <a:cs typeface="Calibri" panose="020F0502020204030204" pitchFamily="34" charset="0"/>
              </a:rPr>
              <a:t>er</a:t>
            </a:r>
            <a:r>
              <a:rPr lang="fr-FR" b="1">
                <a:solidFill>
                  <a:srgbClr val="1F497D"/>
                </a:solidFill>
                <a:latin typeface="Calibri" panose="020F0502020204030204" pitchFamily="34" charset="0"/>
                <a:cs typeface="Calibri" panose="020F0502020204030204" pitchFamily="34" charset="0"/>
              </a:rPr>
              <a:t> </a:t>
            </a:r>
            <a:r>
              <a:rPr lang="fr-FR" b="1" err="1">
                <a:solidFill>
                  <a:srgbClr val="1F497D"/>
                </a:solidFill>
                <a:latin typeface="Calibri" panose="020F0502020204030204" pitchFamily="34" charset="0"/>
                <a:cs typeface="Calibri" panose="020F0502020204030204" pitchFamily="34" charset="0"/>
              </a:rPr>
              <a:t>janv</a:t>
            </a:r>
            <a:r>
              <a:rPr lang="fr-FR" b="1">
                <a:solidFill>
                  <a:srgbClr val="1F497D"/>
                </a:solidFill>
                <a:latin typeface="Calibri" panose="020F0502020204030204" pitchFamily="34" charset="0"/>
                <a:cs typeface="Calibri" panose="020F0502020204030204" pitchFamily="34" charset="0"/>
              </a:rPr>
              <a:t>- 31 </a:t>
            </a:r>
            <a:r>
              <a:rPr lang="fr-FR" b="1" err="1">
                <a:solidFill>
                  <a:srgbClr val="1F497D"/>
                </a:solidFill>
                <a:latin typeface="Calibri" panose="020F0502020204030204" pitchFamily="34" charset="0"/>
                <a:cs typeface="Calibri" panose="020F0502020204030204" pitchFamily="34" charset="0"/>
              </a:rPr>
              <a:t>déc</a:t>
            </a:r>
            <a:r>
              <a:rPr lang="fr-FR" b="1">
                <a:solidFill>
                  <a:srgbClr val="1F497D"/>
                </a:solidFill>
                <a:latin typeface="Calibri" panose="020F0502020204030204" pitchFamily="34" charset="0"/>
                <a:cs typeface="Calibri" panose="020F0502020204030204" pitchFamily="34" charset="0"/>
              </a:rPr>
              <a:t> 2023 </a:t>
            </a:r>
          </a:p>
          <a:p>
            <a:pPr marL="1200150" lvl="3" indent="-285750">
              <a:buFont typeface="Calibri" panose="020F0502020204030204" pitchFamily="34" charset="0"/>
              <a:buChar char="₋"/>
            </a:pPr>
            <a:r>
              <a:rPr lang="fr-FR" b="1">
                <a:solidFill>
                  <a:srgbClr val="1F497D"/>
                </a:solidFill>
                <a:latin typeface="Calibri" panose="020F0502020204030204" pitchFamily="34" charset="0"/>
                <a:cs typeface="Calibri" panose="020F0502020204030204" pitchFamily="34" charset="0"/>
              </a:rPr>
              <a:t>2</a:t>
            </a:r>
            <a:r>
              <a:rPr lang="fr-FR" b="1" baseline="30000">
                <a:solidFill>
                  <a:srgbClr val="1F497D"/>
                </a:solidFill>
                <a:latin typeface="Calibri" panose="020F0502020204030204" pitchFamily="34" charset="0"/>
                <a:cs typeface="Calibri" panose="020F0502020204030204" pitchFamily="34" charset="0"/>
              </a:rPr>
              <a:t>è</a:t>
            </a:r>
            <a:r>
              <a:rPr lang="fr-FR" b="1">
                <a:solidFill>
                  <a:srgbClr val="1F497D"/>
                </a:solidFill>
                <a:latin typeface="Calibri" panose="020F0502020204030204" pitchFamily="34" charset="0"/>
                <a:cs typeface="Calibri" panose="020F0502020204030204" pitchFamily="34" charset="0"/>
              </a:rPr>
              <a:t> année   : 1</a:t>
            </a:r>
            <a:r>
              <a:rPr lang="fr-FR" b="1" baseline="30000">
                <a:solidFill>
                  <a:srgbClr val="1F497D"/>
                </a:solidFill>
                <a:latin typeface="Calibri" panose="020F0502020204030204" pitchFamily="34" charset="0"/>
                <a:cs typeface="Calibri" panose="020F0502020204030204" pitchFamily="34" charset="0"/>
              </a:rPr>
              <a:t>er</a:t>
            </a:r>
            <a:r>
              <a:rPr lang="fr-FR" b="1">
                <a:solidFill>
                  <a:srgbClr val="1F497D"/>
                </a:solidFill>
                <a:latin typeface="Calibri" panose="020F0502020204030204" pitchFamily="34" charset="0"/>
                <a:cs typeface="Calibri" panose="020F0502020204030204" pitchFamily="34" charset="0"/>
              </a:rPr>
              <a:t> </a:t>
            </a:r>
            <a:r>
              <a:rPr lang="fr-FR" b="1" err="1">
                <a:solidFill>
                  <a:srgbClr val="1F497D"/>
                </a:solidFill>
                <a:latin typeface="Calibri" panose="020F0502020204030204" pitchFamily="34" charset="0"/>
                <a:cs typeface="Calibri" panose="020F0502020204030204" pitchFamily="34" charset="0"/>
              </a:rPr>
              <a:t>janv</a:t>
            </a:r>
            <a:r>
              <a:rPr lang="fr-FR" b="1">
                <a:solidFill>
                  <a:srgbClr val="1F497D"/>
                </a:solidFill>
                <a:latin typeface="Calibri" panose="020F0502020204030204" pitchFamily="34" charset="0"/>
                <a:cs typeface="Calibri" panose="020F0502020204030204" pitchFamily="34" charset="0"/>
              </a:rPr>
              <a:t> – 31 </a:t>
            </a:r>
            <a:r>
              <a:rPr lang="fr-FR" b="1" err="1">
                <a:solidFill>
                  <a:srgbClr val="1F497D"/>
                </a:solidFill>
                <a:latin typeface="Calibri" panose="020F0502020204030204" pitchFamily="34" charset="0"/>
                <a:cs typeface="Calibri" panose="020F0502020204030204" pitchFamily="34" charset="0"/>
              </a:rPr>
              <a:t>déc</a:t>
            </a:r>
            <a:r>
              <a:rPr lang="fr-FR" b="1">
                <a:solidFill>
                  <a:srgbClr val="1F497D"/>
                </a:solidFill>
                <a:latin typeface="Calibri" panose="020F0502020204030204" pitchFamily="34" charset="0"/>
                <a:cs typeface="Calibri" panose="020F0502020204030204" pitchFamily="34" charset="0"/>
              </a:rPr>
              <a:t> 2024</a:t>
            </a:r>
          </a:p>
          <a:p>
            <a:pPr marL="1200150" lvl="3" indent="-285750">
              <a:buFont typeface="Calibri" panose="020F0502020204030204" pitchFamily="34" charset="0"/>
              <a:buChar char="₋"/>
            </a:pPr>
            <a:r>
              <a:rPr lang="fr-FR" b="1">
                <a:solidFill>
                  <a:srgbClr val="1F497D"/>
                </a:solidFill>
                <a:latin typeface="Calibri" panose="020F0502020204030204" pitchFamily="34" charset="0"/>
                <a:cs typeface="Calibri" panose="020F0502020204030204" pitchFamily="34" charset="0"/>
              </a:rPr>
              <a:t>3</a:t>
            </a:r>
            <a:r>
              <a:rPr lang="fr-FR" b="1" baseline="30000">
                <a:solidFill>
                  <a:srgbClr val="1F497D"/>
                </a:solidFill>
                <a:latin typeface="Calibri" panose="020F0502020204030204" pitchFamily="34" charset="0"/>
                <a:cs typeface="Calibri" panose="020F0502020204030204" pitchFamily="34" charset="0"/>
              </a:rPr>
              <a:t>è</a:t>
            </a:r>
            <a:r>
              <a:rPr lang="fr-FR" b="1">
                <a:solidFill>
                  <a:srgbClr val="1F497D"/>
                </a:solidFill>
                <a:latin typeface="Calibri" panose="020F0502020204030204" pitchFamily="34" charset="0"/>
                <a:cs typeface="Calibri" panose="020F0502020204030204" pitchFamily="34" charset="0"/>
              </a:rPr>
              <a:t> année   : 1</a:t>
            </a:r>
            <a:r>
              <a:rPr lang="fr-FR" b="1" baseline="30000">
                <a:solidFill>
                  <a:srgbClr val="1F497D"/>
                </a:solidFill>
                <a:latin typeface="Calibri" panose="020F0502020204030204" pitchFamily="34" charset="0"/>
                <a:cs typeface="Calibri" panose="020F0502020204030204" pitchFamily="34" charset="0"/>
              </a:rPr>
              <a:t>er</a:t>
            </a:r>
            <a:r>
              <a:rPr lang="fr-FR" b="1">
                <a:solidFill>
                  <a:srgbClr val="1F497D"/>
                </a:solidFill>
                <a:latin typeface="Calibri" panose="020F0502020204030204" pitchFamily="34" charset="0"/>
                <a:cs typeface="Calibri" panose="020F0502020204030204" pitchFamily="34" charset="0"/>
              </a:rPr>
              <a:t> </a:t>
            </a:r>
            <a:r>
              <a:rPr lang="fr-FR" b="1" err="1">
                <a:solidFill>
                  <a:srgbClr val="1F497D"/>
                </a:solidFill>
                <a:latin typeface="Calibri" panose="020F0502020204030204" pitchFamily="34" charset="0"/>
                <a:cs typeface="Calibri" panose="020F0502020204030204" pitchFamily="34" charset="0"/>
              </a:rPr>
              <a:t>janv</a:t>
            </a:r>
            <a:r>
              <a:rPr lang="fr-FR" b="1">
                <a:solidFill>
                  <a:srgbClr val="1F497D"/>
                </a:solidFill>
                <a:latin typeface="Calibri" panose="020F0502020204030204" pitchFamily="34" charset="0"/>
                <a:cs typeface="Calibri" panose="020F0502020204030204" pitchFamily="34" charset="0"/>
              </a:rPr>
              <a:t> – 31 </a:t>
            </a:r>
            <a:r>
              <a:rPr lang="fr-FR" b="1" err="1">
                <a:solidFill>
                  <a:srgbClr val="1F497D"/>
                </a:solidFill>
                <a:latin typeface="Calibri" panose="020F0502020204030204" pitchFamily="34" charset="0"/>
                <a:cs typeface="Calibri" panose="020F0502020204030204" pitchFamily="34" charset="0"/>
              </a:rPr>
              <a:t>déc</a:t>
            </a:r>
            <a:r>
              <a:rPr lang="fr-FR" b="1">
                <a:solidFill>
                  <a:srgbClr val="1F497D"/>
                </a:solidFill>
                <a:latin typeface="Calibri" panose="020F0502020204030204" pitchFamily="34" charset="0"/>
                <a:cs typeface="Calibri" panose="020F0502020204030204" pitchFamily="34" charset="0"/>
              </a:rPr>
              <a:t> 2025</a:t>
            </a:r>
          </a:p>
          <a:p>
            <a:pPr marL="1200150" lvl="3" indent="-285750">
              <a:buFont typeface="Calibri" panose="020F0502020204030204" pitchFamily="34" charset="0"/>
              <a:buChar char="₋"/>
            </a:pPr>
            <a:endParaRPr lang="fr-FR" b="1">
              <a:solidFill>
                <a:srgbClr val="1F497D"/>
              </a:solidFill>
              <a:latin typeface="Calibri" panose="020F0502020204030204" pitchFamily="34" charset="0"/>
              <a:cs typeface="Calibri" panose="020F0502020204030204" pitchFamily="34" charset="0"/>
            </a:endParaRPr>
          </a:p>
          <a:p>
            <a:pPr marL="742950" lvl="2" indent="-285750">
              <a:buFont typeface="Calibri" panose="020F0502020204030204" pitchFamily="34" charset="0"/>
              <a:buChar char="₋"/>
            </a:pPr>
            <a:r>
              <a:rPr lang="fr-FR" b="1">
                <a:solidFill>
                  <a:srgbClr val="1F497D"/>
                </a:solidFill>
                <a:latin typeface="Calibri" panose="020F0502020204030204" pitchFamily="34" charset="0"/>
                <a:cs typeface="Calibri" panose="020F0502020204030204" pitchFamily="34" charset="0"/>
              </a:rPr>
              <a:t>Transmission d’un Rapport intermédiaire annuel (technique et financier) </a:t>
            </a:r>
            <a:br>
              <a:rPr lang="fr-FR" b="1">
                <a:solidFill>
                  <a:srgbClr val="1F497D"/>
                </a:solidFill>
                <a:latin typeface="Calibri" panose="020F0502020204030204" pitchFamily="34" charset="0"/>
                <a:cs typeface="Calibri" panose="020F0502020204030204" pitchFamily="34" charset="0"/>
              </a:rPr>
            </a:br>
            <a:r>
              <a:rPr lang="fr-FR" sz="1600">
                <a:solidFill>
                  <a:srgbClr val="1F497D"/>
                </a:solidFill>
                <a:latin typeface="Calibri" panose="020F0502020204030204" pitchFamily="34" charset="0"/>
                <a:cs typeface="Calibri" panose="020F0502020204030204" pitchFamily="34" charset="0"/>
              </a:rPr>
              <a:t>Au plus tard 6 mois après le début du projet annuel soit  - au plus tard le - </a:t>
            </a:r>
          </a:p>
          <a:p>
            <a:pPr marL="1200150" lvl="3" indent="-285750">
              <a:buFont typeface="Calibri" panose="020F0502020204030204" pitchFamily="34" charset="0"/>
              <a:buChar char="₋"/>
            </a:pPr>
            <a:r>
              <a:rPr lang="fr-FR" b="1">
                <a:solidFill>
                  <a:srgbClr val="1F497D"/>
                </a:solidFill>
                <a:latin typeface="Calibri" panose="020F0502020204030204" pitchFamily="34" charset="0"/>
                <a:cs typeface="Calibri" panose="020F0502020204030204" pitchFamily="34" charset="0"/>
              </a:rPr>
              <a:t>30 juin 2023</a:t>
            </a:r>
          </a:p>
          <a:p>
            <a:pPr marL="1200150" lvl="3" indent="-285750">
              <a:buFont typeface="Calibri" panose="020F0502020204030204" pitchFamily="34" charset="0"/>
              <a:buChar char="₋"/>
            </a:pPr>
            <a:r>
              <a:rPr lang="fr-FR" b="1">
                <a:solidFill>
                  <a:srgbClr val="1F497D"/>
                </a:solidFill>
                <a:latin typeface="Calibri" panose="020F0502020204030204" pitchFamily="34" charset="0"/>
                <a:cs typeface="Calibri" panose="020F0502020204030204" pitchFamily="34" charset="0"/>
              </a:rPr>
              <a:t>30 juin 2024</a:t>
            </a:r>
          </a:p>
          <a:p>
            <a:pPr marL="1200150" lvl="3" indent="-285750">
              <a:buFont typeface="Calibri" panose="020F0502020204030204" pitchFamily="34" charset="0"/>
              <a:buChar char="₋"/>
            </a:pPr>
            <a:r>
              <a:rPr lang="fr-FR" b="1">
                <a:solidFill>
                  <a:srgbClr val="1F497D"/>
                </a:solidFill>
                <a:latin typeface="Calibri" panose="020F0502020204030204" pitchFamily="34" charset="0"/>
                <a:cs typeface="Calibri" panose="020F0502020204030204" pitchFamily="34" charset="0"/>
              </a:rPr>
              <a:t>30 juin 2025</a:t>
            </a:r>
          </a:p>
          <a:p>
            <a:pPr marL="1200150" lvl="3" indent="-285750">
              <a:buFont typeface="Calibri" panose="020F0502020204030204" pitchFamily="34" charset="0"/>
              <a:buChar char="₋"/>
            </a:pPr>
            <a:endParaRPr lang="fr-FR" b="1">
              <a:solidFill>
                <a:srgbClr val="1F497D"/>
              </a:solidFill>
              <a:latin typeface="Calibri" panose="020F0502020204030204" pitchFamily="34" charset="0"/>
              <a:cs typeface="Calibri" panose="020F0502020204030204" pitchFamily="34" charset="0"/>
            </a:endParaRPr>
          </a:p>
          <a:p>
            <a:pPr marL="742950" lvl="2" indent="-285750">
              <a:buFont typeface="Calibri" panose="020F0502020204030204" pitchFamily="34" charset="0"/>
              <a:buChar char="₋"/>
            </a:pPr>
            <a:r>
              <a:rPr lang="fr-FR" b="1">
                <a:solidFill>
                  <a:srgbClr val="1F497D"/>
                </a:solidFill>
                <a:latin typeface="Calibri" panose="020F0502020204030204" pitchFamily="34" charset="0"/>
                <a:cs typeface="Calibri" panose="020F0502020204030204" pitchFamily="34" charset="0"/>
              </a:rPr>
              <a:t>Transmission d’un Rapport final</a:t>
            </a:r>
            <a:br>
              <a:rPr lang="fr-FR" b="1">
                <a:solidFill>
                  <a:srgbClr val="1F497D"/>
                </a:solidFill>
                <a:latin typeface="Calibri" panose="020F0502020204030204" pitchFamily="34" charset="0"/>
                <a:cs typeface="Calibri" panose="020F0502020204030204" pitchFamily="34" charset="0"/>
              </a:rPr>
            </a:br>
            <a:r>
              <a:rPr lang="fr-FR" sz="1600">
                <a:solidFill>
                  <a:srgbClr val="1F497D"/>
                </a:solidFill>
                <a:latin typeface="Calibri" panose="020F0502020204030204" pitchFamily="34" charset="0"/>
                <a:cs typeface="Calibri" panose="020F0502020204030204" pitchFamily="34" charset="0"/>
              </a:rPr>
              <a:t>Au plus tard 2 mois après la fin de réalisation du projet annuel soit  - au plus tard le -</a:t>
            </a:r>
          </a:p>
          <a:p>
            <a:pPr marL="1200150" lvl="3" indent="-285750">
              <a:buFont typeface="Calibri" panose="020F0502020204030204" pitchFamily="34" charset="0"/>
              <a:buChar char="₋"/>
            </a:pPr>
            <a:r>
              <a:rPr lang="fr-FR" b="1">
                <a:solidFill>
                  <a:srgbClr val="1F497D"/>
                </a:solidFill>
                <a:latin typeface="Calibri" panose="020F0502020204030204" pitchFamily="34" charset="0"/>
                <a:cs typeface="Calibri" panose="020F0502020204030204" pitchFamily="34" charset="0"/>
              </a:rPr>
              <a:t>1</a:t>
            </a:r>
            <a:r>
              <a:rPr lang="fr-FR" b="1" baseline="30000">
                <a:solidFill>
                  <a:srgbClr val="1F497D"/>
                </a:solidFill>
                <a:latin typeface="Calibri" panose="020F0502020204030204" pitchFamily="34" charset="0"/>
                <a:cs typeface="Calibri" panose="020F0502020204030204" pitchFamily="34" charset="0"/>
              </a:rPr>
              <a:t>er</a:t>
            </a:r>
            <a:r>
              <a:rPr lang="fr-FR" b="1">
                <a:solidFill>
                  <a:srgbClr val="1F497D"/>
                </a:solidFill>
                <a:latin typeface="Calibri" panose="020F0502020204030204" pitchFamily="34" charset="0"/>
                <a:cs typeface="Calibri" panose="020F0502020204030204" pitchFamily="34" charset="0"/>
              </a:rPr>
              <a:t> mars 2024</a:t>
            </a:r>
          </a:p>
          <a:p>
            <a:pPr marL="1200150" lvl="3" indent="-285750">
              <a:buFont typeface="Calibri" panose="020F0502020204030204" pitchFamily="34" charset="0"/>
              <a:buChar char="₋"/>
            </a:pPr>
            <a:r>
              <a:rPr lang="fr-FR" b="1">
                <a:solidFill>
                  <a:srgbClr val="1F497D"/>
                </a:solidFill>
                <a:latin typeface="Calibri" panose="020F0502020204030204" pitchFamily="34" charset="0"/>
                <a:cs typeface="Calibri" panose="020F0502020204030204" pitchFamily="34" charset="0"/>
              </a:rPr>
              <a:t>1</a:t>
            </a:r>
            <a:r>
              <a:rPr lang="fr-FR" b="1" baseline="30000">
                <a:solidFill>
                  <a:srgbClr val="1F497D"/>
                </a:solidFill>
                <a:latin typeface="Calibri" panose="020F0502020204030204" pitchFamily="34" charset="0"/>
                <a:cs typeface="Calibri" panose="020F0502020204030204" pitchFamily="34" charset="0"/>
              </a:rPr>
              <a:t>er</a:t>
            </a:r>
            <a:r>
              <a:rPr lang="fr-FR" b="1">
                <a:solidFill>
                  <a:srgbClr val="1F497D"/>
                </a:solidFill>
                <a:latin typeface="Calibri" panose="020F0502020204030204" pitchFamily="34" charset="0"/>
                <a:cs typeface="Calibri" panose="020F0502020204030204" pitchFamily="34" charset="0"/>
              </a:rPr>
              <a:t> mars 2025</a:t>
            </a:r>
          </a:p>
          <a:p>
            <a:pPr marL="1200150" lvl="3" indent="-285750">
              <a:buFont typeface="Calibri" panose="020F0502020204030204" pitchFamily="34" charset="0"/>
              <a:buChar char="₋"/>
            </a:pPr>
            <a:r>
              <a:rPr lang="fr-FR" b="1">
                <a:solidFill>
                  <a:srgbClr val="1F497D"/>
                </a:solidFill>
                <a:latin typeface="Calibri" panose="020F0502020204030204" pitchFamily="34" charset="0"/>
                <a:cs typeface="Calibri" panose="020F0502020204030204" pitchFamily="34" charset="0"/>
              </a:rPr>
              <a:t>1</a:t>
            </a:r>
            <a:r>
              <a:rPr lang="fr-FR" b="1" baseline="30000">
                <a:solidFill>
                  <a:srgbClr val="1F497D"/>
                </a:solidFill>
                <a:latin typeface="Calibri" panose="020F0502020204030204" pitchFamily="34" charset="0"/>
                <a:cs typeface="Calibri" panose="020F0502020204030204" pitchFamily="34" charset="0"/>
              </a:rPr>
              <a:t>er</a:t>
            </a:r>
            <a:r>
              <a:rPr lang="fr-FR" b="1">
                <a:solidFill>
                  <a:srgbClr val="1F497D"/>
                </a:solidFill>
                <a:latin typeface="Calibri" panose="020F0502020204030204" pitchFamily="34" charset="0"/>
                <a:cs typeface="Calibri" panose="020F0502020204030204" pitchFamily="34" charset="0"/>
              </a:rPr>
              <a:t> mars 2026</a:t>
            </a:r>
          </a:p>
          <a:p>
            <a:pPr marL="1200150" lvl="3" indent="-285750">
              <a:buFont typeface="Calibri" panose="020F0502020204030204" pitchFamily="34" charset="0"/>
              <a:buChar char="₋"/>
            </a:pPr>
            <a:endParaRPr lang="fr-FR" b="1">
              <a:solidFill>
                <a:srgbClr val="1F497D"/>
              </a:solidFill>
              <a:latin typeface="Calibri" panose="020F0502020204030204" pitchFamily="34" charset="0"/>
              <a:cs typeface="Calibri" panose="020F0502020204030204" pitchFamily="34" charset="0"/>
            </a:endParaRPr>
          </a:p>
          <a:p>
            <a:pPr marL="742950" lvl="2" indent="-285750">
              <a:buFont typeface="Calibri" panose="020F0502020204030204" pitchFamily="34" charset="0"/>
              <a:buChar char="₋"/>
            </a:pPr>
            <a:r>
              <a:rPr lang="fr-FR" b="1">
                <a:solidFill>
                  <a:srgbClr val="1F497D"/>
                </a:solidFill>
                <a:latin typeface="Calibri" panose="020F0502020204030204" pitchFamily="34" charset="0"/>
                <a:cs typeface="Calibri" panose="020F0502020204030204" pitchFamily="34" charset="0"/>
              </a:rPr>
              <a:t>2 mois pour l’instruction de fin de réalisation par l’administration… avant la fin de la convention : 1</a:t>
            </a:r>
            <a:r>
              <a:rPr lang="fr-FR" b="1" baseline="30000">
                <a:solidFill>
                  <a:srgbClr val="1F497D"/>
                </a:solidFill>
                <a:latin typeface="Calibri" panose="020F0502020204030204" pitchFamily="34" charset="0"/>
                <a:cs typeface="Calibri" panose="020F0502020204030204" pitchFamily="34" charset="0"/>
              </a:rPr>
              <a:t>er</a:t>
            </a:r>
            <a:r>
              <a:rPr lang="fr-FR" b="1">
                <a:solidFill>
                  <a:srgbClr val="1F497D"/>
                </a:solidFill>
                <a:latin typeface="Calibri" panose="020F0502020204030204" pitchFamily="34" charset="0"/>
                <a:cs typeface="Calibri" panose="020F0502020204030204" pitchFamily="34" charset="0"/>
              </a:rPr>
              <a:t> juin 2026</a:t>
            </a:r>
            <a:endParaRPr lang="fr-FR">
              <a:solidFill>
                <a:srgbClr val="1F497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137117"/>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143" y="121748"/>
            <a:ext cx="3949430"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Ordre du jour</a:t>
            </a:r>
            <a:endParaRPr lang="fr-FR" sz="4000" b="1">
              <a:solidFill>
                <a:srgbClr val="62992B"/>
              </a:solidFill>
            </a:endParaRPr>
          </a:p>
        </p:txBody>
      </p:sp>
      <p:sp>
        <p:nvSpPr>
          <p:cNvPr id="6" name="Rectangle 5"/>
          <p:cNvSpPr/>
          <p:nvPr/>
        </p:nvSpPr>
        <p:spPr>
          <a:xfrm>
            <a:off x="1193689" y="1177104"/>
            <a:ext cx="11059802" cy="4726550"/>
          </a:xfrm>
          <a:prstGeom prst="rect">
            <a:avLst/>
          </a:prstGeom>
        </p:spPr>
        <p:txBody>
          <a:bodyPr wrap="square">
            <a:spAutoFit/>
          </a:bodyPr>
          <a:lstStyle/>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de l’ordre du jour de l’Assemblée Générale</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du procès-verbal de l’Assemblée Générale du 31 mars 2022</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Bilan de l’activité du Comifer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Rapport moral du président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Activité 2022</a:t>
            </a:r>
          </a:p>
          <a:p>
            <a:pPr marL="1314450" lvl="2" indent="-400050">
              <a:buClr>
                <a:srgbClr val="1F497D"/>
              </a:buClr>
              <a:buFont typeface="+mj-lt"/>
              <a:buAutoNum type="romanLcPeriod"/>
              <a:tabLst>
                <a:tab pos="1343025" algn="l"/>
              </a:tabLst>
            </a:pPr>
            <a:r>
              <a:rPr lang="fr-FR" sz="1200">
                <a:solidFill>
                  <a:srgbClr val="6FAD31"/>
                </a:solidFill>
                <a:latin typeface="Calibri" panose="020F0502020204030204" pitchFamily="34" charset="0"/>
              </a:rPr>
              <a:t>	</a:t>
            </a:r>
            <a:r>
              <a:rPr lang="fr-FR" sz="1200">
                <a:solidFill>
                  <a:srgbClr val="1F497D"/>
                </a:solidFill>
                <a:latin typeface="Calibri" panose="020F0502020204030204" pitchFamily="34" charset="0"/>
              </a:rPr>
              <a:t>Production des groupes de travail Comifer</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du groupe conjoint Comifer-RMT-Bouclage</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Convention Comifer-MASA </a:t>
            </a:r>
            <a:r>
              <a:rPr lang="fr-FR" sz="1050">
                <a:solidFill>
                  <a:srgbClr val="1F497D"/>
                </a:solidFill>
                <a:latin typeface="Calibri" panose="020F0502020204030204" pitchFamily="34" charset="0"/>
              </a:rPr>
              <a:t>(Ministère de l’Agriculture, de l’Alimentation et de la Souveraineté alimentaire) </a:t>
            </a:r>
            <a:r>
              <a:rPr lang="fr-FR" sz="1400">
                <a:solidFill>
                  <a:srgbClr val="1F497D"/>
                </a:solidFill>
                <a:latin typeface="Calibri" panose="020F0502020204030204" pitchFamily="34" charset="0"/>
              </a:rPr>
              <a:t>	</a:t>
            </a:r>
          </a:p>
          <a:p>
            <a:pPr marL="1314450" lvl="2" indent="-400050">
              <a:buClr>
                <a:srgbClr val="1F497D"/>
              </a:buClr>
              <a:buFont typeface="+mj-lt"/>
              <a:buAutoNum type="romanLcPeriod"/>
              <a:tabLst>
                <a:tab pos="1343025" algn="l"/>
              </a:tabLst>
            </a:pPr>
            <a:r>
              <a:rPr lang="fr-FR" sz="1400">
                <a:solidFill>
                  <a:srgbClr val="1F497D"/>
                </a:solidFill>
                <a:latin typeface="Calibri" panose="020F0502020204030204" pitchFamily="34" charset="0"/>
              </a:rPr>
              <a:t>	</a:t>
            </a:r>
            <a:r>
              <a:rPr lang="fr-FR" sz="1600" b="1">
                <a:solidFill>
                  <a:srgbClr val="6FAD31"/>
                </a:solidFill>
                <a:latin typeface="Calibri" panose="020F0502020204030204" pitchFamily="34" charset="0"/>
              </a:rPr>
              <a:t>Bilan JT 2022 </a:t>
            </a:r>
            <a:r>
              <a:rPr lang="fr-FR" sz="1050">
                <a:solidFill>
                  <a:srgbClr val="1F497D"/>
                </a:solidFill>
                <a:latin typeface="Calibri" panose="020F0502020204030204" pitchFamily="34" charset="0"/>
              </a:rPr>
              <a:t>« Oligo-éléments et contaminants métalliques en agriculture : quelles réponses face aux enjeux agronomiques, sanitaires, environnementaux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16</a:t>
            </a:r>
            <a:r>
              <a:rPr lang="fr-FR" sz="1200" baseline="30000">
                <a:solidFill>
                  <a:srgbClr val="1F497D"/>
                </a:solidFill>
                <a:latin typeface="Calibri" panose="020F0502020204030204" pitchFamily="34" charset="0"/>
              </a:rPr>
              <a:t>è</a:t>
            </a:r>
            <a:r>
              <a:rPr lang="fr-FR" sz="1200">
                <a:solidFill>
                  <a:srgbClr val="1F497D"/>
                </a:solidFill>
                <a:latin typeface="Calibri" panose="020F0502020204030204" pitchFamily="34" charset="0"/>
              </a:rPr>
              <a:t> Rencontres Comifer-Gemas 2023</a:t>
            </a:r>
            <a:endParaRPr lang="fr-FR" sz="1200">
              <a:solidFill>
                <a:srgbClr val="1F497D"/>
              </a:solidFill>
              <a:effectLst/>
              <a:latin typeface="Calibri" panose="020F0502020204030204" pitchFamily="34" charset="0"/>
              <a:ea typeface="Times New Roman" panose="02020603050405020304" pitchFamily="18" charset="0"/>
            </a:endParaRPr>
          </a:p>
          <a:p>
            <a:pPr marL="800100" lvl="1" indent="-342900">
              <a:buClr>
                <a:srgbClr val="1F497D"/>
              </a:buClr>
              <a:buFont typeface="+mj-lt"/>
              <a:buAutoNum type="alphaLcPeriod"/>
            </a:pPr>
            <a:r>
              <a:rPr lang="fr-FR" sz="1200">
                <a:solidFill>
                  <a:srgbClr val="1F497D"/>
                </a:solidFill>
                <a:latin typeface="Calibri" panose="020F0502020204030204" pitchFamily="34" charset="0"/>
              </a:rPr>
              <a:t>JT 2024 </a:t>
            </a:r>
            <a:r>
              <a:rPr lang="fr-FR" sz="1050">
                <a:solidFill>
                  <a:srgbClr val="1F497D"/>
                </a:solidFill>
                <a:latin typeface="Calibri" panose="020F0502020204030204" pitchFamily="34" charset="0"/>
              </a:rPr>
              <a:t>« Pratiques de fertilisation face à la diversité des systèmes de culture»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Site internet</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Présentation des comptes 2022 – Projet de budget 2023 – Montant des adhésions 2024</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Renouvellement du tiers sortant des administrateurs </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Points divers : </a:t>
            </a:r>
          </a:p>
          <a:p>
            <a:pPr marL="742950" lvl="1" indent="-285750">
              <a:buFont typeface="+mj-lt"/>
              <a:buAutoNum type="alphaLcPeriod"/>
            </a:pPr>
            <a:r>
              <a:rPr lang="fr-FR" sz="1100">
                <a:solidFill>
                  <a:srgbClr val="1F497D"/>
                </a:solidFill>
                <a:effectLst/>
                <a:latin typeface="Calibri" panose="020F0502020204030204" pitchFamily="34" charset="0"/>
                <a:ea typeface="Times New Roman" panose="02020603050405020304" pitchFamily="18" charset="0"/>
              </a:rPr>
              <a:t>Participation du Comifer dans différents projets </a:t>
            </a:r>
            <a:endParaRPr lang="fr-FR" sz="1200">
              <a:solidFill>
                <a:srgbClr val="1F497D"/>
              </a:solidFill>
              <a:effectLst/>
              <a:latin typeface="Times New Roman" panose="02020603050405020304" pitchFamily="18" charset="0"/>
              <a:ea typeface="Calibri" panose="020F0502020204030204" pitchFamily="34" charset="0"/>
            </a:endParaRPr>
          </a:p>
          <a:p>
            <a:pPr marL="342900" indent="-342900">
              <a:lnSpc>
                <a:spcPct val="150000"/>
              </a:lnSpc>
              <a:spcAft>
                <a:spcPts val="600"/>
              </a:spcAft>
              <a:buClr>
                <a:srgbClr val="1F497D"/>
              </a:buClr>
              <a:buFont typeface="+mj-lt"/>
              <a:buAutoNum type="arabicPeriod"/>
            </a:pPr>
            <a:r>
              <a:rPr lang="fr-FR" sz="1200">
                <a:solidFill>
                  <a:srgbClr val="1F497D"/>
                </a:solidFill>
                <a:latin typeface="Calibri" panose="020F0502020204030204" pitchFamily="34" charset="0"/>
              </a:rPr>
              <a:t>Fixation de la date de l’Assemblée Générale 2024</a:t>
            </a:r>
          </a:p>
          <a:p>
            <a:pPr>
              <a:spcAft>
                <a:spcPts val="600"/>
              </a:spcAft>
              <a:buClr>
                <a:srgbClr val="62992B"/>
              </a:buClr>
            </a:pPr>
            <a:r>
              <a:rPr lang="fr-FR" sz="1200">
                <a:solidFill>
                  <a:srgbClr val="1F497D"/>
                </a:solidFill>
                <a:latin typeface="Calibri" panose="020F0502020204030204" pitchFamily="34" charset="0"/>
              </a:rPr>
              <a:t>Présentation de l’AFA - Association française d’Agronomie - par Adeline Michel, présidente. </a:t>
            </a:r>
            <a:br>
              <a:rPr lang="fr-FR" sz="1200">
                <a:solidFill>
                  <a:srgbClr val="1F497D"/>
                </a:solidFill>
                <a:latin typeface="Calibri" panose="020F0502020204030204" pitchFamily="34" charset="0"/>
              </a:rPr>
            </a:br>
            <a:r>
              <a:rPr lang="fr-FR" sz="1200">
                <a:solidFill>
                  <a:srgbClr val="1F497D"/>
                </a:solidFill>
                <a:latin typeface="Calibri" panose="020F0502020204030204" pitchFamily="34" charset="0"/>
              </a:rPr>
              <a:t>Cette présentation sera suivie d’une discussion ouverte autour de projets à coordonner avec le COMIFER. </a:t>
            </a:r>
          </a:p>
          <a:p>
            <a:pPr>
              <a:lnSpc>
                <a:spcPct val="150000"/>
              </a:lnSpc>
              <a:buClr>
                <a:srgbClr val="1F497D"/>
              </a:buClr>
            </a:pPr>
            <a:r>
              <a:rPr lang="fr-FR" sz="1200">
                <a:solidFill>
                  <a:srgbClr val="1F497D"/>
                </a:solidFill>
                <a:latin typeface="Calibri" panose="020F0502020204030204" pitchFamily="34" charset="0"/>
              </a:rPr>
              <a:t>Pause déjeuner</a:t>
            </a:r>
          </a:p>
        </p:txBody>
      </p:sp>
      <p:sp>
        <p:nvSpPr>
          <p:cNvPr id="2" name="ZoneTexte 1">
            <a:extLst>
              <a:ext uri="{FF2B5EF4-FFF2-40B4-BE49-F238E27FC236}">
                <a16:creationId xmlns:a16="http://schemas.microsoft.com/office/drawing/2014/main" id="{97FA6110-3F4A-41C1-8343-A2ADAB1C4456}"/>
              </a:ext>
            </a:extLst>
          </p:cNvPr>
          <p:cNvSpPr txBox="1"/>
          <p:nvPr/>
        </p:nvSpPr>
        <p:spPr>
          <a:xfrm>
            <a:off x="335412" y="1264148"/>
            <a:ext cx="616017"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 9h30 -11h40</a:t>
            </a:r>
          </a:p>
        </p:txBody>
      </p:sp>
      <p:sp>
        <p:nvSpPr>
          <p:cNvPr id="5" name="ZoneTexte 4">
            <a:extLst>
              <a:ext uri="{FF2B5EF4-FFF2-40B4-BE49-F238E27FC236}">
                <a16:creationId xmlns:a16="http://schemas.microsoft.com/office/drawing/2014/main" id="{818A8637-8E54-41B9-8743-AE2F73D9B970}"/>
              </a:ext>
            </a:extLst>
          </p:cNvPr>
          <p:cNvSpPr txBox="1"/>
          <p:nvPr/>
        </p:nvSpPr>
        <p:spPr>
          <a:xfrm>
            <a:off x="265830" y="5136651"/>
            <a:ext cx="685599"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11h40 -12h30</a:t>
            </a:r>
          </a:p>
        </p:txBody>
      </p:sp>
      <p:sp>
        <p:nvSpPr>
          <p:cNvPr id="4" name="ZoneTexte 3">
            <a:extLst>
              <a:ext uri="{FF2B5EF4-FFF2-40B4-BE49-F238E27FC236}">
                <a16:creationId xmlns:a16="http://schemas.microsoft.com/office/drawing/2014/main" id="{C7C6951C-A4D0-1088-AF0E-F96F13108AA2}"/>
              </a:ext>
            </a:extLst>
          </p:cNvPr>
          <p:cNvSpPr txBox="1"/>
          <p:nvPr/>
        </p:nvSpPr>
        <p:spPr>
          <a:xfrm>
            <a:off x="265829" y="5656236"/>
            <a:ext cx="685599" cy="276999"/>
          </a:xfrm>
          <a:prstGeom prst="rect">
            <a:avLst/>
          </a:prstGeom>
          <a:noFill/>
        </p:spPr>
        <p:txBody>
          <a:bodyPr wrap="square" rtlCol="0">
            <a:spAutoFit/>
          </a:bodyPr>
          <a:lstStyle/>
          <a:p>
            <a:r>
              <a:rPr lang="fr-FR" sz="1200" b="1">
                <a:solidFill>
                  <a:srgbClr val="1F497D"/>
                </a:solidFill>
                <a:latin typeface="Calibri" panose="020F0502020204030204" pitchFamily="34" charset="0"/>
              </a:rPr>
              <a:t>12h30 </a:t>
            </a:r>
          </a:p>
        </p:txBody>
      </p:sp>
    </p:spTree>
    <p:extLst>
      <p:ext uri="{BB962C8B-B14F-4D97-AF65-F5344CB8AC3E}">
        <p14:creationId xmlns:p14="http://schemas.microsoft.com/office/powerpoint/2010/main" val="2710564132"/>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F313FE48-9AA2-AF69-6486-4A0277F9CE21}"/>
              </a:ext>
            </a:extLst>
          </p:cNvPr>
          <p:cNvGrpSpPr/>
          <p:nvPr/>
        </p:nvGrpSpPr>
        <p:grpSpPr>
          <a:xfrm rot="470535">
            <a:off x="10555701" y="4203249"/>
            <a:ext cx="1431703" cy="2159303"/>
            <a:chOff x="5944368" y="1591899"/>
            <a:chExt cx="3071695" cy="3003088"/>
          </a:xfrm>
        </p:grpSpPr>
        <p:pic>
          <p:nvPicPr>
            <p:cNvPr id="14" name="Image 13">
              <a:extLst>
                <a:ext uri="{FF2B5EF4-FFF2-40B4-BE49-F238E27FC236}">
                  <a16:creationId xmlns:a16="http://schemas.microsoft.com/office/drawing/2014/main" id="{83580554-7DD5-23FA-0967-B94F46A8D85F}"/>
                </a:ext>
              </a:extLst>
            </p:cNvPr>
            <p:cNvPicPr>
              <a:picLocks noChangeAspect="1"/>
            </p:cNvPicPr>
            <p:nvPr/>
          </p:nvPicPr>
          <p:blipFill>
            <a:blip r:embed="rId3"/>
            <a:stretch>
              <a:fillRect/>
            </a:stretch>
          </p:blipFill>
          <p:spPr>
            <a:xfrm rot="543563">
              <a:off x="7523275" y="1669604"/>
              <a:ext cx="1492788" cy="1217813"/>
            </a:xfrm>
            <a:prstGeom prst="rect">
              <a:avLst/>
            </a:prstGeom>
          </p:spPr>
        </p:pic>
        <p:pic>
          <p:nvPicPr>
            <p:cNvPr id="15" name="Image 14">
              <a:extLst>
                <a:ext uri="{FF2B5EF4-FFF2-40B4-BE49-F238E27FC236}">
                  <a16:creationId xmlns:a16="http://schemas.microsoft.com/office/drawing/2014/main" id="{B68E5210-22AD-A90F-6ABB-939617D03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5402" y="1591899"/>
              <a:ext cx="1471818" cy="2417363"/>
            </a:xfrm>
            <a:prstGeom prst="rect">
              <a:avLst/>
            </a:prstGeom>
          </p:spPr>
        </p:pic>
        <p:pic>
          <p:nvPicPr>
            <p:cNvPr id="16" name="Image 15">
              <a:extLst>
                <a:ext uri="{FF2B5EF4-FFF2-40B4-BE49-F238E27FC236}">
                  <a16:creationId xmlns:a16="http://schemas.microsoft.com/office/drawing/2014/main" id="{B2698AF1-7FF9-EC7C-A85F-5B3C109501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83819">
              <a:off x="5944368" y="2177623"/>
              <a:ext cx="1389068" cy="2417364"/>
            </a:xfrm>
            <a:prstGeom prst="rect">
              <a:avLst/>
            </a:prstGeom>
          </p:spPr>
        </p:pic>
        <p:pic>
          <p:nvPicPr>
            <p:cNvPr id="17" name="Image 16">
              <a:extLst>
                <a:ext uri="{FF2B5EF4-FFF2-40B4-BE49-F238E27FC236}">
                  <a16:creationId xmlns:a16="http://schemas.microsoft.com/office/drawing/2014/main" id="{BC737930-87F0-BFF2-2378-2A17A802B4F6}"/>
                </a:ext>
              </a:extLst>
            </p:cNvPr>
            <p:cNvPicPr>
              <a:picLocks noChangeAspect="1"/>
            </p:cNvPicPr>
            <p:nvPr/>
          </p:nvPicPr>
          <p:blipFill>
            <a:blip r:embed="rId6"/>
            <a:stretch>
              <a:fillRect/>
            </a:stretch>
          </p:blipFill>
          <p:spPr>
            <a:xfrm rot="552847">
              <a:off x="6260486" y="2867383"/>
              <a:ext cx="1639240" cy="1425786"/>
            </a:xfrm>
            <a:prstGeom prst="rect">
              <a:avLst/>
            </a:prstGeom>
          </p:spPr>
        </p:pic>
        <p:pic>
          <p:nvPicPr>
            <p:cNvPr id="18" name="Image 17">
              <a:extLst>
                <a:ext uri="{FF2B5EF4-FFF2-40B4-BE49-F238E27FC236}">
                  <a16:creationId xmlns:a16="http://schemas.microsoft.com/office/drawing/2014/main" id="{4CD1AF5A-58C2-34A9-F803-207E0F6DB6F3}"/>
                </a:ext>
              </a:extLst>
            </p:cNvPr>
            <p:cNvPicPr>
              <a:picLocks noChangeAspect="1"/>
            </p:cNvPicPr>
            <p:nvPr/>
          </p:nvPicPr>
          <p:blipFill>
            <a:blip r:embed="rId7"/>
            <a:stretch>
              <a:fillRect/>
            </a:stretch>
          </p:blipFill>
          <p:spPr>
            <a:xfrm rot="190157">
              <a:off x="7352548" y="2752284"/>
              <a:ext cx="1359122" cy="1661362"/>
            </a:xfrm>
            <a:prstGeom prst="rect">
              <a:avLst/>
            </a:prstGeom>
          </p:spPr>
        </p:pic>
      </p:grpSp>
      <p:sp>
        <p:nvSpPr>
          <p:cNvPr id="4" name="Rectangle 3"/>
          <p:cNvSpPr/>
          <p:nvPr/>
        </p:nvSpPr>
        <p:spPr>
          <a:xfrm>
            <a:off x="188446" y="1944184"/>
            <a:ext cx="11201063" cy="4570482"/>
          </a:xfrm>
          <a:prstGeom prst="rect">
            <a:avLst/>
          </a:prstGeom>
        </p:spPr>
        <p:txBody>
          <a:bodyPr wrap="square">
            <a:spAutoFit/>
          </a:bodyPr>
          <a:lstStyle/>
          <a:p>
            <a:pPr marL="285750" indent="-285750">
              <a:buFont typeface="Wingdings" panose="05000000000000000000" pitchFamily="2" charset="2"/>
              <a:buChar char="Ø"/>
            </a:pPr>
            <a:r>
              <a:rPr lang="fr-FR" sz="1400" b="1">
                <a:latin typeface="Calibri" panose="020F0502020204030204" pitchFamily="34" charset="0"/>
                <a:cs typeface="Calibri" panose="020F0502020204030204" pitchFamily="34" charset="0"/>
              </a:rPr>
              <a:t>Un webinaire </a:t>
            </a:r>
            <a:r>
              <a:rPr lang="fr-FR" sz="1400">
                <a:latin typeface="Calibri" panose="020F0502020204030204" pitchFamily="34" charset="0"/>
                <a:cs typeface="Calibri" panose="020F0502020204030204" pitchFamily="34" charset="0"/>
              </a:rPr>
              <a:t>à l’attention de </a:t>
            </a:r>
            <a:r>
              <a:rPr lang="fr-FR" sz="1400" b="1">
                <a:latin typeface="Calibri" panose="020F0502020204030204" pitchFamily="34" charset="0"/>
                <a:cs typeface="Calibri" panose="020F0502020204030204" pitchFamily="34" charset="0"/>
              </a:rPr>
              <a:t>tous les acteurs des filières </a:t>
            </a:r>
            <a:r>
              <a:rPr lang="fr-FR" sz="1400" b="1">
                <a:effectLst/>
                <a:latin typeface="Calibri" panose="020F0502020204030204" pitchFamily="34" charset="0"/>
                <a:ea typeface="Calibri" panose="020F0502020204030204" pitchFamily="34" charset="0"/>
              </a:rPr>
              <a:t>agricoles </a:t>
            </a:r>
            <a:br>
              <a:rPr lang="fr-FR" sz="1400" b="1">
                <a:effectLst/>
                <a:latin typeface="Calibri" panose="020F0502020204030204" pitchFamily="34" charset="0"/>
                <a:ea typeface="Calibri" panose="020F0502020204030204" pitchFamily="34" charset="0"/>
              </a:rPr>
            </a:br>
            <a:endParaRPr lang="fr-FR" sz="1400" b="1">
              <a:effectLst/>
              <a:latin typeface="Calibri" panose="020F0502020204030204" pitchFamily="34" charset="0"/>
              <a:ea typeface="Calibri" panose="020F0502020204030204" pitchFamily="34" charset="0"/>
            </a:endParaRPr>
          </a:p>
          <a:p>
            <a:pPr marL="285750" indent="-285750">
              <a:buFont typeface="Wingdings" panose="05000000000000000000" pitchFamily="2" charset="2"/>
              <a:buChar char="Ø"/>
            </a:pPr>
            <a:r>
              <a:rPr lang="fr-FR" sz="1400" b="1">
                <a:latin typeface="Calibri" panose="020F0502020204030204" pitchFamily="34" charset="0"/>
                <a:ea typeface="Calibri" panose="020F0502020204030204" pitchFamily="34" charset="0"/>
              </a:rPr>
              <a:t>Objectif : Apporter un éclairage sur les problématiques liées aux aspects nutritionnels, sanitaires et environnementaux des oligo-éléments et des contaminants en agriculture</a:t>
            </a:r>
            <a:br>
              <a:rPr lang="fr-FR" sz="1400" b="1">
                <a:latin typeface="Calibri" panose="020F0502020204030204" pitchFamily="34" charset="0"/>
                <a:ea typeface="Calibri" panose="020F0502020204030204" pitchFamily="34" charset="0"/>
              </a:rPr>
            </a:br>
            <a:r>
              <a:rPr lang="fr-FR" sz="1400">
                <a:latin typeface="Calibri" panose="020F0502020204030204" pitchFamily="34" charset="0"/>
                <a:ea typeface="Calibri" panose="020F0502020204030204" pitchFamily="34" charset="0"/>
              </a:rPr>
              <a:t>Après un rappel des notions de base, suivi d’exemples concrets de remontées de terrain et bouclé par une table ronde, cette JT a permis d’informer </a:t>
            </a:r>
          </a:p>
          <a:p>
            <a:pPr marL="742950" lvl="1" indent="-285750">
              <a:buFont typeface="Wingdings" panose="05000000000000000000" pitchFamily="2" charset="2"/>
              <a:buChar char="Ø"/>
            </a:pPr>
            <a:r>
              <a:rPr lang="fr-FR" sz="1400" b="1">
                <a:latin typeface="Calibri" panose="020F0502020204030204" pitchFamily="34" charset="0"/>
                <a:ea typeface="Calibri" panose="020F0502020204030204" pitchFamily="34" charset="0"/>
              </a:rPr>
              <a:t>sur les mécanismes d’action de ces éléments</a:t>
            </a:r>
          </a:p>
          <a:p>
            <a:pPr marL="742950" lvl="1" indent="-285750">
              <a:buFont typeface="Wingdings" panose="05000000000000000000" pitchFamily="2" charset="2"/>
              <a:buChar char="Ø"/>
            </a:pPr>
            <a:r>
              <a:rPr lang="fr-FR" sz="1400" b="1">
                <a:latin typeface="Calibri" panose="020F0502020204030204" pitchFamily="34" charset="0"/>
                <a:ea typeface="Calibri" panose="020F0502020204030204" pitchFamily="34" charset="0"/>
              </a:rPr>
              <a:t>les méthodes de diagnostic de l’état nutritionnel des cultures, la gestion des carences (cas concrets en Mn, Cu en </a:t>
            </a:r>
            <a:r>
              <a:rPr lang="fr-FR" sz="1400" b="1" err="1">
                <a:latin typeface="Calibri" panose="020F0502020204030204" pitchFamily="34" charset="0"/>
                <a:ea typeface="Calibri" panose="020F0502020204030204" pitchFamily="34" charset="0"/>
              </a:rPr>
              <a:t>arbo</a:t>
            </a:r>
            <a:r>
              <a:rPr lang="fr-FR" sz="1400" b="1">
                <a:latin typeface="Calibri" panose="020F0502020204030204" pitchFamily="34" charset="0"/>
                <a:ea typeface="Calibri" panose="020F0502020204030204" pitchFamily="34" charset="0"/>
              </a:rPr>
              <a:t> et viti), de toxicité affectant la croissance des plantes, la productivité agricole, la valeur nutritionnelle des produits végétaux</a:t>
            </a:r>
          </a:p>
          <a:p>
            <a:pPr marL="742950" lvl="1" indent="-285750">
              <a:buFont typeface="Wingdings" panose="05000000000000000000" pitchFamily="2" charset="2"/>
              <a:buChar char="Ø"/>
            </a:pPr>
            <a:r>
              <a:rPr lang="fr-FR" sz="1400" b="1">
                <a:latin typeface="Calibri" panose="020F0502020204030204" pitchFamily="34" charset="0"/>
                <a:ea typeface="Calibri" panose="020F0502020204030204" pitchFamily="34" charset="0"/>
              </a:rPr>
              <a:t>Une meilleure compréhension des enjeux sanitaires </a:t>
            </a:r>
            <a:r>
              <a:rPr lang="fr-FR" sz="1400">
                <a:latin typeface="Calibri" panose="020F0502020204030204" pitchFamily="34" charset="0"/>
                <a:ea typeface="Calibri" panose="020F0502020204030204" pitchFamily="34" charset="0"/>
              </a:rPr>
              <a:t>(qualité sanitaire des récoltes/alimentation humaine)</a:t>
            </a:r>
            <a:r>
              <a:rPr lang="fr-FR" sz="1400" b="1">
                <a:latin typeface="Calibri" panose="020F0502020204030204" pitchFamily="34" charset="0"/>
                <a:ea typeface="Calibri" panose="020F0502020204030204" pitchFamily="34" charset="0"/>
              </a:rPr>
              <a:t> et environnementaux </a:t>
            </a:r>
            <a:r>
              <a:rPr lang="fr-FR" sz="1400">
                <a:latin typeface="Calibri" panose="020F0502020204030204" pitchFamily="34" charset="0"/>
                <a:ea typeface="Calibri" panose="020F0502020204030204" pitchFamily="34" charset="0"/>
              </a:rPr>
              <a:t>(fonctionnement biologique des sols et des plantes/Pratiques de culture) </a:t>
            </a:r>
            <a:br>
              <a:rPr lang="fr-FR" sz="1400">
                <a:latin typeface="Calibri" panose="020F0502020204030204" pitchFamily="34" charset="0"/>
                <a:ea typeface="Calibri" panose="020F0502020204030204" pitchFamily="34" charset="0"/>
              </a:rPr>
            </a:br>
            <a:endParaRPr lang="fr-FR" sz="1400">
              <a:latin typeface="Calibri" panose="020F0502020204030204" pitchFamily="34" charset="0"/>
              <a:ea typeface="Calibri" panose="020F0502020204030204" pitchFamily="34" charset="0"/>
            </a:endParaRPr>
          </a:p>
          <a:p>
            <a:pPr marL="285750" lvl="1" indent="-285750">
              <a:buFont typeface="Wingdings" panose="05000000000000000000" pitchFamily="2" charset="2"/>
              <a:buChar char="§"/>
            </a:pPr>
            <a:r>
              <a:rPr lang="fr-FR" sz="1400">
                <a:latin typeface="Calibri" panose="020F0502020204030204" pitchFamily="34" charset="0"/>
              </a:rPr>
              <a:t>Un comité d’organisation : 9 personnes : </a:t>
            </a:r>
            <a:r>
              <a:rPr lang="fr-FR" sz="1400" err="1">
                <a:latin typeface="Calibri" panose="020F0502020204030204" pitchFamily="34" charset="0"/>
              </a:rPr>
              <a:t>Auréa</a:t>
            </a:r>
            <a:r>
              <a:rPr lang="fr-FR" sz="1400">
                <a:latin typeface="Calibri" panose="020F0502020204030204" pitchFamily="34" charset="0"/>
              </a:rPr>
              <a:t> – </a:t>
            </a:r>
            <a:r>
              <a:rPr lang="fr-FR" sz="1400" err="1">
                <a:latin typeface="Calibri" panose="020F0502020204030204" pitchFamily="34" charset="0"/>
              </a:rPr>
              <a:t>Arvalis</a:t>
            </a:r>
            <a:r>
              <a:rPr lang="fr-FR" sz="1400">
                <a:latin typeface="Calibri" panose="020F0502020204030204" pitchFamily="34" charset="0"/>
              </a:rPr>
              <a:t> – Bordeaux Sciences Agro – </a:t>
            </a:r>
            <a:r>
              <a:rPr lang="fr-FR" sz="1400" err="1">
                <a:latin typeface="Calibri" panose="020F0502020204030204" pitchFamily="34" charset="0"/>
              </a:rPr>
              <a:t>Cirad</a:t>
            </a:r>
            <a:r>
              <a:rPr lang="fr-FR" sz="1400">
                <a:latin typeface="Calibri" panose="020F0502020204030204" pitchFamily="34" charset="0"/>
              </a:rPr>
              <a:t> – CNRS-ITES – GRCETA-</a:t>
            </a:r>
            <a:r>
              <a:rPr lang="fr-FR" sz="1400" err="1">
                <a:latin typeface="Calibri" panose="020F0502020204030204" pitchFamily="34" charset="0"/>
              </a:rPr>
              <a:t>Sfa</a:t>
            </a:r>
            <a:r>
              <a:rPr lang="fr-FR" sz="1400">
                <a:latin typeface="Calibri" panose="020F0502020204030204" pitchFamily="34" charset="0"/>
              </a:rPr>
              <a:t> – </a:t>
            </a:r>
            <a:r>
              <a:rPr lang="fr-FR" sz="1400" err="1">
                <a:latin typeface="Calibri" panose="020F0502020204030204" pitchFamily="34" charset="0"/>
              </a:rPr>
              <a:t>Inrae</a:t>
            </a:r>
            <a:r>
              <a:rPr lang="fr-FR" sz="1400">
                <a:latin typeface="Calibri" panose="020F0502020204030204" pitchFamily="34" charset="0"/>
              </a:rPr>
              <a:t> – </a:t>
            </a:r>
            <a:r>
              <a:rPr lang="fr-FR" sz="1400" err="1">
                <a:latin typeface="Calibri" panose="020F0502020204030204" pitchFamily="34" charset="0"/>
              </a:rPr>
              <a:t>Itab</a:t>
            </a:r>
            <a:r>
              <a:rPr lang="fr-FR" sz="1400">
                <a:latin typeface="Calibri" panose="020F0502020204030204" pitchFamily="34" charset="0"/>
              </a:rPr>
              <a:t> – LAS d’Arras </a:t>
            </a:r>
          </a:p>
          <a:p>
            <a:pPr marL="285750" lvl="1" indent="-285750">
              <a:buFont typeface="Wingdings" panose="05000000000000000000" pitchFamily="2" charset="2"/>
              <a:buChar char="§"/>
            </a:pPr>
            <a:endParaRPr lang="fr-FR" sz="1400">
              <a:latin typeface="Calibri" panose="020F0502020204030204" pitchFamily="34" charset="0"/>
            </a:endParaRPr>
          </a:p>
          <a:p>
            <a:pPr marL="285750" lvl="1" indent="-285750">
              <a:buFont typeface="Wingdings" panose="05000000000000000000" pitchFamily="2" charset="2"/>
              <a:buChar char="§"/>
            </a:pPr>
            <a:r>
              <a:rPr lang="fr-FR" sz="1400">
                <a:latin typeface="Calibri" panose="020F0502020204030204" pitchFamily="34" charset="0"/>
              </a:rPr>
              <a:t>1 sponsor : 			</a:t>
            </a:r>
          </a:p>
          <a:p>
            <a:pPr marL="285750" lvl="1" indent="-285750">
              <a:buFont typeface="Wingdings" panose="05000000000000000000" pitchFamily="2" charset="2"/>
              <a:buChar char="§"/>
            </a:pPr>
            <a:endParaRPr lang="fr-FR" sz="1400">
              <a:latin typeface="Calibri" panose="020F0502020204030204" pitchFamily="34" charset="0"/>
            </a:endParaRPr>
          </a:p>
          <a:p>
            <a:pPr marL="285750" lvl="1" indent="-285750">
              <a:buFont typeface="Wingdings" panose="05000000000000000000" pitchFamily="2" charset="2"/>
              <a:buChar char="§"/>
            </a:pPr>
            <a:r>
              <a:rPr lang="fr-FR" sz="1400">
                <a:latin typeface="Calibri" panose="020F0502020204030204" pitchFamily="34" charset="0"/>
              </a:rPr>
              <a:t>4 partenaires presse : </a:t>
            </a:r>
            <a:br>
              <a:rPr lang="fr-FR" sz="1400">
                <a:latin typeface="Calibri" panose="020F0502020204030204" pitchFamily="34" charset="0"/>
              </a:rPr>
            </a:br>
            <a:r>
              <a:rPr lang="fr-FR" sz="1400">
                <a:latin typeface="Calibri" panose="020F0502020204030204" pitchFamily="34" charset="0"/>
              </a:rPr>
              <a:t>Plan de communication</a:t>
            </a:r>
            <a:br>
              <a:rPr lang="fr-FR" sz="1400">
                <a:latin typeface="Calibri" panose="020F0502020204030204" pitchFamily="34" charset="0"/>
              </a:rPr>
            </a:br>
            <a:r>
              <a:rPr lang="fr-FR" sz="1400">
                <a:latin typeface="Calibri" panose="020F0502020204030204" pitchFamily="34" charset="0"/>
              </a:rPr>
              <a:t>3 mois : février à avril 2022 </a:t>
            </a:r>
            <a:br>
              <a:rPr lang="fr-FR" sz="1400">
                <a:latin typeface="Calibri" panose="020F0502020204030204" pitchFamily="34" charset="0"/>
              </a:rPr>
            </a:br>
            <a:r>
              <a:rPr lang="fr-FR" sz="1400">
                <a:latin typeface="Calibri" panose="020F0502020204030204" pitchFamily="34" charset="0"/>
              </a:rPr>
              <a:t>	Emailing : programme et inscription + relais (Afes – RMT – </a:t>
            </a:r>
            <a:r>
              <a:rPr lang="fr-FR" sz="1400" err="1">
                <a:latin typeface="Calibri" panose="020F0502020204030204" pitchFamily="34" charset="0"/>
              </a:rPr>
              <a:t>Agridées</a:t>
            </a:r>
            <a:r>
              <a:rPr lang="fr-FR" sz="1400">
                <a:latin typeface="Calibri" panose="020F0502020204030204" pitchFamily="34" charset="0"/>
              </a:rPr>
              <a:t>…)</a:t>
            </a:r>
            <a:br>
              <a:rPr lang="fr-FR" sz="1400">
                <a:latin typeface="Calibri" panose="020F0502020204030204" pitchFamily="34" charset="0"/>
              </a:rPr>
            </a:br>
            <a:r>
              <a:rPr lang="fr-FR" sz="1400">
                <a:latin typeface="Calibri" panose="020F0502020204030204" pitchFamily="34" charset="0"/>
              </a:rPr>
              <a:t>	Campagne digitale – 6 semaines : 28/02 – 6/04 et RS : LinkedIn et Twitter</a:t>
            </a:r>
          </a:p>
          <a:p>
            <a:pPr marL="285750" lvl="1" indent="-285750">
              <a:buFont typeface="Wingdings" panose="05000000000000000000" pitchFamily="2" charset="2"/>
              <a:buChar char="Ø"/>
            </a:pPr>
            <a:endParaRPr lang="fr-FR" sz="1100">
              <a:solidFill>
                <a:srgbClr val="1F497D"/>
              </a:solidFill>
              <a:latin typeface="Calibri" panose="020F0502020204030204" pitchFamily="34" charset="0"/>
            </a:endParaRPr>
          </a:p>
        </p:txBody>
      </p:sp>
      <p:sp>
        <p:nvSpPr>
          <p:cNvPr id="5" name="Rectangle 4"/>
          <p:cNvSpPr/>
          <p:nvPr/>
        </p:nvSpPr>
        <p:spPr>
          <a:xfrm>
            <a:off x="1934675" y="121749"/>
            <a:ext cx="8491715" cy="461665"/>
          </a:xfrm>
          <a:prstGeom prst="rect">
            <a:avLst/>
          </a:prstGeom>
        </p:spPr>
        <p:txBody>
          <a:bodyPr wrap="square">
            <a:spAutoFit/>
          </a:bodyPr>
          <a:lstStyle/>
          <a:p>
            <a:pPr lvl="1" algn="r">
              <a:buClr>
                <a:srgbClr val="1F497D"/>
              </a:buClr>
            </a:pPr>
            <a:r>
              <a:rPr lang="fr-FR" sz="2400" b="1">
                <a:solidFill>
                  <a:srgbClr val="62992B"/>
                </a:solidFill>
                <a:latin typeface="Calibri" panose="020F0502020204030204" pitchFamily="34" charset="0"/>
              </a:rPr>
              <a:t>Bilan</a:t>
            </a:r>
            <a:r>
              <a:rPr lang="fr-FR" sz="2400" b="1">
                <a:solidFill>
                  <a:srgbClr val="6FAD31"/>
                </a:solidFill>
                <a:latin typeface="Calibri" panose="020F0502020204030204" pitchFamily="34" charset="0"/>
              </a:rPr>
              <a:t> JT 2022</a:t>
            </a:r>
            <a:endParaRPr lang="fr-FR" sz="2400" b="1">
              <a:solidFill>
                <a:srgbClr val="62992B"/>
              </a:solidFill>
              <a:latin typeface="Calibri" panose="020F0502020204030204" pitchFamily="34" charset="0"/>
            </a:endParaRPr>
          </a:p>
        </p:txBody>
      </p:sp>
      <p:pic>
        <p:nvPicPr>
          <p:cNvPr id="3" name="Image 2">
            <a:extLst>
              <a:ext uri="{FF2B5EF4-FFF2-40B4-BE49-F238E27FC236}">
                <a16:creationId xmlns:a16="http://schemas.microsoft.com/office/drawing/2014/main" id="{20B86F9F-3E69-4AA6-AE00-FEB384892F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
            <a:ext cx="4537005" cy="1884557"/>
          </a:xfrm>
          <a:prstGeom prst="rect">
            <a:avLst/>
          </a:prstGeom>
        </p:spPr>
      </p:pic>
      <p:sp>
        <p:nvSpPr>
          <p:cNvPr id="9" name="ZoneTexte 8">
            <a:extLst>
              <a:ext uri="{FF2B5EF4-FFF2-40B4-BE49-F238E27FC236}">
                <a16:creationId xmlns:a16="http://schemas.microsoft.com/office/drawing/2014/main" id="{3CF3FC8E-3F88-4DFC-BBD7-5C3390854F3B}"/>
              </a:ext>
            </a:extLst>
          </p:cNvPr>
          <p:cNvSpPr txBox="1"/>
          <p:nvPr/>
        </p:nvSpPr>
        <p:spPr>
          <a:xfrm>
            <a:off x="4927713" y="866966"/>
            <a:ext cx="7264287" cy="1077218"/>
          </a:xfrm>
          <a:prstGeom prst="rect">
            <a:avLst/>
          </a:prstGeom>
          <a:noFill/>
        </p:spPr>
        <p:txBody>
          <a:bodyPr wrap="square">
            <a:spAutoFit/>
          </a:bodyPr>
          <a:lstStyle/>
          <a:p>
            <a:r>
              <a:rPr lang="fr-FR" sz="3600" b="1">
                <a:solidFill>
                  <a:srgbClr val="6FAD31"/>
                </a:solidFill>
                <a:latin typeface="Calibri" panose="020F0502020204030204" pitchFamily="34" charset="0"/>
              </a:rPr>
              <a:t>JT 12 avril 2022 </a:t>
            </a:r>
            <a:br>
              <a:rPr lang="fr-FR" sz="3600" b="1">
                <a:solidFill>
                  <a:srgbClr val="6FAD31"/>
                </a:solidFill>
                <a:latin typeface="Calibri" panose="020F0502020204030204" pitchFamily="34" charset="0"/>
              </a:rPr>
            </a:br>
            <a:r>
              <a:rPr lang="fr-FR" sz="2800" b="1">
                <a:solidFill>
                  <a:srgbClr val="6FAD31"/>
                </a:solidFill>
                <a:latin typeface="Calibri" panose="020F0502020204030204" pitchFamily="34" charset="0"/>
              </a:rPr>
              <a:t>Oligo-éléments et contaminants en agriculture</a:t>
            </a:r>
            <a:endParaRPr lang="fr-FR" sz="2800"/>
          </a:p>
        </p:txBody>
      </p:sp>
      <p:pic>
        <p:nvPicPr>
          <p:cNvPr id="6" name="Image 5">
            <a:extLst>
              <a:ext uri="{FF2B5EF4-FFF2-40B4-BE49-F238E27FC236}">
                <a16:creationId xmlns:a16="http://schemas.microsoft.com/office/drawing/2014/main" id="{BAB9D764-963B-044B-6B75-C0ABD0F171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4384" y="4749664"/>
            <a:ext cx="1519587" cy="273844"/>
          </a:xfrm>
          <a:prstGeom prst="rect">
            <a:avLst/>
          </a:prstGeom>
        </p:spPr>
      </p:pic>
      <p:grpSp>
        <p:nvGrpSpPr>
          <p:cNvPr id="12" name="Groupe 11">
            <a:extLst>
              <a:ext uri="{FF2B5EF4-FFF2-40B4-BE49-F238E27FC236}">
                <a16:creationId xmlns:a16="http://schemas.microsoft.com/office/drawing/2014/main" id="{F3BE38A8-1A45-6A18-C395-6BCB73177CD1}"/>
              </a:ext>
            </a:extLst>
          </p:cNvPr>
          <p:cNvGrpSpPr/>
          <p:nvPr/>
        </p:nvGrpSpPr>
        <p:grpSpPr>
          <a:xfrm>
            <a:off x="2392377" y="5227921"/>
            <a:ext cx="3318260" cy="273844"/>
            <a:chOff x="300039" y="4169982"/>
            <a:chExt cx="3168027" cy="181308"/>
          </a:xfrm>
        </p:grpSpPr>
        <p:pic>
          <p:nvPicPr>
            <p:cNvPr id="7" name="Image 6" descr="Une image contenant texte&#10;&#10;Description générée automatiquement">
              <a:extLst>
                <a:ext uri="{FF2B5EF4-FFF2-40B4-BE49-F238E27FC236}">
                  <a16:creationId xmlns:a16="http://schemas.microsoft.com/office/drawing/2014/main" id="{AD0E3706-E7F0-D805-727B-3F752EDFA6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06461" y="4206384"/>
              <a:ext cx="861605" cy="144906"/>
            </a:xfrm>
            <a:prstGeom prst="rect">
              <a:avLst/>
            </a:prstGeom>
          </p:spPr>
        </p:pic>
        <p:pic>
          <p:nvPicPr>
            <p:cNvPr id="8" name="Image 7" descr="Une image contenant texte, clipart&#10;&#10;Description générée automatiquement">
              <a:extLst>
                <a:ext uri="{FF2B5EF4-FFF2-40B4-BE49-F238E27FC236}">
                  <a16:creationId xmlns:a16="http://schemas.microsoft.com/office/drawing/2014/main" id="{1C806467-E6BA-1260-2CA6-B55DDD3CCF6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10712" y="4184998"/>
              <a:ext cx="602999" cy="144358"/>
            </a:xfrm>
            <a:prstGeom prst="rect">
              <a:avLst/>
            </a:prstGeom>
          </p:spPr>
        </p:pic>
        <p:pic>
          <p:nvPicPr>
            <p:cNvPr id="10" name="Image 9" descr="Une image contenant texte, clipart&#10;&#10;Description générée automatiquement">
              <a:extLst>
                <a:ext uri="{FF2B5EF4-FFF2-40B4-BE49-F238E27FC236}">
                  <a16:creationId xmlns:a16="http://schemas.microsoft.com/office/drawing/2014/main" id="{666BB537-350D-5B1D-0F73-66659DCC372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6957" y="4169982"/>
              <a:ext cx="540799" cy="181308"/>
            </a:xfrm>
            <a:prstGeom prst="rect">
              <a:avLst/>
            </a:prstGeom>
          </p:spPr>
        </p:pic>
        <p:pic>
          <p:nvPicPr>
            <p:cNvPr id="11" name="Image 10" descr="Une image contenant texte, clipart&#10;&#10;Description générée automatiquement">
              <a:extLst>
                <a:ext uri="{FF2B5EF4-FFF2-40B4-BE49-F238E27FC236}">
                  <a16:creationId xmlns:a16="http://schemas.microsoft.com/office/drawing/2014/main" id="{D288C253-410B-C544-2543-B0925BE80D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0039" y="4188382"/>
              <a:ext cx="602999" cy="162908"/>
            </a:xfrm>
            <a:prstGeom prst="rect">
              <a:avLst/>
            </a:prstGeom>
          </p:spPr>
        </p:pic>
      </p:grpSp>
      <p:pic>
        <p:nvPicPr>
          <p:cNvPr id="13" name="Image 12">
            <a:extLst>
              <a:ext uri="{FF2B5EF4-FFF2-40B4-BE49-F238E27FC236}">
                <a16:creationId xmlns:a16="http://schemas.microsoft.com/office/drawing/2014/main" id="{5CD3ADF4-636B-B535-0984-A205B75ABF17}"/>
              </a:ext>
            </a:extLst>
          </p:cNvPr>
          <p:cNvPicPr>
            <a:picLocks noChangeAspect="1"/>
          </p:cNvPicPr>
          <p:nvPr/>
        </p:nvPicPr>
        <p:blipFill>
          <a:blip r:embed="rId14"/>
          <a:stretch>
            <a:fillRect/>
          </a:stretch>
        </p:blipFill>
        <p:spPr>
          <a:xfrm rot="21255125">
            <a:off x="9046208" y="4912699"/>
            <a:ext cx="1184729" cy="1724948"/>
          </a:xfrm>
          <a:prstGeom prst="rect">
            <a:avLst/>
          </a:prstGeom>
        </p:spPr>
      </p:pic>
    </p:spTree>
    <p:extLst>
      <p:ext uri="{BB962C8B-B14F-4D97-AF65-F5344CB8AC3E}">
        <p14:creationId xmlns:p14="http://schemas.microsoft.com/office/powerpoint/2010/main" val="408489177"/>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75129" y="121748"/>
            <a:ext cx="7773445" cy="707886"/>
          </a:xfrm>
          <a:prstGeom prst="rect">
            <a:avLst/>
          </a:prstGeom>
        </p:spPr>
        <p:txBody>
          <a:bodyPr wrap="square">
            <a:spAutoFit/>
          </a:bodyPr>
          <a:lstStyle/>
          <a:p>
            <a:pPr algn="r"/>
            <a:r>
              <a:rPr lang="fr-FR" sz="4000" b="1">
                <a:solidFill>
                  <a:srgbClr val="62992B"/>
                </a:solidFill>
                <a:latin typeface="Calibri" pitchFamily="34" charset="0"/>
                <a:cs typeface="Calibri" pitchFamily="34" charset="0"/>
              </a:rPr>
              <a:t>Assemblée générale</a:t>
            </a:r>
          </a:p>
        </p:txBody>
      </p:sp>
      <p:sp>
        <p:nvSpPr>
          <p:cNvPr id="6" name="Rectangle 5"/>
          <p:cNvSpPr/>
          <p:nvPr/>
        </p:nvSpPr>
        <p:spPr>
          <a:xfrm>
            <a:off x="590550" y="983583"/>
            <a:ext cx="11087100" cy="3881191"/>
          </a:xfrm>
          <a:prstGeom prst="rect">
            <a:avLst/>
          </a:prstGeom>
        </p:spPr>
        <p:txBody>
          <a:bodyPr wrap="square">
            <a:spAutoFit/>
          </a:bodyPr>
          <a:lstStyle/>
          <a:p>
            <a:pPr algn="ctr">
              <a:lnSpc>
                <a:spcPct val="150000"/>
              </a:lnSpc>
              <a:buClr>
                <a:srgbClr val="1F497D"/>
              </a:buClr>
            </a:pPr>
            <a:r>
              <a:rPr lang="fr-FR" sz="4400" b="1">
                <a:solidFill>
                  <a:srgbClr val="62992B"/>
                </a:solidFill>
                <a:latin typeface="Calibri" panose="020F0502020204030204" pitchFamily="34" charset="0"/>
              </a:rPr>
              <a:t>VOTE</a:t>
            </a:r>
          </a:p>
          <a:p>
            <a:pPr algn="ctr">
              <a:lnSpc>
                <a:spcPct val="150000"/>
              </a:lnSpc>
              <a:buClr>
                <a:srgbClr val="1F497D"/>
              </a:buClr>
            </a:pPr>
            <a:r>
              <a:rPr lang="fr-FR" sz="2400" b="1">
                <a:solidFill>
                  <a:srgbClr val="62992B"/>
                </a:solidFill>
                <a:latin typeface="Calibri" panose="020F0502020204030204" pitchFamily="34" charset="0"/>
              </a:rPr>
              <a:t>Approbation de l’ordre du jour</a:t>
            </a:r>
            <a:br>
              <a:rPr lang="fr-FR" sz="2400" b="1">
                <a:solidFill>
                  <a:srgbClr val="62992B"/>
                </a:solidFill>
                <a:latin typeface="Calibri" panose="020F0502020204030204" pitchFamily="34" charset="0"/>
              </a:rPr>
            </a:br>
            <a:r>
              <a:rPr lang="fr-FR" sz="2400" b="1">
                <a:solidFill>
                  <a:srgbClr val="62992B"/>
                </a:solidFill>
                <a:latin typeface="Calibri" panose="020F0502020204030204" pitchFamily="34" charset="0"/>
              </a:rPr>
              <a:t>Approbation du compte-rendu de l’Assemblée Générale du 31 mars 2022</a:t>
            </a:r>
          </a:p>
          <a:p>
            <a:pPr algn="ctr">
              <a:lnSpc>
                <a:spcPct val="150000"/>
              </a:lnSpc>
              <a:buClr>
                <a:srgbClr val="1F497D"/>
              </a:buClr>
            </a:pPr>
            <a:endParaRPr lang="fr-FR" sz="2000" b="1">
              <a:solidFill>
                <a:srgbClr val="62992B"/>
              </a:solidFill>
              <a:latin typeface="Calibri" panose="020F0502020204030204" pitchFamily="34" charset="0"/>
            </a:endParaRPr>
          </a:p>
          <a:p>
            <a:pPr marL="457200" indent="-457200">
              <a:lnSpc>
                <a:spcPct val="150000"/>
              </a:lnSpc>
              <a:buClr>
                <a:srgbClr val="1F497D"/>
              </a:buClr>
              <a:buFont typeface="Calibri" panose="020F0502020204030204" pitchFamily="34" charset="0"/>
              <a:buChar char="₋"/>
            </a:pPr>
            <a:r>
              <a:rPr lang="fr-FR" b="1">
                <a:solidFill>
                  <a:srgbClr val="1F497D"/>
                </a:solidFill>
                <a:latin typeface="Calibri" panose="020F0502020204030204" pitchFamily="34" charset="0"/>
              </a:rPr>
              <a:t>Via le lien reçu par email  ou Via le lien qui s’affiche dans la fenêtre « conversation » de Teams</a:t>
            </a:r>
          </a:p>
          <a:p>
            <a:pPr marL="457200" indent="-457200">
              <a:lnSpc>
                <a:spcPct val="150000"/>
              </a:lnSpc>
              <a:buClr>
                <a:srgbClr val="1F497D"/>
              </a:buClr>
              <a:buFont typeface="Calibri" panose="020F0502020204030204" pitchFamily="34" charset="0"/>
              <a:buChar char="-"/>
            </a:pPr>
            <a:r>
              <a:rPr lang="fr-FR" b="1">
                <a:solidFill>
                  <a:srgbClr val="1F497D"/>
                </a:solidFill>
                <a:latin typeface="Calibri" panose="020F0502020204030204" pitchFamily="34" charset="0"/>
              </a:rPr>
              <a:t>Code identification = code postal d’adhésion</a:t>
            </a:r>
          </a:p>
          <a:p>
            <a:pPr marL="457200" indent="-457200">
              <a:lnSpc>
                <a:spcPct val="150000"/>
              </a:lnSpc>
              <a:buClr>
                <a:srgbClr val="1F497D"/>
              </a:buClr>
              <a:buFontTx/>
              <a:buChar char="-"/>
            </a:pPr>
            <a:r>
              <a:rPr lang="fr-FR" b="1">
                <a:solidFill>
                  <a:srgbClr val="1F497D"/>
                </a:solidFill>
                <a:latin typeface="Calibri" panose="020F0502020204030204" pitchFamily="34" charset="0"/>
              </a:rPr>
              <a:t>Si vous êtes en possession d’une procuration, vous devez voter deux fois (utilisez votre code postal d’adhésion)</a:t>
            </a:r>
          </a:p>
        </p:txBody>
      </p:sp>
      <p:sp>
        <p:nvSpPr>
          <p:cNvPr id="4" name="Espace réservé du numéro de diapositive 11"/>
          <p:cNvSpPr>
            <a:spLocks noGrp="1"/>
          </p:cNvSpPr>
          <p:nvPr>
            <p:ph type="sldNum" sz="quarter" idx="11"/>
          </p:nvPr>
        </p:nvSpPr>
        <p:spPr>
          <a:xfrm>
            <a:off x="10910432" y="6582381"/>
            <a:ext cx="1281568" cy="275619"/>
          </a:xfrm>
          <a:prstGeom prst="rect">
            <a:avLst/>
          </a:prstGeom>
        </p:spPr>
        <p:txBody>
          <a:bodyPr/>
          <a:lstStyle>
            <a:lvl1pPr>
              <a:defRPr lang="en-US" sz="900" b="1" kern="1200" baseline="0" smtClean="0">
                <a:solidFill>
                  <a:srgbClr val="548325"/>
                </a:solidFill>
                <a:latin typeface="Calibri" pitchFamily="34" charset="0"/>
                <a:ea typeface="+mn-ea"/>
                <a:cs typeface="Calibri" pitchFamily="34" charset="0"/>
              </a:defRPr>
            </a:lvl1pPr>
          </a:lstStyle>
          <a:p>
            <a:fld id="{A06AE2B4-3A99-4192-BFF4-BE13FC41EF23}" type="slidenum">
              <a:rPr lang="fr-FR" smtClean="0">
                <a:solidFill>
                  <a:srgbClr val="68A22E"/>
                </a:solidFill>
              </a:rPr>
              <a:pPr/>
              <a:t>5</a:t>
            </a:fld>
            <a:endParaRPr lang="fr-FR">
              <a:solidFill>
                <a:srgbClr val="68A22E"/>
              </a:solidFill>
            </a:endParaRPr>
          </a:p>
        </p:txBody>
      </p:sp>
    </p:spTree>
    <p:extLst>
      <p:ext uri="{BB962C8B-B14F-4D97-AF65-F5344CB8AC3E}">
        <p14:creationId xmlns:p14="http://schemas.microsoft.com/office/powerpoint/2010/main" val="27153979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34675" y="121749"/>
            <a:ext cx="8491715" cy="461665"/>
          </a:xfrm>
          <a:prstGeom prst="rect">
            <a:avLst/>
          </a:prstGeom>
        </p:spPr>
        <p:txBody>
          <a:bodyPr wrap="square">
            <a:spAutoFit/>
          </a:bodyPr>
          <a:lstStyle/>
          <a:p>
            <a:pPr lvl="1" algn="r">
              <a:buClr>
                <a:srgbClr val="1F497D"/>
              </a:buClr>
            </a:pPr>
            <a:r>
              <a:rPr lang="fr-FR" sz="2400" b="1">
                <a:solidFill>
                  <a:srgbClr val="62992B"/>
                </a:solidFill>
                <a:latin typeface="Calibri" panose="020F0502020204030204" pitchFamily="34" charset="0"/>
              </a:rPr>
              <a:t>Bilan</a:t>
            </a:r>
            <a:r>
              <a:rPr lang="fr-FR" sz="2400" b="1">
                <a:solidFill>
                  <a:srgbClr val="6FAD31"/>
                </a:solidFill>
                <a:latin typeface="Calibri" panose="020F0502020204030204" pitchFamily="34" charset="0"/>
              </a:rPr>
              <a:t> JT 2022</a:t>
            </a:r>
            <a:endParaRPr lang="fr-FR" sz="2400" b="1">
              <a:solidFill>
                <a:srgbClr val="62992B"/>
              </a:solidFill>
              <a:latin typeface="Calibri" panose="020F0502020204030204" pitchFamily="34" charset="0"/>
            </a:endParaRPr>
          </a:p>
        </p:txBody>
      </p:sp>
      <p:pic>
        <p:nvPicPr>
          <p:cNvPr id="2" name="Image 1">
            <a:extLst>
              <a:ext uri="{FF2B5EF4-FFF2-40B4-BE49-F238E27FC236}">
                <a16:creationId xmlns:a16="http://schemas.microsoft.com/office/drawing/2014/main" id="{4E1C02A7-D501-DF3D-B9ED-1CDEBE435C42}"/>
              </a:ext>
            </a:extLst>
          </p:cNvPr>
          <p:cNvPicPr>
            <a:picLocks noChangeAspect="1"/>
          </p:cNvPicPr>
          <p:nvPr/>
        </p:nvPicPr>
        <p:blipFill rotWithShape="1">
          <a:blip r:embed="rId3"/>
          <a:srcRect l="7528" t="35979"/>
          <a:stretch/>
        </p:blipFill>
        <p:spPr>
          <a:xfrm>
            <a:off x="-1" y="-1"/>
            <a:ext cx="6132538" cy="2163337"/>
          </a:xfrm>
          <a:prstGeom prst="rect">
            <a:avLst/>
          </a:prstGeom>
        </p:spPr>
      </p:pic>
      <p:pic>
        <p:nvPicPr>
          <p:cNvPr id="13" name="Image 12">
            <a:extLst>
              <a:ext uri="{FF2B5EF4-FFF2-40B4-BE49-F238E27FC236}">
                <a16:creationId xmlns:a16="http://schemas.microsoft.com/office/drawing/2014/main" id="{7E593CB7-7B3F-9D2B-02CA-3A1EC70BC998}"/>
              </a:ext>
            </a:extLst>
          </p:cNvPr>
          <p:cNvPicPr>
            <a:picLocks noChangeAspect="1"/>
          </p:cNvPicPr>
          <p:nvPr/>
        </p:nvPicPr>
        <p:blipFill rotWithShape="1">
          <a:blip r:embed="rId4"/>
          <a:srcRect l="8617" t="2663"/>
          <a:stretch/>
        </p:blipFill>
        <p:spPr>
          <a:xfrm>
            <a:off x="44288" y="2173576"/>
            <a:ext cx="5668895" cy="2720897"/>
          </a:xfrm>
          <a:prstGeom prst="rect">
            <a:avLst/>
          </a:prstGeom>
        </p:spPr>
      </p:pic>
      <p:pic>
        <p:nvPicPr>
          <p:cNvPr id="14" name="Image 13">
            <a:extLst>
              <a:ext uri="{FF2B5EF4-FFF2-40B4-BE49-F238E27FC236}">
                <a16:creationId xmlns:a16="http://schemas.microsoft.com/office/drawing/2014/main" id="{CF43EB3E-86AB-873E-DB40-3D7121C27ECE}"/>
              </a:ext>
            </a:extLst>
          </p:cNvPr>
          <p:cNvPicPr>
            <a:picLocks noChangeAspect="1"/>
          </p:cNvPicPr>
          <p:nvPr/>
        </p:nvPicPr>
        <p:blipFill rotWithShape="1">
          <a:blip r:embed="rId5"/>
          <a:srcRect l="7664"/>
          <a:stretch/>
        </p:blipFill>
        <p:spPr>
          <a:xfrm>
            <a:off x="44287" y="4640852"/>
            <a:ext cx="5708323" cy="2217147"/>
          </a:xfrm>
          <a:prstGeom prst="rect">
            <a:avLst/>
          </a:prstGeom>
        </p:spPr>
      </p:pic>
      <p:sp>
        <p:nvSpPr>
          <p:cNvPr id="16" name="ZoneTexte 15">
            <a:extLst>
              <a:ext uri="{FF2B5EF4-FFF2-40B4-BE49-F238E27FC236}">
                <a16:creationId xmlns:a16="http://schemas.microsoft.com/office/drawing/2014/main" id="{40752A12-2DEE-55BE-CEEB-BA3B79A92D61}"/>
              </a:ext>
            </a:extLst>
          </p:cNvPr>
          <p:cNvSpPr txBox="1"/>
          <p:nvPr/>
        </p:nvSpPr>
        <p:spPr>
          <a:xfrm>
            <a:off x="5752610" y="642721"/>
            <a:ext cx="6105292" cy="5800499"/>
          </a:xfrm>
          <a:prstGeom prst="rect">
            <a:avLst/>
          </a:prstGeom>
          <a:noFill/>
        </p:spPr>
        <p:txBody>
          <a:bodyPr wrap="square">
            <a:spAutoFit/>
          </a:bodyPr>
          <a:lstStyle/>
          <a:p>
            <a:pPr lvl="1">
              <a:lnSpc>
                <a:spcPct val="110000"/>
              </a:lnSpc>
              <a:spcAft>
                <a:spcPts val="600"/>
              </a:spcAft>
              <a:buClr>
                <a:srgbClr val="A0CD11"/>
              </a:buClr>
              <a:buFont typeface="Wingdings" panose="05000000000000000000" pitchFamily="2" charset="2"/>
              <a:buChar char="§"/>
              <a:tabLst>
                <a:tab pos="357188" algn="l"/>
              </a:tabLst>
            </a:pPr>
            <a:endParaRPr lang="fr-FR" sz="1800" b="1" u="sng"/>
          </a:p>
          <a:p>
            <a:pPr lvl="1">
              <a:lnSpc>
                <a:spcPct val="110000"/>
              </a:lnSpc>
              <a:spcAft>
                <a:spcPts val="600"/>
              </a:spcAft>
              <a:buClr>
                <a:srgbClr val="A0CD11"/>
              </a:buClr>
              <a:buFont typeface="Wingdings" panose="05000000000000000000" pitchFamily="2" charset="2"/>
              <a:buChar char="§"/>
              <a:tabLst>
                <a:tab pos="357188" algn="l"/>
              </a:tabLst>
            </a:pPr>
            <a:r>
              <a:rPr lang="fr-FR" sz="1600"/>
              <a:t>Enquête de satisfaction </a:t>
            </a:r>
          </a:p>
          <a:p>
            <a:pPr lvl="1">
              <a:lnSpc>
                <a:spcPct val="110000"/>
              </a:lnSpc>
              <a:spcAft>
                <a:spcPts val="600"/>
              </a:spcAft>
              <a:buClr>
                <a:srgbClr val="A0CD11"/>
              </a:buClr>
              <a:buFont typeface="Wingdings" panose="05000000000000000000" pitchFamily="2" charset="2"/>
              <a:buChar char="§"/>
              <a:tabLst>
                <a:tab pos="357188" algn="l"/>
              </a:tabLst>
            </a:pPr>
            <a:r>
              <a:rPr lang="fr-FR" sz="1800" b="1" u="sng"/>
              <a:t>Les + </a:t>
            </a:r>
            <a:br>
              <a:rPr lang="fr-FR" sz="1800"/>
            </a:br>
            <a:r>
              <a:rPr lang="fr-FR" sz="1200">
                <a:latin typeface="Calibri" panose="020F0502020204030204" pitchFamily="34" charset="0"/>
              </a:rPr>
              <a:t>Qualité des interventions – Claires et dynamiques</a:t>
            </a:r>
            <a:br>
              <a:rPr lang="fr-FR" sz="1200">
                <a:latin typeface="Calibri" panose="020F0502020204030204" pitchFamily="34" charset="0"/>
              </a:rPr>
            </a:br>
            <a:r>
              <a:rPr lang="fr-FR" sz="1200">
                <a:latin typeface="Calibri" panose="020F0502020204030204" pitchFamily="34" charset="0"/>
              </a:rPr>
              <a:t>Rappel des définitions et notions de base</a:t>
            </a:r>
            <a:br>
              <a:rPr lang="fr-FR" sz="1200">
                <a:latin typeface="Calibri" panose="020F0502020204030204" pitchFamily="34" charset="0"/>
              </a:rPr>
            </a:br>
            <a:r>
              <a:rPr lang="fr-FR" sz="1200">
                <a:latin typeface="Calibri" panose="020F0502020204030204" pitchFamily="34" charset="0"/>
              </a:rPr>
              <a:t>Synthèse des points évoqués dans les exposés composant les parties</a:t>
            </a:r>
            <a:br>
              <a:rPr lang="fr-FR" sz="1200">
                <a:latin typeface="Calibri" panose="020F0502020204030204" pitchFamily="34" charset="0"/>
              </a:rPr>
            </a:br>
            <a:r>
              <a:rPr lang="fr-FR" sz="1200">
                <a:latin typeface="Calibri" panose="020F0502020204030204" pitchFamily="34" charset="0"/>
              </a:rPr>
              <a:t>Cas concrets de gestion de carence en manganèse, cuivre en </a:t>
            </a:r>
            <a:r>
              <a:rPr lang="fr-FR" sz="1200" err="1">
                <a:latin typeface="Calibri" panose="020F0502020204030204" pitchFamily="34" charset="0"/>
              </a:rPr>
              <a:t>arbo</a:t>
            </a:r>
            <a:r>
              <a:rPr lang="fr-FR" sz="1200">
                <a:latin typeface="Calibri" panose="020F0502020204030204" pitchFamily="34" charset="0"/>
              </a:rPr>
              <a:t>, viti… et retour d’expérimentation</a:t>
            </a:r>
            <a:br>
              <a:rPr lang="fr-FR" sz="1400">
                <a:latin typeface="Calibri" panose="020F0502020204030204" pitchFamily="34" charset="0"/>
              </a:rPr>
            </a:br>
            <a:endParaRPr lang="fr-FR" sz="600">
              <a:latin typeface="Calibri" panose="020F0502020204030204" pitchFamily="34" charset="0"/>
            </a:endParaRPr>
          </a:p>
          <a:p>
            <a:pPr lvl="1">
              <a:lnSpc>
                <a:spcPct val="110000"/>
              </a:lnSpc>
              <a:spcAft>
                <a:spcPts val="600"/>
              </a:spcAft>
              <a:buClr>
                <a:srgbClr val="A0CD11"/>
              </a:buClr>
              <a:buFont typeface="Wingdings" panose="05000000000000000000" pitchFamily="2" charset="2"/>
              <a:buChar char="§"/>
              <a:tabLst>
                <a:tab pos="357188" algn="l"/>
              </a:tabLst>
            </a:pPr>
            <a:r>
              <a:rPr lang="fr-FR" sz="1800"/>
              <a:t> </a:t>
            </a:r>
            <a:r>
              <a:rPr lang="fr-FR" sz="1800" b="1" u="sng"/>
              <a:t>Les - </a:t>
            </a:r>
            <a:br>
              <a:rPr lang="fr-FR" sz="1800"/>
            </a:br>
            <a:r>
              <a:rPr lang="fr-FR" sz="1200">
                <a:latin typeface="Calibri" panose="020F0502020204030204" pitchFamily="34" charset="0"/>
              </a:rPr>
              <a:t>Contenu trop loin des préoccupations terrain / fertilisation : optimisation Cycles biogéochimiques des plantes / Interaction entre Minéraux / </a:t>
            </a:r>
            <a:br>
              <a:rPr lang="fr-FR" sz="1200">
                <a:latin typeface="Calibri" panose="020F0502020204030204" pitchFamily="34" charset="0"/>
              </a:rPr>
            </a:br>
            <a:r>
              <a:rPr lang="fr-FR" sz="1200">
                <a:latin typeface="Calibri" panose="020F0502020204030204" pitchFamily="34" charset="0"/>
              </a:rPr>
              <a:t>Souhait d’info sur Fer, Bore, Zinc… et sur pilotage des </a:t>
            </a:r>
            <a:r>
              <a:rPr lang="fr-FR" sz="1200" err="1">
                <a:latin typeface="Calibri" panose="020F0502020204030204" pitchFamily="34" charset="0"/>
              </a:rPr>
              <a:t>oligos</a:t>
            </a:r>
            <a:r>
              <a:rPr lang="fr-FR" sz="1200">
                <a:latin typeface="Calibri" panose="020F0502020204030204" pitchFamily="34" charset="0"/>
              </a:rPr>
              <a:t> (analyse de sève ?)…</a:t>
            </a:r>
          </a:p>
          <a:p>
            <a:pPr lvl="1">
              <a:lnSpc>
                <a:spcPct val="110000"/>
              </a:lnSpc>
              <a:spcAft>
                <a:spcPts val="600"/>
              </a:spcAft>
              <a:buClr>
                <a:srgbClr val="A0CD11"/>
              </a:buClr>
              <a:buFont typeface="Wingdings" panose="05000000000000000000" pitchFamily="2" charset="2"/>
              <a:buChar char="§"/>
              <a:tabLst>
                <a:tab pos="357188" algn="l"/>
              </a:tabLst>
            </a:pPr>
            <a:endParaRPr lang="fr-FR" sz="600">
              <a:latin typeface="Calibri" panose="020F0502020204030204" pitchFamily="34" charset="0"/>
            </a:endParaRPr>
          </a:p>
          <a:p>
            <a:pPr lvl="1">
              <a:lnSpc>
                <a:spcPct val="110000"/>
              </a:lnSpc>
              <a:spcAft>
                <a:spcPts val="600"/>
              </a:spcAft>
              <a:buClr>
                <a:srgbClr val="A0CD11"/>
              </a:buClr>
              <a:tabLst>
                <a:tab pos="357188" algn="l"/>
              </a:tabLst>
            </a:pPr>
            <a:r>
              <a:rPr lang="fr-FR" sz="2400" b="1">
                <a:highlight>
                  <a:srgbClr val="FFFF00"/>
                </a:highlight>
                <a:latin typeface="Calibri" panose="020F0502020204030204" pitchFamily="34" charset="0"/>
              </a:rPr>
              <a:t> 152 inscrits</a:t>
            </a:r>
            <a:r>
              <a:rPr lang="fr-FR" sz="2400" b="1">
                <a:latin typeface="Calibri" panose="020F0502020204030204" pitchFamily="34" charset="0"/>
              </a:rPr>
              <a:t> </a:t>
            </a:r>
            <a:r>
              <a:rPr lang="fr-FR" sz="1400">
                <a:latin typeface="Calibri" panose="020F0502020204030204" pitchFamily="34" charset="0"/>
              </a:rPr>
              <a:t>(58% adhérents Comifer)</a:t>
            </a:r>
          </a:p>
          <a:p>
            <a:pPr lvl="1">
              <a:lnSpc>
                <a:spcPct val="110000"/>
              </a:lnSpc>
              <a:spcAft>
                <a:spcPts val="600"/>
              </a:spcAft>
              <a:buClr>
                <a:srgbClr val="A0CD11"/>
              </a:buClr>
              <a:buFont typeface="Wingdings" panose="05000000000000000000" pitchFamily="2" charset="2"/>
              <a:buChar char="§"/>
              <a:tabLst>
                <a:tab pos="357188" algn="l"/>
              </a:tabLst>
            </a:pPr>
            <a:endParaRPr lang="fr-FR" sz="300" b="1">
              <a:latin typeface="Calibri" panose="020F0502020204030204" pitchFamily="34" charset="0"/>
            </a:endParaRPr>
          </a:p>
          <a:p>
            <a:pPr lvl="1">
              <a:lnSpc>
                <a:spcPct val="110000"/>
              </a:lnSpc>
              <a:spcAft>
                <a:spcPts val="600"/>
              </a:spcAft>
              <a:buClr>
                <a:srgbClr val="A0CD11"/>
              </a:buClr>
              <a:tabLst>
                <a:tab pos="357188" algn="l"/>
              </a:tabLst>
            </a:pPr>
            <a:br>
              <a:rPr lang="fr-FR" sz="1000">
                <a:latin typeface="Calibri" panose="020F0502020204030204" pitchFamily="34" charset="0"/>
              </a:rPr>
            </a:br>
            <a:endParaRPr lang="fr-FR" sz="1000">
              <a:latin typeface="Calibri" panose="020F0502020204030204" pitchFamily="34" charset="0"/>
            </a:endParaRPr>
          </a:p>
          <a:p>
            <a:pPr lvl="1">
              <a:lnSpc>
                <a:spcPct val="110000"/>
              </a:lnSpc>
              <a:spcAft>
                <a:spcPts val="600"/>
              </a:spcAft>
              <a:buClr>
                <a:srgbClr val="A0CD11"/>
              </a:buClr>
              <a:tabLst>
                <a:tab pos="357188" algn="l"/>
              </a:tabLst>
            </a:pPr>
            <a:br>
              <a:rPr lang="fr-FR" sz="1400">
                <a:latin typeface="Calibri" panose="020F0502020204030204" pitchFamily="34" charset="0"/>
              </a:rPr>
            </a:br>
            <a:r>
              <a:rPr lang="fr-FR" sz="1200">
                <a:latin typeface="Calibri" panose="020F0502020204030204" pitchFamily="34" charset="0"/>
              </a:rPr>
              <a:t>Mise en ligne des vidéos et </a:t>
            </a:r>
            <a:br>
              <a:rPr lang="fr-FR" sz="1200">
                <a:latin typeface="Calibri" panose="020F0502020204030204" pitchFamily="34" charset="0"/>
              </a:rPr>
            </a:br>
            <a:r>
              <a:rPr lang="fr-FR" sz="1200">
                <a:latin typeface="Calibri" panose="020F0502020204030204" pitchFamily="34" charset="0"/>
              </a:rPr>
              <a:t>questions sur site Comifer : </a:t>
            </a:r>
            <a:br>
              <a:rPr lang="fr-FR" sz="1200">
                <a:latin typeface="Calibri" panose="020F0502020204030204" pitchFamily="34" charset="0"/>
              </a:rPr>
            </a:br>
            <a:r>
              <a:rPr lang="fr-FR" sz="1200" b="1">
                <a:latin typeface="Calibri" panose="020F0502020204030204" pitchFamily="34" charset="0"/>
              </a:rPr>
              <a:t>octobre 2022</a:t>
            </a:r>
          </a:p>
          <a:p>
            <a:pPr lvl="1">
              <a:lnSpc>
                <a:spcPct val="110000"/>
              </a:lnSpc>
              <a:spcAft>
                <a:spcPts val="600"/>
              </a:spcAft>
              <a:buClr>
                <a:srgbClr val="A0CD11"/>
              </a:buClr>
              <a:buFont typeface="Wingdings" panose="05000000000000000000" pitchFamily="2" charset="2"/>
              <a:buChar char="§"/>
              <a:tabLst>
                <a:tab pos="357188" algn="l"/>
              </a:tabLst>
            </a:pPr>
            <a:endParaRPr lang="fr-FR" sz="1400">
              <a:latin typeface="Calibri" panose="020F0502020204030204" pitchFamily="34" charset="0"/>
            </a:endParaRPr>
          </a:p>
        </p:txBody>
      </p:sp>
      <p:sp>
        <p:nvSpPr>
          <p:cNvPr id="17" name="ZoneTexte 16">
            <a:extLst>
              <a:ext uri="{FF2B5EF4-FFF2-40B4-BE49-F238E27FC236}">
                <a16:creationId xmlns:a16="http://schemas.microsoft.com/office/drawing/2014/main" id="{FACB3453-5321-3CD7-9A20-BBEF851899E9}"/>
              </a:ext>
            </a:extLst>
          </p:cNvPr>
          <p:cNvSpPr txBox="1"/>
          <p:nvPr/>
        </p:nvSpPr>
        <p:spPr>
          <a:xfrm>
            <a:off x="6306992" y="4535627"/>
            <a:ext cx="3155795" cy="369332"/>
          </a:xfrm>
          <a:prstGeom prst="rect">
            <a:avLst/>
          </a:prstGeom>
          <a:solidFill>
            <a:schemeClr val="accent1">
              <a:lumMod val="60000"/>
              <a:lumOff val="40000"/>
            </a:schemeClr>
          </a:solidFill>
        </p:spPr>
        <p:txBody>
          <a:bodyPr wrap="square" rtlCol="0">
            <a:spAutoFit/>
          </a:bodyPr>
          <a:lstStyle/>
          <a:p>
            <a:r>
              <a:rPr lang="fr-FR"/>
              <a:t>Résultat financier : </a:t>
            </a:r>
            <a:r>
              <a:rPr lang="fr-FR" b="1"/>
              <a:t>+ 19 422 </a:t>
            </a:r>
          </a:p>
        </p:txBody>
      </p:sp>
      <p:pic>
        <p:nvPicPr>
          <p:cNvPr id="19" name="Image 18">
            <a:extLst>
              <a:ext uri="{FF2B5EF4-FFF2-40B4-BE49-F238E27FC236}">
                <a16:creationId xmlns:a16="http://schemas.microsoft.com/office/drawing/2014/main" id="{D43247BD-E3CC-3600-A4D9-6D4B0EBF9040}"/>
              </a:ext>
            </a:extLst>
          </p:cNvPr>
          <p:cNvPicPr>
            <a:picLocks noChangeAspect="1"/>
          </p:cNvPicPr>
          <p:nvPr/>
        </p:nvPicPr>
        <p:blipFill rotWithShape="1">
          <a:blip r:embed="rId6"/>
          <a:srcRect b="16964"/>
          <a:stretch/>
        </p:blipFill>
        <p:spPr>
          <a:xfrm>
            <a:off x="8788070" y="5099385"/>
            <a:ext cx="2672863" cy="1636865"/>
          </a:xfrm>
          <a:prstGeom prst="rect">
            <a:avLst/>
          </a:prstGeom>
        </p:spPr>
      </p:pic>
    </p:spTree>
    <p:extLst>
      <p:ext uri="{BB962C8B-B14F-4D97-AF65-F5344CB8AC3E}">
        <p14:creationId xmlns:p14="http://schemas.microsoft.com/office/powerpoint/2010/main" val="2789783681"/>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143" y="121748"/>
            <a:ext cx="3949430"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Ordre du jour</a:t>
            </a:r>
            <a:endParaRPr lang="fr-FR" sz="4000" b="1">
              <a:solidFill>
                <a:srgbClr val="62992B"/>
              </a:solidFill>
            </a:endParaRPr>
          </a:p>
        </p:txBody>
      </p:sp>
      <p:sp>
        <p:nvSpPr>
          <p:cNvPr id="6" name="Rectangle 5"/>
          <p:cNvSpPr/>
          <p:nvPr/>
        </p:nvSpPr>
        <p:spPr>
          <a:xfrm>
            <a:off x="1193689" y="1177104"/>
            <a:ext cx="11059802" cy="4757328"/>
          </a:xfrm>
          <a:prstGeom prst="rect">
            <a:avLst/>
          </a:prstGeom>
        </p:spPr>
        <p:txBody>
          <a:bodyPr wrap="square">
            <a:spAutoFit/>
          </a:bodyPr>
          <a:lstStyle/>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de l’ordre du jour de l’Assemblée Générale</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du procès-verbal de l’Assemblée Générale du 31 mars 2022</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Bilan de l’activité du Comifer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Rapport moral du président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Activité 2022</a:t>
            </a:r>
          </a:p>
          <a:p>
            <a:pPr marL="1314450" lvl="2" indent="-400050">
              <a:buClr>
                <a:srgbClr val="1F497D"/>
              </a:buClr>
              <a:buFont typeface="+mj-lt"/>
              <a:buAutoNum type="romanLcPeriod"/>
              <a:tabLst>
                <a:tab pos="1343025" algn="l"/>
              </a:tabLst>
            </a:pPr>
            <a:r>
              <a:rPr lang="fr-FR" sz="1200">
                <a:solidFill>
                  <a:srgbClr val="6FAD31"/>
                </a:solidFill>
                <a:latin typeface="Calibri" panose="020F0502020204030204" pitchFamily="34" charset="0"/>
              </a:rPr>
              <a:t>	</a:t>
            </a:r>
            <a:r>
              <a:rPr lang="fr-FR" sz="1200">
                <a:solidFill>
                  <a:srgbClr val="1F497D"/>
                </a:solidFill>
                <a:latin typeface="Calibri" panose="020F0502020204030204" pitchFamily="34" charset="0"/>
              </a:rPr>
              <a:t>Production des groupes de travail Comifer</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du groupe conjoint Comifer-RMT-Bouclage</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Convention Comifer-MASA </a:t>
            </a:r>
            <a:r>
              <a:rPr lang="fr-FR" sz="1050">
                <a:solidFill>
                  <a:srgbClr val="1F497D"/>
                </a:solidFill>
                <a:latin typeface="Calibri" panose="020F0502020204030204" pitchFamily="34" charset="0"/>
              </a:rPr>
              <a:t>(Ministère de l’Agriculture, de l’Alimentation et de la Souveraineté alimentaire) </a:t>
            </a:r>
            <a:r>
              <a:rPr lang="fr-FR" sz="1400">
                <a:solidFill>
                  <a:srgbClr val="1F497D"/>
                </a:solidFill>
                <a:latin typeface="Calibri" panose="020F0502020204030204" pitchFamily="34" charset="0"/>
              </a:rPr>
              <a:t>	</a:t>
            </a:r>
          </a:p>
          <a:p>
            <a:pPr marL="1314450" lvl="2" indent="-400050">
              <a:buClr>
                <a:srgbClr val="1F497D"/>
              </a:buClr>
              <a:buFont typeface="+mj-lt"/>
              <a:buAutoNum type="romanLcPeriod"/>
              <a:tabLst>
                <a:tab pos="1343025" algn="l"/>
              </a:tabLst>
            </a:pPr>
            <a:r>
              <a:rPr lang="fr-FR" sz="1400">
                <a:solidFill>
                  <a:srgbClr val="1F497D"/>
                </a:solidFill>
                <a:latin typeface="Calibri" panose="020F0502020204030204" pitchFamily="34" charset="0"/>
              </a:rPr>
              <a:t>	</a:t>
            </a:r>
            <a:r>
              <a:rPr lang="fr-FR" sz="1200">
                <a:solidFill>
                  <a:srgbClr val="1F497D"/>
                </a:solidFill>
                <a:latin typeface="Calibri" panose="020F0502020204030204" pitchFamily="34" charset="0"/>
              </a:rPr>
              <a:t>Bilan JT 2022 </a:t>
            </a:r>
            <a:r>
              <a:rPr lang="fr-FR" sz="1050">
                <a:solidFill>
                  <a:srgbClr val="1F497D"/>
                </a:solidFill>
                <a:latin typeface="Calibri" panose="020F0502020204030204" pitchFamily="34" charset="0"/>
              </a:rPr>
              <a:t>« Oligo-éléments et contaminants métalliques en agriculture : quelles réponses face aux enjeux agronomiques, sanitaires, environnementaux ?» </a:t>
            </a:r>
          </a:p>
          <a:p>
            <a:pPr marL="800100" lvl="1" indent="-342900">
              <a:buClr>
                <a:srgbClr val="1F497D"/>
              </a:buClr>
              <a:buFont typeface="+mj-lt"/>
              <a:buAutoNum type="alphaLcPeriod"/>
            </a:pPr>
            <a:r>
              <a:rPr lang="fr-FR" sz="1600" b="1">
                <a:solidFill>
                  <a:srgbClr val="6FAD31"/>
                </a:solidFill>
                <a:latin typeface="Calibri" panose="020F0502020204030204" pitchFamily="34" charset="0"/>
              </a:rPr>
              <a:t>16</a:t>
            </a:r>
            <a:r>
              <a:rPr lang="fr-FR" sz="1600" b="1" baseline="30000">
                <a:solidFill>
                  <a:srgbClr val="6FAD31"/>
                </a:solidFill>
                <a:latin typeface="Calibri" panose="020F0502020204030204" pitchFamily="34" charset="0"/>
              </a:rPr>
              <a:t>è</a:t>
            </a:r>
            <a:r>
              <a:rPr lang="fr-FR" sz="1600" b="1">
                <a:solidFill>
                  <a:srgbClr val="6FAD31"/>
                </a:solidFill>
                <a:latin typeface="Calibri" panose="020F0502020204030204" pitchFamily="34" charset="0"/>
              </a:rPr>
              <a:t> Rencontres Comifer-Gemas 2023</a:t>
            </a:r>
          </a:p>
          <a:p>
            <a:pPr marL="800100" lvl="1" indent="-342900">
              <a:buClr>
                <a:srgbClr val="1F497D"/>
              </a:buClr>
              <a:buFont typeface="+mj-lt"/>
              <a:buAutoNum type="alphaLcPeriod"/>
            </a:pPr>
            <a:r>
              <a:rPr lang="fr-FR" sz="1200">
                <a:solidFill>
                  <a:srgbClr val="1F497D"/>
                </a:solidFill>
                <a:latin typeface="Calibri" panose="020F0502020204030204" pitchFamily="34" charset="0"/>
              </a:rPr>
              <a:t>JT 2024 </a:t>
            </a:r>
            <a:r>
              <a:rPr lang="fr-FR" sz="1050">
                <a:solidFill>
                  <a:srgbClr val="1F497D"/>
                </a:solidFill>
                <a:latin typeface="Calibri" panose="020F0502020204030204" pitchFamily="34" charset="0"/>
              </a:rPr>
              <a:t>« Pratiques de fertilisation face à la diversité des systèmes de culture»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Site internet</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Présentation des comptes 2022 – Projet de budget 2023 – Montant des adhésions 2024</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Renouvellement du tiers sortant des administrateurs </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Points divers : </a:t>
            </a:r>
          </a:p>
          <a:p>
            <a:pPr marL="742950" lvl="1" indent="-285750">
              <a:buFont typeface="+mj-lt"/>
              <a:buAutoNum type="alphaLcPeriod"/>
            </a:pPr>
            <a:r>
              <a:rPr lang="fr-FR" sz="1100">
                <a:solidFill>
                  <a:srgbClr val="1F497D"/>
                </a:solidFill>
                <a:effectLst/>
                <a:latin typeface="Calibri" panose="020F0502020204030204" pitchFamily="34" charset="0"/>
                <a:ea typeface="Times New Roman" panose="02020603050405020304" pitchFamily="18" charset="0"/>
              </a:rPr>
              <a:t>Participation du Comifer dans différents projets </a:t>
            </a:r>
            <a:endParaRPr lang="fr-FR" sz="1200">
              <a:solidFill>
                <a:srgbClr val="1F497D"/>
              </a:solidFill>
              <a:effectLst/>
              <a:latin typeface="Times New Roman" panose="02020603050405020304" pitchFamily="18" charset="0"/>
              <a:ea typeface="Calibri" panose="020F0502020204030204" pitchFamily="34" charset="0"/>
            </a:endParaRPr>
          </a:p>
          <a:p>
            <a:pPr marL="342900" indent="-342900">
              <a:lnSpc>
                <a:spcPct val="150000"/>
              </a:lnSpc>
              <a:spcAft>
                <a:spcPts val="600"/>
              </a:spcAft>
              <a:buClr>
                <a:srgbClr val="1F497D"/>
              </a:buClr>
              <a:buFont typeface="+mj-lt"/>
              <a:buAutoNum type="arabicPeriod"/>
            </a:pPr>
            <a:r>
              <a:rPr lang="fr-FR" sz="1200">
                <a:solidFill>
                  <a:srgbClr val="1F497D"/>
                </a:solidFill>
                <a:latin typeface="Calibri" panose="020F0502020204030204" pitchFamily="34" charset="0"/>
              </a:rPr>
              <a:t>Fixation de la date de l’Assemblée Générale 2024</a:t>
            </a:r>
          </a:p>
          <a:p>
            <a:pPr>
              <a:spcAft>
                <a:spcPts val="600"/>
              </a:spcAft>
              <a:buClr>
                <a:srgbClr val="62992B"/>
              </a:buClr>
            </a:pPr>
            <a:r>
              <a:rPr lang="fr-FR" sz="1200">
                <a:solidFill>
                  <a:srgbClr val="1F497D"/>
                </a:solidFill>
                <a:latin typeface="Calibri" panose="020F0502020204030204" pitchFamily="34" charset="0"/>
              </a:rPr>
              <a:t>Présentation de l’AFA - Association française d’Agronomie - par Adeline Michel, présidente. </a:t>
            </a:r>
            <a:br>
              <a:rPr lang="fr-FR" sz="1200">
                <a:solidFill>
                  <a:srgbClr val="1F497D"/>
                </a:solidFill>
                <a:latin typeface="Calibri" panose="020F0502020204030204" pitchFamily="34" charset="0"/>
              </a:rPr>
            </a:br>
            <a:r>
              <a:rPr lang="fr-FR" sz="1200">
                <a:solidFill>
                  <a:srgbClr val="1F497D"/>
                </a:solidFill>
                <a:latin typeface="Calibri" panose="020F0502020204030204" pitchFamily="34" charset="0"/>
              </a:rPr>
              <a:t>Cette présentation sera suivie d’une discussion ouverte autour de projets à coordonner avec le COMIFER. </a:t>
            </a:r>
          </a:p>
          <a:p>
            <a:pPr>
              <a:lnSpc>
                <a:spcPct val="150000"/>
              </a:lnSpc>
              <a:buClr>
                <a:srgbClr val="1F497D"/>
              </a:buClr>
            </a:pPr>
            <a:r>
              <a:rPr lang="fr-FR" sz="1200">
                <a:solidFill>
                  <a:srgbClr val="1F497D"/>
                </a:solidFill>
                <a:latin typeface="Calibri" panose="020F0502020204030204" pitchFamily="34" charset="0"/>
              </a:rPr>
              <a:t>Pause déjeuner</a:t>
            </a:r>
          </a:p>
        </p:txBody>
      </p:sp>
      <p:sp>
        <p:nvSpPr>
          <p:cNvPr id="2" name="ZoneTexte 1">
            <a:extLst>
              <a:ext uri="{FF2B5EF4-FFF2-40B4-BE49-F238E27FC236}">
                <a16:creationId xmlns:a16="http://schemas.microsoft.com/office/drawing/2014/main" id="{97FA6110-3F4A-41C1-8343-A2ADAB1C4456}"/>
              </a:ext>
            </a:extLst>
          </p:cNvPr>
          <p:cNvSpPr txBox="1"/>
          <p:nvPr/>
        </p:nvSpPr>
        <p:spPr>
          <a:xfrm>
            <a:off x="335412" y="1264148"/>
            <a:ext cx="616017"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 9h30 -11h40</a:t>
            </a:r>
          </a:p>
        </p:txBody>
      </p:sp>
      <p:sp>
        <p:nvSpPr>
          <p:cNvPr id="5" name="ZoneTexte 4">
            <a:extLst>
              <a:ext uri="{FF2B5EF4-FFF2-40B4-BE49-F238E27FC236}">
                <a16:creationId xmlns:a16="http://schemas.microsoft.com/office/drawing/2014/main" id="{818A8637-8E54-41B9-8743-AE2F73D9B970}"/>
              </a:ext>
            </a:extLst>
          </p:cNvPr>
          <p:cNvSpPr txBox="1"/>
          <p:nvPr/>
        </p:nvSpPr>
        <p:spPr>
          <a:xfrm>
            <a:off x="265830" y="5204738"/>
            <a:ext cx="685599"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11h40 -12h30</a:t>
            </a:r>
          </a:p>
        </p:txBody>
      </p:sp>
      <p:sp>
        <p:nvSpPr>
          <p:cNvPr id="4" name="ZoneTexte 3">
            <a:extLst>
              <a:ext uri="{FF2B5EF4-FFF2-40B4-BE49-F238E27FC236}">
                <a16:creationId xmlns:a16="http://schemas.microsoft.com/office/drawing/2014/main" id="{C7C6951C-A4D0-1088-AF0E-F96F13108AA2}"/>
              </a:ext>
            </a:extLst>
          </p:cNvPr>
          <p:cNvSpPr txBox="1"/>
          <p:nvPr/>
        </p:nvSpPr>
        <p:spPr>
          <a:xfrm>
            <a:off x="265829" y="5724323"/>
            <a:ext cx="685599" cy="276999"/>
          </a:xfrm>
          <a:prstGeom prst="rect">
            <a:avLst/>
          </a:prstGeom>
          <a:noFill/>
        </p:spPr>
        <p:txBody>
          <a:bodyPr wrap="square" rtlCol="0">
            <a:spAutoFit/>
          </a:bodyPr>
          <a:lstStyle/>
          <a:p>
            <a:r>
              <a:rPr lang="fr-FR" sz="1200" b="1">
                <a:solidFill>
                  <a:srgbClr val="1F497D"/>
                </a:solidFill>
                <a:latin typeface="Calibri" panose="020F0502020204030204" pitchFamily="34" charset="0"/>
              </a:rPr>
              <a:t>12h30 </a:t>
            </a:r>
          </a:p>
        </p:txBody>
      </p:sp>
    </p:spTree>
    <p:extLst>
      <p:ext uri="{BB962C8B-B14F-4D97-AF65-F5344CB8AC3E}">
        <p14:creationId xmlns:p14="http://schemas.microsoft.com/office/powerpoint/2010/main" val="2146035738"/>
      </p:ext>
    </p:extLst>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46145" y="171398"/>
            <a:ext cx="7613273" cy="461665"/>
          </a:xfrm>
          <a:prstGeom prst="rect">
            <a:avLst/>
          </a:prstGeom>
        </p:spPr>
        <p:txBody>
          <a:bodyPr wrap="square">
            <a:spAutoFit/>
          </a:bodyPr>
          <a:lstStyle/>
          <a:p>
            <a:pPr lvl="1" algn="r">
              <a:buClr>
                <a:srgbClr val="1F497D"/>
              </a:buClr>
            </a:pPr>
            <a:r>
              <a:rPr lang="fr-FR" sz="2400" b="1">
                <a:solidFill>
                  <a:srgbClr val="62992B"/>
                </a:solidFill>
                <a:latin typeface="Calibri" panose="020F0502020204030204" pitchFamily="34" charset="0"/>
              </a:rPr>
              <a:t>16</a:t>
            </a:r>
            <a:r>
              <a:rPr lang="fr-FR" sz="2400" b="1" baseline="30000">
                <a:solidFill>
                  <a:srgbClr val="62992B"/>
                </a:solidFill>
                <a:latin typeface="Calibri" panose="020F0502020204030204" pitchFamily="34" charset="0"/>
              </a:rPr>
              <a:t>è</a:t>
            </a:r>
            <a:r>
              <a:rPr lang="fr-FR" sz="2400" b="1">
                <a:solidFill>
                  <a:srgbClr val="62992B"/>
                </a:solidFill>
                <a:latin typeface="Calibri" panose="020F0502020204030204" pitchFamily="34" charset="0"/>
              </a:rPr>
              <a:t> Rencontres Comifer-Gemas 2023</a:t>
            </a:r>
          </a:p>
        </p:txBody>
      </p:sp>
      <p:sp>
        <p:nvSpPr>
          <p:cNvPr id="14" name="Rectangle 13"/>
          <p:cNvSpPr/>
          <p:nvPr/>
        </p:nvSpPr>
        <p:spPr>
          <a:xfrm>
            <a:off x="406939" y="2042973"/>
            <a:ext cx="11091558" cy="4424288"/>
          </a:xfrm>
          <a:prstGeom prst="rect">
            <a:avLst/>
          </a:prstGeom>
        </p:spPr>
        <p:txBody>
          <a:bodyPr wrap="square">
            <a:spAutoFit/>
          </a:bodyPr>
          <a:lstStyle/>
          <a:p>
            <a:pPr marL="285750" lvl="1" indent="-285750">
              <a:buFont typeface="Arial" panose="020B0604020202020204" pitchFamily="34" charset="0"/>
              <a:buChar char="•"/>
            </a:pPr>
            <a:r>
              <a:rPr lang="fr-FR" sz="1600" b="1">
                <a:solidFill>
                  <a:srgbClr val="004274"/>
                </a:solidFill>
                <a:latin typeface="Calibri" panose="020F0502020204030204" pitchFamily="34" charset="0"/>
                <a:cs typeface="Calibri" panose="020F0502020204030204" pitchFamily="34" charset="0"/>
              </a:rPr>
              <a:t>21-22 + matinée du 23 novembre 2023 </a:t>
            </a:r>
            <a:r>
              <a:rPr lang="fr-FR" sz="1600">
                <a:solidFill>
                  <a:srgbClr val="004274"/>
                </a:solidFill>
                <a:latin typeface="Calibri" panose="020F0502020204030204" pitchFamily="34" charset="0"/>
                <a:cs typeface="Calibri" panose="020F0502020204030204" pitchFamily="34" charset="0"/>
              </a:rPr>
              <a:t>– Centre des congrès de </a:t>
            </a:r>
            <a:r>
              <a:rPr lang="fr-FR" sz="1600" b="1">
                <a:solidFill>
                  <a:srgbClr val="004274"/>
                </a:solidFill>
                <a:latin typeface="Calibri" panose="020F0502020204030204" pitchFamily="34" charset="0"/>
                <a:cs typeface="Calibri" panose="020F0502020204030204" pitchFamily="34" charset="0"/>
              </a:rPr>
              <a:t>Tours</a:t>
            </a:r>
            <a:r>
              <a:rPr lang="fr-FR" sz="1600">
                <a:solidFill>
                  <a:srgbClr val="004274"/>
                </a:solidFill>
                <a:latin typeface="Calibri" panose="020F0502020204030204" pitchFamily="34" charset="0"/>
                <a:cs typeface="Calibri" panose="020F0502020204030204" pitchFamily="34" charset="0"/>
              </a:rPr>
              <a:t> – </a:t>
            </a:r>
            <a:r>
              <a:rPr lang="fr-FR" sz="1600" b="1">
                <a:solidFill>
                  <a:srgbClr val="004274"/>
                </a:solidFill>
                <a:latin typeface="Calibri" panose="020F0502020204030204" pitchFamily="34" charset="0"/>
                <a:cs typeface="Calibri" panose="020F0502020204030204" pitchFamily="34" charset="0"/>
              </a:rPr>
              <a:t>Format hybride</a:t>
            </a:r>
            <a:br>
              <a:rPr lang="fr-FR" sz="1600">
                <a:solidFill>
                  <a:srgbClr val="004274"/>
                </a:solidFill>
                <a:latin typeface="Calibri" panose="020F0502020204030204" pitchFamily="34" charset="0"/>
                <a:cs typeface="Calibri" panose="020F0502020204030204" pitchFamily="34" charset="0"/>
              </a:rPr>
            </a:br>
            <a:endParaRPr lang="fr-FR" sz="1600">
              <a:solidFill>
                <a:srgbClr val="004274"/>
              </a:solidFill>
              <a:latin typeface="Calibri" panose="020F0502020204030204" pitchFamily="34" charset="0"/>
              <a:cs typeface="Calibri" panose="020F0502020204030204" pitchFamily="34" charset="0"/>
            </a:endParaRPr>
          </a:p>
          <a:p>
            <a:pPr marL="285750" lvl="1" indent="-285750">
              <a:buFont typeface="Arial" panose="020B0604020202020204" pitchFamily="34" charset="0"/>
              <a:buChar char="•"/>
            </a:pPr>
            <a:r>
              <a:rPr lang="fr-FR" sz="1600">
                <a:solidFill>
                  <a:srgbClr val="004274"/>
                </a:solidFill>
                <a:latin typeface="Calibri" panose="020F0502020204030204" pitchFamily="34" charset="0"/>
                <a:cs typeface="Calibri" panose="020F0502020204030204" pitchFamily="34" charset="0"/>
              </a:rPr>
              <a:t>Appel à communication lancé en septembre 2022 &gt; </a:t>
            </a:r>
            <a:r>
              <a:rPr lang="fr-FR" sz="1600" b="1">
                <a:solidFill>
                  <a:srgbClr val="004274"/>
                </a:solidFill>
                <a:latin typeface="Calibri" panose="020F0502020204030204" pitchFamily="34" charset="0"/>
                <a:cs typeface="Calibri" panose="020F0502020204030204" pitchFamily="34" charset="0"/>
              </a:rPr>
              <a:t>76 propositions reçues </a:t>
            </a:r>
            <a:r>
              <a:rPr lang="fr-FR" sz="1600">
                <a:solidFill>
                  <a:srgbClr val="004274"/>
                </a:solidFill>
                <a:latin typeface="Calibri" panose="020F0502020204030204" pitchFamily="34" charset="0"/>
                <a:cs typeface="Calibri" panose="020F0502020204030204" pitchFamily="34" charset="0"/>
              </a:rPr>
              <a:t>en décembre</a:t>
            </a:r>
          </a:p>
          <a:p>
            <a:pPr marL="0" lvl="1"/>
            <a:br>
              <a:rPr lang="fr-FR" sz="200">
                <a:solidFill>
                  <a:srgbClr val="004274"/>
                </a:solidFill>
                <a:latin typeface="Calibri" panose="020F0502020204030204" pitchFamily="34" charset="0"/>
                <a:cs typeface="Calibri" panose="020F0502020204030204" pitchFamily="34" charset="0"/>
              </a:rPr>
            </a:br>
            <a:endParaRPr lang="fr-FR" sz="100">
              <a:solidFill>
                <a:srgbClr val="004274"/>
              </a:solidFill>
              <a:latin typeface="Calibri" panose="020F0502020204030204" pitchFamily="34" charset="0"/>
              <a:cs typeface="Calibri" panose="020F0502020204030204" pitchFamily="34" charset="0"/>
            </a:endParaRPr>
          </a:p>
          <a:p>
            <a:pPr marL="742950" lvl="2" indent="-285750">
              <a:buFont typeface="Arial" panose="020B0604020202020204" pitchFamily="34" charset="0"/>
              <a:buChar char="•"/>
            </a:pPr>
            <a:r>
              <a:rPr lang="fr-FR" sz="1600">
                <a:solidFill>
                  <a:srgbClr val="004274"/>
                </a:solidFill>
                <a:latin typeface="Calibri" panose="020F0502020204030204" pitchFamily="34" charset="0"/>
                <a:cs typeface="Calibri" panose="020F0502020204030204" pitchFamily="34" charset="0"/>
              </a:rPr>
              <a:t>Janvier 2023 : Réunion Comité d’Organisation – 11 personnes</a:t>
            </a:r>
            <a:br>
              <a:rPr lang="fr-FR" sz="1600">
                <a:solidFill>
                  <a:srgbClr val="004274"/>
                </a:solidFill>
                <a:latin typeface="Calibri" panose="020F0502020204030204" pitchFamily="34" charset="0"/>
                <a:cs typeface="Calibri" panose="020F0502020204030204" pitchFamily="34" charset="0"/>
              </a:rPr>
            </a:br>
            <a:r>
              <a:rPr lang="fr-FR" sz="1100">
                <a:solidFill>
                  <a:srgbClr val="004274"/>
                </a:solidFill>
                <a:latin typeface="Calibri" panose="020F0502020204030204" pitchFamily="34" charset="0"/>
                <a:cs typeface="Calibri" panose="020F0502020204030204" pitchFamily="34" charset="0"/>
              </a:rPr>
              <a:t>Sophie Agasse (</a:t>
            </a:r>
            <a:r>
              <a:rPr lang="fr-FR" sz="1100" err="1">
                <a:solidFill>
                  <a:srgbClr val="004274"/>
                </a:solidFill>
                <a:latin typeface="Calibri" panose="020F0502020204030204" pitchFamily="34" charset="0"/>
                <a:cs typeface="Calibri" panose="020F0502020204030204" pitchFamily="34" charset="0"/>
              </a:rPr>
              <a:t>Unifa</a:t>
            </a:r>
            <a:r>
              <a:rPr lang="fr-FR" sz="1100">
                <a:solidFill>
                  <a:srgbClr val="004274"/>
                </a:solidFill>
                <a:latin typeface="Calibri" panose="020F0502020204030204" pitchFamily="34" charset="0"/>
                <a:cs typeface="Calibri" panose="020F0502020204030204" pitchFamily="34" charset="0"/>
              </a:rPr>
              <a:t>) ; Pascal Denoroy (</a:t>
            </a:r>
            <a:r>
              <a:rPr lang="fr-FR" sz="1100" err="1">
                <a:solidFill>
                  <a:srgbClr val="004274"/>
                </a:solidFill>
                <a:latin typeface="Calibri" panose="020F0502020204030204" pitchFamily="34" charset="0"/>
                <a:cs typeface="Calibri" panose="020F0502020204030204" pitchFamily="34" charset="0"/>
              </a:rPr>
              <a:t>Inrae</a:t>
            </a:r>
            <a:r>
              <a:rPr lang="fr-FR" sz="1100">
                <a:solidFill>
                  <a:srgbClr val="004274"/>
                </a:solidFill>
                <a:latin typeface="Calibri" panose="020F0502020204030204" pitchFamily="34" charset="0"/>
                <a:cs typeface="Calibri" panose="020F0502020204030204" pitchFamily="34" charset="0"/>
              </a:rPr>
              <a:t>) ; Sophie Droisier (Comifer) ; Bruno </a:t>
            </a:r>
            <a:r>
              <a:rPr lang="fr-FR" sz="1100" err="1">
                <a:solidFill>
                  <a:srgbClr val="004274"/>
                </a:solidFill>
                <a:latin typeface="Calibri" panose="020F0502020204030204" pitchFamily="34" charset="0"/>
                <a:cs typeface="Calibri" panose="020F0502020204030204" pitchFamily="34" charset="0"/>
              </a:rPr>
              <a:t>Felix-Faure</a:t>
            </a:r>
            <a:r>
              <a:rPr lang="fr-FR" sz="1100">
                <a:solidFill>
                  <a:srgbClr val="004274"/>
                </a:solidFill>
                <a:latin typeface="Calibri" panose="020F0502020204030204" pitchFamily="34" charset="0"/>
                <a:cs typeface="Calibri" panose="020F0502020204030204" pitchFamily="34" charset="0"/>
              </a:rPr>
              <a:t> (Eurofins-</a:t>
            </a:r>
            <a:r>
              <a:rPr lang="fr-FR" sz="1100" err="1">
                <a:solidFill>
                  <a:srgbClr val="004274"/>
                </a:solidFill>
                <a:latin typeface="Calibri" panose="020F0502020204030204" pitchFamily="34" charset="0"/>
                <a:cs typeface="Calibri" panose="020F0502020204030204" pitchFamily="34" charset="0"/>
              </a:rPr>
              <a:t>Galys</a:t>
            </a:r>
            <a:r>
              <a:rPr lang="fr-FR" sz="1100">
                <a:solidFill>
                  <a:srgbClr val="004274"/>
                </a:solidFill>
                <a:latin typeface="Calibri" panose="020F0502020204030204" pitchFamily="34" charset="0"/>
                <a:cs typeface="Calibri" panose="020F0502020204030204" pitchFamily="34" charset="0"/>
              </a:rPr>
              <a:t>) ; Lionel Jordan-Meille (BSA-Comifer) ; Marc Lambert (Yara) ; Christine Le Souder (</a:t>
            </a:r>
            <a:r>
              <a:rPr lang="fr-FR" sz="1100" err="1">
                <a:solidFill>
                  <a:srgbClr val="004274"/>
                </a:solidFill>
                <a:latin typeface="Calibri" panose="020F0502020204030204" pitchFamily="34" charset="0"/>
                <a:cs typeface="Calibri" panose="020F0502020204030204" pitchFamily="34" charset="0"/>
              </a:rPr>
              <a:t>Arvalis</a:t>
            </a:r>
            <a:r>
              <a:rPr lang="fr-FR" sz="1100">
                <a:solidFill>
                  <a:srgbClr val="004274"/>
                </a:solidFill>
                <a:latin typeface="Calibri" panose="020F0502020204030204" pitchFamily="34" charset="0"/>
                <a:cs typeface="Calibri" panose="020F0502020204030204" pitchFamily="34" charset="0"/>
              </a:rPr>
              <a:t>) ; Pascal Mathieu (Laboratoire César) ; Aurélia Michaud (</a:t>
            </a:r>
            <a:r>
              <a:rPr lang="fr-FR" sz="1100" err="1">
                <a:solidFill>
                  <a:srgbClr val="004274"/>
                </a:solidFill>
                <a:latin typeface="Calibri" panose="020F0502020204030204" pitchFamily="34" charset="0"/>
                <a:cs typeface="Calibri" panose="020F0502020204030204" pitchFamily="34" charset="0"/>
              </a:rPr>
              <a:t>Inrae</a:t>
            </a:r>
            <a:r>
              <a:rPr lang="fr-FR" sz="1100">
                <a:solidFill>
                  <a:srgbClr val="004274"/>
                </a:solidFill>
                <a:latin typeface="Calibri" panose="020F0502020204030204" pitchFamily="34" charset="0"/>
                <a:cs typeface="Calibri" panose="020F0502020204030204" pitchFamily="34" charset="0"/>
              </a:rPr>
              <a:t>) ; François </a:t>
            </a:r>
            <a:r>
              <a:rPr lang="fr-FR" sz="1100" err="1">
                <a:solidFill>
                  <a:srgbClr val="004274"/>
                </a:solidFill>
                <a:latin typeface="Calibri" panose="020F0502020204030204" pitchFamily="34" charset="0"/>
                <a:cs typeface="Calibri" panose="020F0502020204030204" pitchFamily="34" charset="0"/>
              </a:rPr>
              <a:t>Servain</a:t>
            </a:r>
            <a:r>
              <a:rPr lang="fr-FR" sz="1100">
                <a:solidFill>
                  <a:srgbClr val="004274"/>
                </a:solidFill>
                <a:latin typeface="Calibri" panose="020F0502020204030204" pitchFamily="34" charset="0"/>
                <a:cs typeface="Calibri" panose="020F0502020204030204" pitchFamily="34" charset="0"/>
              </a:rPr>
              <a:t> (</a:t>
            </a:r>
            <a:r>
              <a:rPr lang="fr-FR" sz="1100" err="1">
                <a:solidFill>
                  <a:srgbClr val="004274"/>
                </a:solidFill>
                <a:latin typeface="Calibri" panose="020F0502020204030204" pitchFamily="34" charset="0"/>
                <a:cs typeface="Calibri" panose="020F0502020204030204" pitchFamily="34" charset="0"/>
              </a:rPr>
              <a:t>Ldar-Gemas</a:t>
            </a:r>
            <a:r>
              <a:rPr lang="fr-FR" sz="1100">
                <a:solidFill>
                  <a:srgbClr val="004274"/>
                </a:solidFill>
                <a:latin typeface="Calibri" panose="020F0502020204030204" pitchFamily="34" charset="0"/>
                <a:cs typeface="Calibri" panose="020F0502020204030204" pitchFamily="34" charset="0"/>
              </a:rPr>
              <a:t>) ; Bernard </a:t>
            </a:r>
            <a:r>
              <a:rPr lang="fr-FR" sz="1100" err="1">
                <a:solidFill>
                  <a:srgbClr val="004274"/>
                </a:solidFill>
                <a:latin typeface="Calibri" panose="020F0502020204030204" pitchFamily="34" charset="0"/>
                <a:cs typeface="Calibri" panose="020F0502020204030204" pitchFamily="34" charset="0"/>
              </a:rPr>
              <a:t>Verbeque</a:t>
            </a:r>
            <a:endParaRPr lang="fr-FR" sz="1100">
              <a:solidFill>
                <a:srgbClr val="004274"/>
              </a:solidFill>
              <a:latin typeface="Calibri" panose="020F0502020204030204" pitchFamily="34" charset="0"/>
              <a:cs typeface="Calibri" panose="020F0502020204030204" pitchFamily="34" charset="0"/>
            </a:endParaRPr>
          </a:p>
          <a:p>
            <a:pPr marL="457200" lvl="2"/>
            <a:br>
              <a:rPr lang="fr-FR" sz="1100">
                <a:solidFill>
                  <a:srgbClr val="004274"/>
                </a:solidFill>
                <a:latin typeface="Calibri" panose="020F0502020204030204" pitchFamily="34" charset="0"/>
                <a:cs typeface="Calibri" panose="020F0502020204030204" pitchFamily="34" charset="0"/>
              </a:rPr>
            </a:br>
            <a:endParaRPr lang="fr-FR" sz="100">
              <a:solidFill>
                <a:srgbClr val="004274"/>
              </a:solidFill>
              <a:latin typeface="Calibri" panose="020F0502020204030204" pitchFamily="34" charset="0"/>
              <a:cs typeface="Calibri" panose="020F0502020204030204" pitchFamily="34" charset="0"/>
            </a:endParaRPr>
          </a:p>
          <a:p>
            <a:pPr marL="742950" lvl="2" indent="-285750">
              <a:buFont typeface="Arial" panose="020B0604020202020204" pitchFamily="34" charset="0"/>
              <a:buChar char="•"/>
            </a:pPr>
            <a:r>
              <a:rPr lang="fr-FR" sz="1600" b="1">
                <a:solidFill>
                  <a:srgbClr val="004274"/>
                </a:solidFill>
                <a:latin typeface="Calibri" panose="020F0502020204030204" pitchFamily="34" charset="0"/>
                <a:cs typeface="Calibri" panose="020F0502020204030204" pitchFamily="34" charset="0"/>
              </a:rPr>
              <a:t>Programme des 16</a:t>
            </a:r>
            <a:r>
              <a:rPr lang="fr-FR" sz="1600" b="1" baseline="30000">
                <a:solidFill>
                  <a:srgbClr val="004274"/>
                </a:solidFill>
                <a:latin typeface="Calibri" panose="020F0502020204030204" pitchFamily="34" charset="0"/>
                <a:cs typeface="Calibri" panose="020F0502020204030204" pitchFamily="34" charset="0"/>
              </a:rPr>
              <a:t>è</a:t>
            </a:r>
            <a:r>
              <a:rPr lang="fr-FR" sz="1600" b="1">
                <a:solidFill>
                  <a:srgbClr val="004274"/>
                </a:solidFill>
                <a:latin typeface="Calibri" panose="020F0502020204030204" pitchFamily="34" charset="0"/>
                <a:cs typeface="Calibri" panose="020F0502020204030204" pitchFamily="34" charset="0"/>
              </a:rPr>
              <a:t> Rencontres </a:t>
            </a:r>
            <a:r>
              <a:rPr lang="fr-FR" sz="1600">
                <a:solidFill>
                  <a:srgbClr val="004274"/>
                </a:solidFill>
                <a:latin typeface="Calibri" panose="020F0502020204030204" pitchFamily="34" charset="0"/>
                <a:cs typeface="Calibri" panose="020F0502020204030204" pitchFamily="34" charset="0"/>
              </a:rPr>
              <a:t>&gt; </a:t>
            </a:r>
            <a:r>
              <a:rPr lang="fr-FR" sz="1600" b="1">
                <a:solidFill>
                  <a:srgbClr val="004274"/>
                </a:solidFill>
                <a:latin typeface="Calibri" panose="020F0502020204030204" pitchFamily="34" charset="0"/>
                <a:cs typeface="Calibri" panose="020F0502020204030204" pitchFamily="34" charset="0"/>
              </a:rPr>
              <a:t>19 oraux / 7 sessions thématiques – 55 posters</a:t>
            </a:r>
          </a:p>
          <a:p>
            <a:pPr marL="742950" lvl="2" indent="-285750">
              <a:buFont typeface="Arial" panose="020B0604020202020204" pitchFamily="34" charset="0"/>
              <a:buChar char="•"/>
            </a:pPr>
            <a:endParaRPr lang="fr-FR" sz="1600" b="1">
              <a:solidFill>
                <a:srgbClr val="004274"/>
              </a:solidFill>
              <a:latin typeface="Calibri" panose="020F0502020204030204" pitchFamily="34" charset="0"/>
              <a:cs typeface="Calibri" panose="020F0502020204030204" pitchFamily="34" charset="0"/>
            </a:endParaRPr>
          </a:p>
          <a:p>
            <a:pPr marL="742950" lvl="2" indent="-285750">
              <a:buFont typeface="Arial" panose="020B0604020202020204" pitchFamily="34" charset="0"/>
              <a:buChar char="•"/>
            </a:pPr>
            <a:endParaRPr lang="fr-FR" sz="1050">
              <a:solidFill>
                <a:srgbClr val="004274"/>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600" b="1">
                <a:solidFill>
                  <a:srgbClr val="259F51"/>
                </a:solidFill>
                <a:latin typeface="Calibri" panose="020F0502020204030204" pitchFamily="34" charset="0"/>
                <a:cs typeface="Calibri" panose="020F0502020204030204" pitchFamily="34" charset="0"/>
              </a:rPr>
              <a:t>3 nouveautés en 2023</a:t>
            </a:r>
          </a:p>
          <a:p>
            <a:pPr marL="742950" lvl="1" indent="-285750">
              <a:buFont typeface="Arial" panose="020B0604020202020204" pitchFamily="34" charset="0"/>
              <a:buChar char="•"/>
            </a:pPr>
            <a:r>
              <a:rPr lang="fr-FR" sz="1600" b="1">
                <a:solidFill>
                  <a:srgbClr val="004274"/>
                </a:solidFill>
                <a:latin typeface="Calibri" panose="020F0502020204030204" pitchFamily="34" charset="0"/>
                <a:cs typeface="Calibri" panose="020F0502020204030204" pitchFamily="34" charset="0"/>
              </a:rPr>
              <a:t>Mardi 21 novembre : 1 session introductive </a:t>
            </a:r>
            <a:r>
              <a:rPr lang="fr-FR" sz="1600">
                <a:solidFill>
                  <a:srgbClr val="004274"/>
                </a:solidFill>
                <a:latin typeface="Calibri" panose="020F0502020204030204" pitchFamily="34" charset="0"/>
                <a:cs typeface="Calibri" panose="020F0502020204030204" pitchFamily="34" charset="0"/>
              </a:rPr>
              <a:t>: </a:t>
            </a:r>
            <a:r>
              <a:rPr lang="fr-FR" sz="1600" b="1">
                <a:solidFill>
                  <a:srgbClr val="004274"/>
                </a:solidFill>
                <a:latin typeface="Calibri" panose="020F0502020204030204" pitchFamily="34" charset="0"/>
                <a:cs typeface="Calibri" panose="020F0502020204030204" pitchFamily="34" charset="0"/>
              </a:rPr>
              <a:t>Panorama du marché des matières fertilisantes </a:t>
            </a:r>
            <a:r>
              <a:rPr lang="fr-FR" sz="1400">
                <a:solidFill>
                  <a:srgbClr val="004274"/>
                </a:solidFill>
                <a:latin typeface="Calibri" panose="020F0502020204030204" pitchFamily="34" charset="0"/>
                <a:cs typeface="Calibri" panose="020F0502020204030204" pitchFamily="34" charset="0"/>
              </a:rPr>
              <a:t>dans un contexte international fortement chahuté depuis 2 ans (énergie-guerre-climat) / Impact sur les productions agricoles  / Leviers technologiques et agronomiques</a:t>
            </a:r>
          </a:p>
          <a:p>
            <a:pPr marL="742950" lvl="1" indent="-285750">
              <a:buFont typeface="Arial" panose="020B0604020202020204" pitchFamily="34" charset="0"/>
              <a:buChar char="•"/>
            </a:pPr>
            <a:endParaRPr lang="fr-FR" sz="1400">
              <a:solidFill>
                <a:srgbClr val="004274"/>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fr-FR" sz="1600" b="1">
                <a:solidFill>
                  <a:srgbClr val="004274"/>
                </a:solidFill>
                <a:latin typeface="Calibri" panose="020F0502020204030204" pitchFamily="34" charset="0"/>
                <a:cs typeface="Calibri" panose="020F0502020204030204" pitchFamily="34" charset="0"/>
              </a:rPr>
              <a:t>Valorisation des posters en amphi </a:t>
            </a:r>
            <a:r>
              <a:rPr lang="fr-FR" sz="1400" b="1">
                <a:solidFill>
                  <a:srgbClr val="004274"/>
                </a:solidFill>
                <a:latin typeface="Calibri" panose="020F0502020204030204" pitchFamily="34" charset="0"/>
                <a:cs typeface="Calibri" panose="020F0502020204030204" pitchFamily="34" charset="0"/>
              </a:rPr>
              <a:t>– Présentation résumée en fin de sessions thématiques</a:t>
            </a:r>
            <a:br>
              <a:rPr lang="fr-FR" sz="1400">
                <a:solidFill>
                  <a:srgbClr val="004274"/>
                </a:solidFill>
                <a:latin typeface="Calibri" panose="020F0502020204030204" pitchFamily="34" charset="0"/>
                <a:cs typeface="Calibri" panose="020F0502020204030204" pitchFamily="34" charset="0"/>
              </a:rPr>
            </a:br>
            <a:endParaRPr lang="fr-FR" sz="1600">
              <a:solidFill>
                <a:srgbClr val="004274"/>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fr-FR" sz="1600" b="1">
                <a:solidFill>
                  <a:srgbClr val="004274"/>
                </a:solidFill>
                <a:latin typeface="Calibri" panose="020F0502020204030204" pitchFamily="34" charset="0"/>
                <a:cs typeface="Calibri" panose="020F0502020204030204" pitchFamily="34" charset="0"/>
              </a:rPr>
              <a:t>Jeudi 23 novembre au matin : visite station expérimentale de Nouzilly </a:t>
            </a:r>
            <a:r>
              <a:rPr lang="fr-FR" sz="1400">
                <a:solidFill>
                  <a:srgbClr val="004274"/>
                </a:solidFill>
                <a:latin typeface="Calibri" panose="020F0502020204030204" pitchFamily="34" charset="0"/>
                <a:cs typeface="Calibri" panose="020F0502020204030204" pitchFamily="34" charset="0"/>
              </a:rPr>
              <a:t>-  Visite de l’essai au champs </a:t>
            </a:r>
            <a:r>
              <a:rPr lang="fr-FR" sz="1400" err="1">
                <a:solidFill>
                  <a:srgbClr val="004274"/>
                </a:solidFill>
                <a:latin typeface="Calibri" panose="020F0502020204030204" pitchFamily="34" charset="0"/>
                <a:cs typeface="Calibri" panose="020F0502020204030204" pitchFamily="34" charset="0"/>
              </a:rPr>
              <a:t>MétaMétha</a:t>
            </a:r>
            <a:r>
              <a:rPr lang="fr-FR" sz="1400">
                <a:solidFill>
                  <a:srgbClr val="004274"/>
                </a:solidFill>
                <a:latin typeface="Calibri" panose="020F0502020204030204" pitchFamily="34" charset="0"/>
                <a:cs typeface="Calibri" panose="020F0502020204030204" pitchFamily="34" charset="0"/>
              </a:rPr>
              <a:t>  - Exposés en salle sur Résultats phares / Aspects économiques  des digestats au regard de la fertilisation minérale – Déjeuner  </a:t>
            </a:r>
            <a:r>
              <a:rPr lang="fr-FR" sz="1600">
                <a:solidFill>
                  <a:srgbClr val="004274"/>
                </a:solidFill>
                <a:latin typeface="Calibri" panose="020F0502020204030204" pitchFamily="34" charset="0"/>
                <a:cs typeface="Calibri" panose="020F0502020204030204" pitchFamily="34" charset="0"/>
              </a:rPr>
              <a:t>- </a:t>
            </a:r>
            <a:r>
              <a:rPr lang="fr-FR" sz="1600" b="1">
                <a:solidFill>
                  <a:srgbClr val="004274"/>
                </a:solidFill>
                <a:latin typeface="Calibri" panose="020F0502020204030204" pitchFamily="34" charset="0"/>
                <a:cs typeface="Calibri" panose="020F0502020204030204" pitchFamily="34" charset="0"/>
              </a:rPr>
              <a:t>60 places maximum</a:t>
            </a:r>
            <a:br>
              <a:rPr lang="fr-FR" sz="1600" b="1">
                <a:solidFill>
                  <a:srgbClr val="004274"/>
                </a:solidFill>
                <a:latin typeface="Calibri" panose="020F0502020204030204" pitchFamily="34" charset="0"/>
                <a:cs typeface="Calibri" panose="020F0502020204030204" pitchFamily="34" charset="0"/>
              </a:rPr>
            </a:br>
            <a:endParaRPr lang="fr-FR" sz="1600" b="1">
              <a:solidFill>
                <a:srgbClr val="004274"/>
              </a:solidFill>
              <a:latin typeface="Calibri" panose="020F0502020204030204" pitchFamily="34" charset="0"/>
              <a:cs typeface="Calibri" panose="020F0502020204030204" pitchFamily="34" charset="0"/>
            </a:endParaRPr>
          </a:p>
        </p:txBody>
      </p:sp>
      <p:pic>
        <p:nvPicPr>
          <p:cNvPr id="41" name="Image 40" descr="Une image contenant texte&#10;&#10;Description générée automatiquement">
            <a:extLst>
              <a:ext uri="{FF2B5EF4-FFF2-40B4-BE49-F238E27FC236}">
                <a16:creationId xmlns:a16="http://schemas.microsoft.com/office/drawing/2014/main" id="{C7E05D9B-2EB7-441A-97F1-E37C65D21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0083" y="1319235"/>
            <a:ext cx="1344209" cy="646331"/>
          </a:xfrm>
          <a:prstGeom prst="rect">
            <a:avLst/>
          </a:prstGeom>
        </p:spPr>
      </p:pic>
      <p:pic>
        <p:nvPicPr>
          <p:cNvPr id="7" name="Image 6">
            <a:extLst>
              <a:ext uri="{FF2B5EF4-FFF2-40B4-BE49-F238E27FC236}">
                <a16:creationId xmlns:a16="http://schemas.microsoft.com/office/drawing/2014/main" id="{53DEB35A-600B-8599-4C98-27A4A4B08D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5" y="-1"/>
            <a:ext cx="1871575" cy="1871575"/>
          </a:xfrm>
          <a:prstGeom prst="rect">
            <a:avLst/>
          </a:prstGeom>
        </p:spPr>
      </p:pic>
      <p:pic>
        <p:nvPicPr>
          <p:cNvPr id="4" name="Image 3">
            <a:extLst>
              <a:ext uri="{FF2B5EF4-FFF2-40B4-BE49-F238E27FC236}">
                <a16:creationId xmlns:a16="http://schemas.microsoft.com/office/drawing/2014/main" id="{3C66066F-14D9-47E1-A062-B481D17AED00}"/>
              </a:ext>
            </a:extLst>
          </p:cNvPr>
          <p:cNvPicPr>
            <a:picLocks noChangeAspect="1"/>
          </p:cNvPicPr>
          <p:nvPr/>
        </p:nvPicPr>
        <p:blipFill>
          <a:blip r:embed="rId5"/>
          <a:stretch>
            <a:fillRect/>
          </a:stretch>
        </p:blipFill>
        <p:spPr>
          <a:xfrm>
            <a:off x="1839824" y="-1"/>
            <a:ext cx="2619375" cy="1743075"/>
          </a:xfrm>
          <a:prstGeom prst="rect">
            <a:avLst/>
          </a:prstGeom>
        </p:spPr>
      </p:pic>
      <p:pic>
        <p:nvPicPr>
          <p:cNvPr id="1028" name="Picture 4" descr="Palais des Congrès Tours | Tours Evénements">
            <a:extLst>
              <a:ext uri="{FF2B5EF4-FFF2-40B4-BE49-F238E27FC236}">
                <a16:creationId xmlns:a16="http://schemas.microsoft.com/office/drawing/2014/main" id="{A4501177-539D-2B2A-C469-5B394AE71C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2145" y="215904"/>
            <a:ext cx="2220010" cy="646332"/>
          </a:xfrm>
          <a:prstGeom prst="rect">
            <a:avLst/>
          </a:prstGeom>
          <a:noFill/>
          <a:extLst>
            <a:ext uri="{909E8E84-426E-40DD-AFC4-6F175D3DCCD1}">
              <a14:hiddenFill xmlns:a14="http://schemas.microsoft.com/office/drawing/2010/main">
                <a:solidFill>
                  <a:srgbClr val="FFFFFF"/>
                </a:solidFill>
              </a14:hiddenFill>
            </a:ext>
          </a:extLst>
        </p:spPr>
      </p:pic>
      <p:sp>
        <p:nvSpPr>
          <p:cNvPr id="8" name="Éclair 7">
            <a:extLst>
              <a:ext uri="{FF2B5EF4-FFF2-40B4-BE49-F238E27FC236}">
                <a16:creationId xmlns:a16="http://schemas.microsoft.com/office/drawing/2014/main" id="{4994EAB6-E620-E81D-B3DE-44154D15AFE7}"/>
              </a:ext>
            </a:extLst>
          </p:cNvPr>
          <p:cNvSpPr/>
          <p:nvPr/>
        </p:nvSpPr>
        <p:spPr>
          <a:xfrm>
            <a:off x="38099" y="3813243"/>
            <a:ext cx="737679" cy="1021405"/>
          </a:xfrm>
          <a:prstGeom prst="lightningBolt">
            <a:avLst/>
          </a:prstGeom>
          <a:solidFill>
            <a:srgbClr val="259F5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157747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492247" y="171398"/>
            <a:ext cx="3629050" cy="1200329"/>
          </a:xfrm>
          <a:prstGeom prst="rect">
            <a:avLst/>
          </a:prstGeom>
        </p:spPr>
        <p:txBody>
          <a:bodyPr wrap="square">
            <a:spAutoFit/>
          </a:bodyPr>
          <a:lstStyle/>
          <a:p>
            <a:pPr lvl="1" algn="r">
              <a:buClr>
                <a:srgbClr val="1F497D"/>
              </a:buClr>
            </a:pPr>
            <a:r>
              <a:rPr lang="fr-FR" sz="2400" b="1">
                <a:solidFill>
                  <a:srgbClr val="62992B"/>
                </a:solidFill>
                <a:latin typeface="Calibri" panose="020F0502020204030204" pitchFamily="34" charset="0"/>
              </a:rPr>
              <a:t>16</a:t>
            </a:r>
            <a:r>
              <a:rPr lang="fr-FR" sz="2400" b="1" baseline="30000">
                <a:solidFill>
                  <a:srgbClr val="62992B"/>
                </a:solidFill>
                <a:latin typeface="Calibri" panose="020F0502020204030204" pitchFamily="34" charset="0"/>
              </a:rPr>
              <a:t>è</a:t>
            </a:r>
            <a:r>
              <a:rPr lang="fr-FR" sz="2400" b="1">
                <a:solidFill>
                  <a:srgbClr val="62992B"/>
                </a:solidFill>
                <a:latin typeface="Calibri" panose="020F0502020204030204" pitchFamily="34" charset="0"/>
              </a:rPr>
              <a:t> Rencontres Comifer-Gemas </a:t>
            </a:r>
          </a:p>
          <a:p>
            <a:pPr lvl="1" algn="r">
              <a:buClr>
                <a:srgbClr val="1F497D"/>
              </a:buClr>
            </a:pPr>
            <a:r>
              <a:rPr lang="fr-FR" sz="2400" b="1">
                <a:solidFill>
                  <a:srgbClr val="62992B"/>
                </a:solidFill>
                <a:latin typeface="Calibri" panose="020F0502020204030204" pitchFamily="34" charset="0"/>
              </a:rPr>
              <a:t>2023</a:t>
            </a:r>
          </a:p>
        </p:txBody>
      </p:sp>
      <p:sp>
        <p:nvSpPr>
          <p:cNvPr id="14" name="Rectangle 13"/>
          <p:cNvSpPr/>
          <p:nvPr/>
        </p:nvSpPr>
        <p:spPr>
          <a:xfrm>
            <a:off x="377353" y="1871574"/>
            <a:ext cx="11091558" cy="4770537"/>
          </a:xfrm>
          <a:prstGeom prst="rect">
            <a:avLst/>
          </a:prstGeom>
        </p:spPr>
        <p:txBody>
          <a:bodyPr wrap="square">
            <a:spAutoFit/>
          </a:bodyPr>
          <a:lstStyle/>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a:p>
            <a:pPr marL="457200" lvl="2"/>
            <a:endParaRPr lang="fr-FR" sz="1600" b="1">
              <a:solidFill>
                <a:srgbClr val="004274"/>
              </a:solidFill>
              <a:latin typeface="Calibri" panose="020F0502020204030204" pitchFamily="34" charset="0"/>
              <a:cs typeface="Calibri" panose="020F0502020204030204" pitchFamily="34" charset="0"/>
            </a:endParaRPr>
          </a:p>
        </p:txBody>
      </p:sp>
      <p:pic>
        <p:nvPicPr>
          <p:cNvPr id="41" name="Image 40" descr="Une image contenant texte&#10;&#10;Description générée automatiquement">
            <a:extLst>
              <a:ext uri="{FF2B5EF4-FFF2-40B4-BE49-F238E27FC236}">
                <a16:creationId xmlns:a16="http://schemas.microsoft.com/office/drawing/2014/main" id="{C7E05D9B-2EB7-441A-97F1-E37C65D21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7088" y="6195834"/>
            <a:ext cx="1344209" cy="646331"/>
          </a:xfrm>
          <a:prstGeom prst="rect">
            <a:avLst/>
          </a:prstGeom>
        </p:spPr>
      </p:pic>
      <p:pic>
        <p:nvPicPr>
          <p:cNvPr id="7" name="Image 6">
            <a:extLst>
              <a:ext uri="{FF2B5EF4-FFF2-40B4-BE49-F238E27FC236}">
                <a16:creationId xmlns:a16="http://schemas.microsoft.com/office/drawing/2014/main" id="{53DEB35A-600B-8599-4C98-27A4A4B08D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5" y="-1"/>
            <a:ext cx="1871575" cy="1871575"/>
          </a:xfrm>
          <a:prstGeom prst="rect">
            <a:avLst/>
          </a:prstGeom>
        </p:spPr>
      </p:pic>
      <p:pic>
        <p:nvPicPr>
          <p:cNvPr id="6" name="Image 5">
            <a:extLst>
              <a:ext uri="{FF2B5EF4-FFF2-40B4-BE49-F238E27FC236}">
                <a16:creationId xmlns:a16="http://schemas.microsoft.com/office/drawing/2014/main" id="{B3644532-7003-9463-AC70-89A559C09980}"/>
              </a:ext>
            </a:extLst>
          </p:cNvPr>
          <p:cNvPicPr>
            <a:picLocks noChangeAspect="1"/>
          </p:cNvPicPr>
          <p:nvPr/>
        </p:nvPicPr>
        <p:blipFill>
          <a:blip r:embed="rId5"/>
          <a:stretch>
            <a:fillRect/>
          </a:stretch>
        </p:blipFill>
        <p:spPr>
          <a:xfrm>
            <a:off x="2918298" y="-2477"/>
            <a:ext cx="6355404" cy="6862954"/>
          </a:xfrm>
          <a:prstGeom prst="rect">
            <a:avLst/>
          </a:prstGeom>
        </p:spPr>
      </p:pic>
    </p:spTree>
    <p:extLst>
      <p:ext uri="{BB962C8B-B14F-4D97-AF65-F5344CB8AC3E}">
        <p14:creationId xmlns:p14="http://schemas.microsoft.com/office/powerpoint/2010/main" val="2888411923"/>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D831F8E-0F05-A963-5C81-02155175DC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5" y="-1"/>
            <a:ext cx="1871575" cy="1871575"/>
          </a:xfrm>
          <a:prstGeom prst="rect">
            <a:avLst/>
          </a:prstGeom>
        </p:spPr>
      </p:pic>
      <p:sp>
        <p:nvSpPr>
          <p:cNvPr id="8" name="Rectangle 7">
            <a:extLst>
              <a:ext uri="{FF2B5EF4-FFF2-40B4-BE49-F238E27FC236}">
                <a16:creationId xmlns:a16="http://schemas.microsoft.com/office/drawing/2014/main" id="{B1F98061-5E62-64EE-B470-552D6AA2B559}"/>
              </a:ext>
            </a:extLst>
          </p:cNvPr>
          <p:cNvSpPr/>
          <p:nvPr/>
        </p:nvSpPr>
        <p:spPr>
          <a:xfrm>
            <a:off x="4146145" y="171398"/>
            <a:ext cx="7613273" cy="461665"/>
          </a:xfrm>
          <a:prstGeom prst="rect">
            <a:avLst/>
          </a:prstGeom>
        </p:spPr>
        <p:txBody>
          <a:bodyPr wrap="square">
            <a:spAutoFit/>
          </a:bodyPr>
          <a:lstStyle/>
          <a:p>
            <a:pPr lvl="1" algn="r">
              <a:buClr>
                <a:srgbClr val="1F497D"/>
              </a:buClr>
            </a:pPr>
            <a:r>
              <a:rPr lang="fr-FR" sz="2400" b="1">
                <a:solidFill>
                  <a:srgbClr val="62992B"/>
                </a:solidFill>
                <a:latin typeface="Calibri" panose="020F0502020204030204" pitchFamily="34" charset="0"/>
              </a:rPr>
              <a:t>16</a:t>
            </a:r>
            <a:r>
              <a:rPr lang="fr-FR" sz="2400" b="1" baseline="30000">
                <a:solidFill>
                  <a:srgbClr val="62992B"/>
                </a:solidFill>
                <a:latin typeface="Calibri" panose="020F0502020204030204" pitchFamily="34" charset="0"/>
              </a:rPr>
              <a:t>è</a:t>
            </a:r>
            <a:r>
              <a:rPr lang="fr-FR" sz="2400" b="1">
                <a:solidFill>
                  <a:srgbClr val="62992B"/>
                </a:solidFill>
                <a:latin typeface="Calibri" panose="020F0502020204030204" pitchFamily="34" charset="0"/>
              </a:rPr>
              <a:t> Rencontres Comifer-Gemas 2023</a:t>
            </a:r>
          </a:p>
        </p:txBody>
      </p:sp>
      <p:sp>
        <p:nvSpPr>
          <p:cNvPr id="3" name="ZoneTexte 2">
            <a:extLst>
              <a:ext uri="{FF2B5EF4-FFF2-40B4-BE49-F238E27FC236}">
                <a16:creationId xmlns:a16="http://schemas.microsoft.com/office/drawing/2014/main" id="{783A21DF-259E-6F4D-2A4A-1DBDDBF433D9}"/>
              </a:ext>
            </a:extLst>
          </p:cNvPr>
          <p:cNvSpPr txBox="1"/>
          <p:nvPr/>
        </p:nvSpPr>
        <p:spPr>
          <a:xfrm>
            <a:off x="2246191" y="1050932"/>
            <a:ext cx="4873558" cy="2939266"/>
          </a:xfrm>
          <a:prstGeom prst="rect">
            <a:avLst/>
          </a:prstGeom>
          <a:noFill/>
        </p:spPr>
        <p:txBody>
          <a:bodyPr wrap="square" rtlCol="0">
            <a:spAutoFit/>
          </a:bodyPr>
          <a:lstStyle/>
          <a:p>
            <a:r>
              <a:rPr lang="fr-FR" sz="2000" b="1">
                <a:solidFill>
                  <a:srgbClr val="004274"/>
                </a:solidFill>
                <a:latin typeface="Calibri" panose="020F0502020204030204" pitchFamily="34" charset="0"/>
                <a:cs typeface="Calibri" panose="020F0502020204030204" pitchFamily="34" charset="0"/>
              </a:rPr>
              <a:t>76 communications reçues </a:t>
            </a:r>
          </a:p>
          <a:p>
            <a:r>
              <a:rPr lang="fr-FR" sz="1600">
                <a:solidFill>
                  <a:srgbClr val="004274"/>
                </a:solidFill>
                <a:latin typeface="Calibri" panose="020F0502020204030204" pitchFamily="34" charset="0"/>
                <a:cs typeface="Calibri" panose="020F0502020204030204" pitchFamily="34" charset="0"/>
              </a:rPr>
              <a:t>64 France</a:t>
            </a:r>
          </a:p>
          <a:p>
            <a:r>
              <a:rPr lang="fr-FR" sz="1600">
                <a:solidFill>
                  <a:srgbClr val="004274"/>
                </a:solidFill>
                <a:latin typeface="Calibri" panose="020F0502020204030204" pitchFamily="34" charset="0"/>
                <a:cs typeface="Calibri" panose="020F0502020204030204" pitchFamily="34" charset="0"/>
              </a:rPr>
              <a:t>12 Etranger :    </a:t>
            </a:r>
            <a:br>
              <a:rPr lang="fr-FR" sz="1600">
                <a:solidFill>
                  <a:srgbClr val="004274"/>
                </a:solidFill>
                <a:latin typeface="Calibri" panose="020F0502020204030204" pitchFamily="34" charset="0"/>
                <a:cs typeface="Calibri" panose="020F0502020204030204" pitchFamily="34" charset="0"/>
              </a:rPr>
            </a:br>
            <a:r>
              <a:rPr lang="fr-FR" sz="1600">
                <a:solidFill>
                  <a:srgbClr val="004274"/>
                </a:solidFill>
                <a:latin typeface="Calibri" panose="020F0502020204030204" pitchFamily="34" charset="0"/>
                <a:cs typeface="Calibri" panose="020F0502020204030204" pitchFamily="34" charset="0"/>
              </a:rPr>
              <a:t>	</a:t>
            </a:r>
            <a:r>
              <a:rPr lang="fr-FR" sz="1400">
                <a:solidFill>
                  <a:srgbClr val="004274"/>
                </a:solidFill>
                <a:latin typeface="Calibri" panose="020F0502020204030204" pitchFamily="34" charset="0"/>
                <a:cs typeface="Calibri" panose="020F0502020204030204" pitchFamily="34" charset="0"/>
              </a:rPr>
              <a:t>1 Belgique </a:t>
            </a:r>
          </a:p>
          <a:p>
            <a:r>
              <a:rPr lang="fr-FR" sz="1400">
                <a:solidFill>
                  <a:srgbClr val="004274"/>
                </a:solidFill>
                <a:latin typeface="Calibri" panose="020F0502020204030204" pitchFamily="34" charset="0"/>
                <a:cs typeface="Calibri" panose="020F0502020204030204" pitchFamily="34" charset="0"/>
              </a:rPr>
              <a:t>	2 Grande-Bretagne</a:t>
            </a:r>
            <a:br>
              <a:rPr lang="fr-FR" sz="1400">
                <a:solidFill>
                  <a:srgbClr val="004274"/>
                </a:solidFill>
                <a:latin typeface="Calibri" panose="020F0502020204030204" pitchFamily="34" charset="0"/>
                <a:cs typeface="Calibri" panose="020F0502020204030204" pitchFamily="34" charset="0"/>
              </a:rPr>
            </a:br>
            <a:r>
              <a:rPr lang="fr-FR" sz="1400">
                <a:solidFill>
                  <a:srgbClr val="004274"/>
                </a:solidFill>
                <a:latin typeface="Calibri" panose="020F0502020204030204" pitchFamily="34" charset="0"/>
                <a:cs typeface="Calibri" panose="020F0502020204030204" pitchFamily="34" charset="0"/>
              </a:rPr>
              <a:t>	3 Cote d’Ivoire</a:t>
            </a:r>
          </a:p>
          <a:p>
            <a:r>
              <a:rPr lang="fr-FR" sz="1400">
                <a:solidFill>
                  <a:srgbClr val="004274"/>
                </a:solidFill>
                <a:latin typeface="Calibri" panose="020F0502020204030204" pitchFamily="34" charset="0"/>
                <a:cs typeface="Calibri" panose="020F0502020204030204" pitchFamily="34" charset="0"/>
              </a:rPr>
              <a:t>	6 Maroc</a:t>
            </a:r>
          </a:p>
          <a:p>
            <a:endParaRPr lang="fr-FR" sz="1600">
              <a:solidFill>
                <a:srgbClr val="004274"/>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600" b="1">
                <a:solidFill>
                  <a:srgbClr val="004274"/>
                </a:solidFill>
                <a:latin typeface="Calibri" panose="020F0502020204030204" pitchFamily="34" charset="0"/>
                <a:cs typeface="Calibri" panose="020F0502020204030204" pitchFamily="34" charset="0"/>
              </a:rPr>
              <a:t>19 communications orales </a:t>
            </a:r>
            <a:r>
              <a:rPr lang="fr-FR" sz="1600">
                <a:solidFill>
                  <a:srgbClr val="004274"/>
                </a:solidFill>
                <a:latin typeface="Calibri" panose="020F0502020204030204" pitchFamily="34" charset="0"/>
                <a:cs typeface="Calibri" panose="020F0502020204030204" pitchFamily="34" charset="0"/>
              </a:rPr>
              <a:t>– Toutes confirmées</a:t>
            </a:r>
            <a:br>
              <a:rPr lang="fr-FR" sz="1600">
                <a:solidFill>
                  <a:srgbClr val="004274"/>
                </a:solidFill>
                <a:latin typeface="Calibri" panose="020F0502020204030204" pitchFamily="34" charset="0"/>
                <a:cs typeface="Calibri" panose="020F0502020204030204" pitchFamily="34" charset="0"/>
              </a:rPr>
            </a:br>
            <a:endParaRPr lang="fr-FR" sz="1600">
              <a:solidFill>
                <a:srgbClr val="004274"/>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600" b="1">
                <a:solidFill>
                  <a:srgbClr val="004274"/>
                </a:solidFill>
                <a:latin typeface="Calibri" panose="020F0502020204030204" pitchFamily="34" charset="0"/>
                <a:cs typeface="Calibri" panose="020F0502020204030204" pitchFamily="34" charset="0"/>
              </a:rPr>
              <a:t>55 posters </a:t>
            </a:r>
            <a:r>
              <a:rPr lang="fr-FR" sz="1600">
                <a:solidFill>
                  <a:srgbClr val="004274"/>
                </a:solidFill>
                <a:latin typeface="Calibri" panose="020F0502020204030204" pitchFamily="34" charset="0"/>
                <a:cs typeface="Calibri" panose="020F0502020204030204" pitchFamily="34" charset="0"/>
              </a:rPr>
              <a:t>: 47 confirmés – </a:t>
            </a:r>
            <a:r>
              <a:rPr lang="fr-FR" sz="1100">
                <a:solidFill>
                  <a:srgbClr val="004274"/>
                </a:solidFill>
                <a:latin typeface="Calibri" panose="020F0502020204030204" pitchFamily="34" charset="0"/>
                <a:cs typeface="Calibri" panose="020F0502020204030204" pitchFamily="34" charset="0"/>
              </a:rPr>
              <a:t>8 en attente de confirmation </a:t>
            </a:r>
            <a:br>
              <a:rPr lang="fr-FR" sz="1100">
                <a:solidFill>
                  <a:srgbClr val="004274"/>
                </a:solidFill>
                <a:latin typeface="Calibri" panose="020F0502020204030204" pitchFamily="34" charset="0"/>
                <a:cs typeface="Calibri" panose="020F0502020204030204" pitchFamily="34" charset="0"/>
              </a:rPr>
            </a:br>
            <a:r>
              <a:rPr lang="fr-FR" sz="1100">
                <a:solidFill>
                  <a:srgbClr val="004274"/>
                </a:solidFill>
                <a:latin typeface="Calibri" panose="020F0502020204030204" pitchFamily="34" charset="0"/>
                <a:cs typeface="Calibri" panose="020F0502020204030204" pitchFamily="34" charset="0"/>
              </a:rPr>
              <a:t>                                                                     (3 France – 1 Cote Ivoire – 4 Maroc)</a:t>
            </a:r>
          </a:p>
        </p:txBody>
      </p:sp>
      <p:pic>
        <p:nvPicPr>
          <p:cNvPr id="5" name="Image 4" descr="Une image contenant texte, intérieur, auditorium&#10;&#10;Description générée automatiquement">
            <a:extLst>
              <a:ext uri="{FF2B5EF4-FFF2-40B4-BE49-F238E27FC236}">
                <a16:creationId xmlns:a16="http://schemas.microsoft.com/office/drawing/2014/main" id="{8E7AA669-7C86-A656-E15C-D02F4794EF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3789" y="4660407"/>
            <a:ext cx="2005200" cy="1338576"/>
          </a:xfrm>
          <a:prstGeom prst="rect">
            <a:avLst/>
          </a:prstGeom>
        </p:spPr>
      </p:pic>
      <p:pic>
        <p:nvPicPr>
          <p:cNvPr id="10" name="Image 9" descr="Une image contenant texte, personne, intérieur, plafond&#10;&#10;Description générée automatiquement">
            <a:extLst>
              <a:ext uri="{FF2B5EF4-FFF2-40B4-BE49-F238E27FC236}">
                <a16:creationId xmlns:a16="http://schemas.microsoft.com/office/drawing/2014/main" id="{AA8D59A4-3752-BD22-67AF-0E038367F0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7157" y="4660407"/>
            <a:ext cx="2005199" cy="1338577"/>
          </a:xfrm>
          <a:prstGeom prst="rect">
            <a:avLst/>
          </a:prstGeom>
        </p:spPr>
      </p:pic>
      <p:grpSp>
        <p:nvGrpSpPr>
          <p:cNvPr id="2" name="Groupe 1">
            <a:extLst>
              <a:ext uri="{FF2B5EF4-FFF2-40B4-BE49-F238E27FC236}">
                <a16:creationId xmlns:a16="http://schemas.microsoft.com/office/drawing/2014/main" id="{DBA6AFE3-E8FE-5C05-E37A-02F52D30A82C}"/>
              </a:ext>
            </a:extLst>
          </p:cNvPr>
          <p:cNvGrpSpPr/>
          <p:nvPr/>
        </p:nvGrpSpPr>
        <p:grpSpPr>
          <a:xfrm>
            <a:off x="7265665" y="2049242"/>
            <a:ext cx="4814811" cy="3387641"/>
            <a:chOff x="4966810" y="1377303"/>
            <a:chExt cx="4814811" cy="3387641"/>
          </a:xfrm>
        </p:grpSpPr>
        <p:sp>
          <p:nvSpPr>
            <p:cNvPr id="23" name="ZoneTexte 22">
              <a:extLst>
                <a:ext uri="{FF2B5EF4-FFF2-40B4-BE49-F238E27FC236}">
                  <a16:creationId xmlns:a16="http://schemas.microsoft.com/office/drawing/2014/main" id="{B072CC39-EE38-4650-A9C9-2787CC1A753B}"/>
                </a:ext>
              </a:extLst>
            </p:cNvPr>
            <p:cNvSpPr txBox="1"/>
            <p:nvPr/>
          </p:nvSpPr>
          <p:spPr>
            <a:xfrm>
              <a:off x="5630522" y="1377303"/>
              <a:ext cx="3505062" cy="400110"/>
            </a:xfrm>
            <a:prstGeom prst="rect">
              <a:avLst/>
            </a:prstGeom>
            <a:noFill/>
          </p:spPr>
          <p:txBody>
            <a:bodyPr wrap="none" rtlCol="0">
              <a:spAutoFit/>
            </a:bodyPr>
            <a:lstStyle/>
            <a:p>
              <a:r>
                <a:rPr lang="fr-FR" sz="2000" b="1">
                  <a:solidFill>
                    <a:srgbClr val="004274"/>
                  </a:solidFill>
                  <a:latin typeface="Calibri" panose="020F0502020204030204" pitchFamily="34" charset="0"/>
                  <a:cs typeface="Calibri" panose="020F0502020204030204" pitchFamily="34" charset="0"/>
                </a:rPr>
                <a:t>Contributeurs (posters + oraux)</a:t>
              </a:r>
            </a:p>
          </p:txBody>
        </p:sp>
        <p:pic>
          <p:nvPicPr>
            <p:cNvPr id="17" name="Image 16">
              <a:extLst>
                <a:ext uri="{FF2B5EF4-FFF2-40B4-BE49-F238E27FC236}">
                  <a16:creationId xmlns:a16="http://schemas.microsoft.com/office/drawing/2014/main" id="{64808373-BC67-195C-FE21-56E2F90C6452}"/>
                </a:ext>
              </a:extLst>
            </p:cNvPr>
            <p:cNvPicPr>
              <a:picLocks noChangeAspect="1"/>
            </p:cNvPicPr>
            <p:nvPr/>
          </p:nvPicPr>
          <p:blipFill>
            <a:blip r:embed="rId6"/>
            <a:stretch>
              <a:fillRect/>
            </a:stretch>
          </p:blipFill>
          <p:spPr>
            <a:xfrm>
              <a:off x="4966810" y="1871574"/>
              <a:ext cx="4814811" cy="2893370"/>
            </a:xfrm>
            <a:prstGeom prst="rect">
              <a:avLst/>
            </a:prstGeom>
          </p:spPr>
        </p:pic>
      </p:grpSp>
    </p:spTree>
    <p:extLst>
      <p:ext uri="{BB962C8B-B14F-4D97-AF65-F5344CB8AC3E}">
        <p14:creationId xmlns:p14="http://schemas.microsoft.com/office/powerpoint/2010/main" val="430092943"/>
      </p:ext>
    </p:extLst>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143" y="121748"/>
            <a:ext cx="3949430"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Ordre du jour</a:t>
            </a:r>
            <a:endParaRPr lang="fr-FR" sz="4000" b="1">
              <a:solidFill>
                <a:srgbClr val="62992B"/>
              </a:solidFill>
            </a:endParaRPr>
          </a:p>
        </p:txBody>
      </p:sp>
      <p:sp>
        <p:nvSpPr>
          <p:cNvPr id="6" name="Rectangle 5"/>
          <p:cNvSpPr/>
          <p:nvPr/>
        </p:nvSpPr>
        <p:spPr>
          <a:xfrm>
            <a:off x="1193689" y="1177104"/>
            <a:ext cx="11059802" cy="4757328"/>
          </a:xfrm>
          <a:prstGeom prst="rect">
            <a:avLst/>
          </a:prstGeom>
        </p:spPr>
        <p:txBody>
          <a:bodyPr wrap="square">
            <a:spAutoFit/>
          </a:bodyPr>
          <a:lstStyle/>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de l’ordre du jour de l’Assemblée Générale</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du procès-verbal de l’Assemblée Générale du 31 mars 2022</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Bilan de l’activité du Comifer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Rapport moral du président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Activité 2022</a:t>
            </a:r>
          </a:p>
          <a:p>
            <a:pPr marL="1314450" lvl="2" indent="-400050">
              <a:buClr>
                <a:srgbClr val="1F497D"/>
              </a:buClr>
              <a:buFont typeface="+mj-lt"/>
              <a:buAutoNum type="romanLcPeriod"/>
              <a:tabLst>
                <a:tab pos="1343025" algn="l"/>
              </a:tabLst>
            </a:pPr>
            <a:r>
              <a:rPr lang="fr-FR" sz="1200">
                <a:solidFill>
                  <a:srgbClr val="6FAD31"/>
                </a:solidFill>
                <a:latin typeface="Calibri" panose="020F0502020204030204" pitchFamily="34" charset="0"/>
              </a:rPr>
              <a:t>	</a:t>
            </a:r>
            <a:r>
              <a:rPr lang="fr-FR" sz="1200">
                <a:solidFill>
                  <a:srgbClr val="1F497D"/>
                </a:solidFill>
                <a:latin typeface="Calibri" panose="020F0502020204030204" pitchFamily="34" charset="0"/>
              </a:rPr>
              <a:t>Production des groupes de travail Comifer</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du groupe conjoint Comifer-RMT-Bouclage</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Convention Comifer-MASA </a:t>
            </a:r>
            <a:r>
              <a:rPr lang="fr-FR" sz="1050">
                <a:solidFill>
                  <a:srgbClr val="1F497D"/>
                </a:solidFill>
                <a:latin typeface="Calibri" panose="020F0502020204030204" pitchFamily="34" charset="0"/>
              </a:rPr>
              <a:t>(Ministère de l’Agriculture, de l’Alimentation et de la Souveraineté alimentaire) </a:t>
            </a:r>
            <a:r>
              <a:rPr lang="fr-FR" sz="1400">
                <a:solidFill>
                  <a:srgbClr val="1F497D"/>
                </a:solidFill>
                <a:latin typeface="Calibri" panose="020F0502020204030204" pitchFamily="34" charset="0"/>
              </a:rPr>
              <a:t>	</a:t>
            </a:r>
          </a:p>
          <a:p>
            <a:pPr marL="1314450" lvl="2" indent="-400050">
              <a:buClr>
                <a:srgbClr val="1F497D"/>
              </a:buClr>
              <a:buFont typeface="+mj-lt"/>
              <a:buAutoNum type="romanLcPeriod"/>
              <a:tabLst>
                <a:tab pos="1343025" algn="l"/>
              </a:tabLst>
            </a:pPr>
            <a:r>
              <a:rPr lang="fr-FR" sz="1400">
                <a:solidFill>
                  <a:srgbClr val="1F497D"/>
                </a:solidFill>
                <a:latin typeface="Calibri" panose="020F0502020204030204" pitchFamily="34" charset="0"/>
              </a:rPr>
              <a:t>	</a:t>
            </a:r>
            <a:r>
              <a:rPr lang="fr-FR" sz="1200">
                <a:solidFill>
                  <a:srgbClr val="1F497D"/>
                </a:solidFill>
                <a:latin typeface="Calibri" panose="020F0502020204030204" pitchFamily="34" charset="0"/>
              </a:rPr>
              <a:t>Bilan JT 2022 </a:t>
            </a:r>
            <a:r>
              <a:rPr lang="fr-FR" sz="1050">
                <a:solidFill>
                  <a:srgbClr val="1F497D"/>
                </a:solidFill>
                <a:latin typeface="Calibri" panose="020F0502020204030204" pitchFamily="34" charset="0"/>
              </a:rPr>
              <a:t>« Oligo-éléments et contaminants métalliques en agriculture : quelles réponses face aux enjeux agronomiques, sanitaires, environnementaux ?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16</a:t>
            </a:r>
            <a:r>
              <a:rPr lang="fr-FR" sz="1200" baseline="30000">
                <a:solidFill>
                  <a:srgbClr val="1F497D"/>
                </a:solidFill>
                <a:latin typeface="Calibri" panose="020F0502020204030204" pitchFamily="34" charset="0"/>
              </a:rPr>
              <a:t>è</a:t>
            </a:r>
            <a:r>
              <a:rPr lang="fr-FR" sz="1200">
                <a:solidFill>
                  <a:srgbClr val="1F497D"/>
                </a:solidFill>
                <a:latin typeface="Calibri" panose="020F0502020204030204" pitchFamily="34" charset="0"/>
              </a:rPr>
              <a:t> Rencontres Comifer-Gemas 2023</a:t>
            </a:r>
          </a:p>
          <a:p>
            <a:pPr marL="800100" lvl="1" indent="-342900">
              <a:buClr>
                <a:srgbClr val="1F497D"/>
              </a:buClr>
              <a:buFont typeface="+mj-lt"/>
              <a:buAutoNum type="alphaLcPeriod"/>
            </a:pPr>
            <a:r>
              <a:rPr lang="fr-FR" sz="1600" b="1">
                <a:solidFill>
                  <a:srgbClr val="6FAD31"/>
                </a:solidFill>
                <a:latin typeface="Calibri" panose="020F0502020204030204" pitchFamily="34" charset="0"/>
              </a:rPr>
              <a:t>JT 2024 « Pratiques de fertilisation face à la diversité des systèmes de culture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Site internet</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Présentation des comptes 2022 – Projet de budget 2023 – Montant des adhésions 2024</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Renouvellement du tiers sortant des administrateurs </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Points divers : </a:t>
            </a:r>
          </a:p>
          <a:p>
            <a:pPr marL="742950" lvl="1" indent="-285750">
              <a:buFont typeface="+mj-lt"/>
              <a:buAutoNum type="alphaLcPeriod"/>
            </a:pPr>
            <a:r>
              <a:rPr lang="fr-FR" sz="1100">
                <a:solidFill>
                  <a:srgbClr val="1F497D"/>
                </a:solidFill>
                <a:effectLst/>
                <a:latin typeface="Calibri" panose="020F0502020204030204" pitchFamily="34" charset="0"/>
                <a:ea typeface="Times New Roman" panose="02020603050405020304" pitchFamily="18" charset="0"/>
              </a:rPr>
              <a:t>Participation du Comifer dans différents projets </a:t>
            </a:r>
            <a:endParaRPr lang="fr-FR" sz="1200">
              <a:solidFill>
                <a:srgbClr val="1F497D"/>
              </a:solidFill>
              <a:effectLst/>
              <a:latin typeface="Times New Roman" panose="02020603050405020304" pitchFamily="18" charset="0"/>
              <a:ea typeface="Calibri" panose="020F0502020204030204" pitchFamily="34" charset="0"/>
            </a:endParaRPr>
          </a:p>
          <a:p>
            <a:pPr marL="342900" indent="-342900">
              <a:lnSpc>
                <a:spcPct val="150000"/>
              </a:lnSpc>
              <a:spcAft>
                <a:spcPts val="600"/>
              </a:spcAft>
              <a:buClr>
                <a:srgbClr val="1F497D"/>
              </a:buClr>
              <a:buFont typeface="+mj-lt"/>
              <a:buAutoNum type="arabicPeriod"/>
            </a:pPr>
            <a:r>
              <a:rPr lang="fr-FR" sz="1200">
                <a:solidFill>
                  <a:srgbClr val="1F497D"/>
                </a:solidFill>
                <a:latin typeface="Calibri" panose="020F0502020204030204" pitchFamily="34" charset="0"/>
              </a:rPr>
              <a:t>Fixation de la date de l’Assemblée Générale 2024</a:t>
            </a:r>
          </a:p>
          <a:p>
            <a:pPr>
              <a:spcAft>
                <a:spcPts val="600"/>
              </a:spcAft>
              <a:buClr>
                <a:srgbClr val="62992B"/>
              </a:buClr>
            </a:pPr>
            <a:r>
              <a:rPr lang="fr-FR" sz="1200">
                <a:solidFill>
                  <a:srgbClr val="1F497D"/>
                </a:solidFill>
                <a:latin typeface="Calibri" panose="020F0502020204030204" pitchFamily="34" charset="0"/>
              </a:rPr>
              <a:t>Présentation de l’AFA - Association française d’Agronomie - par Adeline Michel, présidente. </a:t>
            </a:r>
            <a:br>
              <a:rPr lang="fr-FR" sz="1200">
                <a:solidFill>
                  <a:srgbClr val="1F497D"/>
                </a:solidFill>
                <a:latin typeface="Calibri" panose="020F0502020204030204" pitchFamily="34" charset="0"/>
              </a:rPr>
            </a:br>
            <a:r>
              <a:rPr lang="fr-FR" sz="1200">
                <a:solidFill>
                  <a:srgbClr val="1F497D"/>
                </a:solidFill>
                <a:latin typeface="Calibri" panose="020F0502020204030204" pitchFamily="34" charset="0"/>
              </a:rPr>
              <a:t>Cette présentation sera suivie d’une discussion ouverte autour de projets à coordonner avec le COMIFER. </a:t>
            </a:r>
          </a:p>
          <a:p>
            <a:pPr>
              <a:lnSpc>
                <a:spcPct val="150000"/>
              </a:lnSpc>
              <a:buClr>
                <a:srgbClr val="1F497D"/>
              </a:buClr>
            </a:pPr>
            <a:r>
              <a:rPr lang="fr-FR" sz="1200">
                <a:solidFill>
                  <a:srgbClr val="1F497D"/>
                </a:solidFill>
                <a:latin typeface="Calibri" panose="020F0502020204030204" pitchFamily="34" charset="0"/>
              </a:rPr>
              <a:t>Pause déjeuner</a:t>
            </a:r>
          </a:p>
        </p:txBody>
      </p:sp>
      <p:sp>
        <p:nvSpPr>
          <p:cNvPr id="2" name="ZoneTexte 1">
            <a:extLst>
              <a:ext uri="{FF2B5EF4-FFF2-40B4-BE49-F238E27FC236}">
                <a16:creationId xmlns:a16="http://schemas.microsoft.com/office/drawing/2014/main" id="{97FA6110-3F4A-41C1-8343-A2ADAB1C4456}"/>
              </a:ext>
            </a:extLst>
          </p:cNvPr>
          <p:cNvSpPr txBox="1"/>
          <p:nvPr/>
        </p:nvSpPr>
        <p:spPr>
          <a:xfrm>
            <a:off x="335412" y="1264148"/>
            <a:ext cx="616017"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 9h30 -11h40</a:t>
            </a:r>
          </a:p>
        </p:txBody>
      </p:sp>
      <p:sp>
        <p:nvSpPr>
          <p:cNvPr id="5" name="ZoneTexte 4">
            <a:extLst>
              <a:ext uri="{FF2B5EF4-FFF2-40B4-BE49-F238E27FC236}">
                <a16:creationId xmlns:a16="http://schemas.microsoft.com/office/drawing/2014/main" id="{818A8637-8E54-41B9-8743-AE2F73D9B970}"/>
              </a:ext>
            </a:extLst>
          </p:cNvPr>
          <p:cNvSpPr txBox="1"/>
          <p:nvPr/>
        </p:nvSpPr>
        <p:spPr>
          <a:xfrm>
            <a:off x="265830" y="5195013"/>
            <a:ext cx="685599"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11h40 -12h30</a:t>
            </a:r>
          </a:p>
        </p:txBody>
      </p:sp>
      <p:sp>
        <p:nvSpPr>
          <p:cNvPr id="4" name="ZoneTexte 3">
            <a:extLst>
              <a:ext uri="{FF2B5EF4-FFF2-40B4-BE49-F238E27FC236}">
                <a16:creationId xmlns:a16="http://schemas.microsoft.com/office/drawing/2014/main" id="{C7C6951C-A4D0-1088-AF0E-F96F13108AA2}"/>
              </a:ext>
            </a:extLst>
          </p:cNvPr>
          <p:cNvSpPr txBox="1"/>
          <p:nvPr/>
        </p:nvSpPr>
        <p:spPr>
          <a:xfrm>
            <a:off x="265829" y="5714598"/>
            <a:ext cx="685599" cy="276999"/>
          </a:xfrm>
          <a:prstGeom prst="rect">
            <a:avLst/>
          </a:prstGeom>
          <a:noFill/>
        </p:spPr>
        <p:txBody>
          <a:bodyPr wrap="square" rtlCol="0">
            <a:spAutoFit/>
          </a:bodyPr>
          <a:lstStyle/>
          <a:p>
            <a:r>
              <a:rPr lang="fr-FR" sz="1200" b="1">
                <a:solidFill>
                  <a:srgbClr val="1F497D"/>
                </a:solidFill>
                <a:latin typeface="Calibri" panose="020F0502020204030204" pitchFamily="34" charset="0"/>
              </a:rPr>
              <a:t>12h30 </a:t>
            </a:r>
          </a:p>
        </p:txBody>
      </p:sp>
    </p:spTree>
    <p:extLst>
      <p:ext uri="{BB962C8B-B14F-4D97-AF65-F5344CB8AC3E}">
        <p14:creationId xmlns:p14="http://schemas.microsoft.com/office/powerpoint/2010/main" val="1006765162"/>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84595A-BB7D-4855-9925-06793ED9DD2F}"/>
              </a:ext>
            </a:extLst>
          </p:cNvPr>
          <p:cNvSpPr/>
          <p:nvPr/>
        </p:nvSpPr>
        <p:spPr>
          <a:xfrm>
            <a:off x="972766" y="136928"/>
            <a:ext cx="11172080" cy="461665"/>
          </a:xfrm>
          <a:prstGeom prst="rect">
            <a:avLst/>
          </a:prstGeom>
        </p:spPr>
        <p:txBody>
          <a:bodyPr wrap="square">
            <a:spAutoFit/>
          </a:bodyPr>
          <a:lstStyle/>
          <a:p>
            <a:pPr lvl="1" algn="r">
              <a:buClr>
                <a:srgbClr val="1F497D"/>
              </a:buClr>
            </a:pPr>
            <a:r>
              <a:rPr lang="fr-FR" b="1">
                <a:solidFill>
                  <a:srgbClr val="62992B"/>
                </a:solidFill>
                <a:latin typeface="Calibri" panose="020F0502020204030204" pitchFamily="34" charset="0"/>
              </a:rPr>
              <a:t>	</a:t>
            </a:r>
            <a:r>
              <a:rPr lang="fr-FR" sz="2400" b="1">
                <a:solidFill>
                  <a:srgbClr val="62992B"/>
                </a:solidFill>
                <a:latin typeface="Calibri" panose="020F0502020204030204" pitchFamily="34" charset="0"/>
              </a:rPr>
              <a:t>JT 2024 </a:t>
            </a:r>
            <a:r>
              <a:rPr lang="fr-FR" sz="2400" b="1">
                <a:solidFill>
                  <a:srgbClr val="6FAD31"/>
                </a:solidFill>
                <a:latin typeface="Calibri" panose="020F0502020204030204" pitchFamily="34" charset="0"/>
              </a:rPr>
              <a:t>« Pratiques de fertilisation face à la diversité des systèmes de culture »</a:t>
            </a:r>
            <a:endParaRPr lang="fr-FR" sz="2400" b="1">
              <a:solidFill>
                <a:srgbClr val="62992B"/>
              </a:solidFill>
              <a:latin typeface="Calibri" panose="020F0502020204030204" pitchFamily="34" charset="0"/>
            </a:endParaRPr>
          </a:p>
        </p:txBody>
      </p:sp>
      <p:sp>
        <p:nvSpPr>
          <p:cNvPr id="3" name="Rectangle 2">
            <a:extLst>
              <a:ext uri="{FF2B5EF4-FFF2-40B4-BE49-F238E27FC236}">
                <a16:creationId xmlns:a16="http://schemas.microsoft.com/office/drawing/2014/main" id="{3C1CD653-5FC4-2760-8551-D18939E86FFA}"/>
              </a:ext>
            </a:extLst>
          </p:cNvPr>
          <p:cNvSpPr/>
          <p:nvPr/>
        </p:nvSpPr>
        <p:spPr>
          <a:xfrm>
            <a:off x="390617" y="1227062"/>
            <a:ext cx="11345663" cy="5066130"/>
          </a:xfrm>
          <a:prstGeom prst="rect">
            <a:avLst/>
          </a:prstGeom>
        </p:spPr>
        <p:txBody>
          <a:bodyPr wrap="square">
            <a:spAutoFit/>
          </a:bodyPr>
          <a:lstStyle/>
          <a:p>
            <a:pPr marL="285750" indent="-285750">
              <a:lnSpc>
                <a:spcPct val="150000"/>
              </a:lnSpc>
              <a:buClr>
                <a:srgbClr val="1F497D"/>
              </a:buClr>
              <a:buFont typeface="Wingdings" panose="05000000000000000000" pitchFamily="2" charset="2"/>
              <a:buChar char="§"/>
            </a:pPr>
            <a:r>
              <a:rPr lang="fr-FR" b="1">
                <a:solidFill>
                  <a:srgbClr val="1F497D"/>
                </a:solidFill>
                <a:latin typeface="Calibri" panose="020F0502020204030204" pitchFamily="34" charset="0"/>
              </a:rPr>
              <a:t>Comité d’organisation</a:t>
            </a:r>
            <a:r>
              <a:rPr lang="fr-FR" sz="1800" b="1">
                <a:solidFill>
                  <a:srgbClr val="1F497D"/>
                </a:solidFill>
                <a:latin typeface="Calibri" panose="020F0502020204030204" pitchFamily="34" charset="0"/>
              </a:rPr>
              <a:t> </a:t>
            </a:r>
            <a:r>
              <a:rPr lang="fr-FR" sz="1800">
                <a:latin typeface="Calibri" panose="020F0502020204030204" pitchFamily="34" charset="0"/>
              </a:rPr>
              <a:t>(10 personnes) : </a:t>
            </a:r>
            <a:br>
              <a:rPr lang="fr-FR" sz="1800">
                <a:latin typeface="Calibri" panose="020F0502020204030204" pitchFamily="34" charset="0"/>
              </a:rPr>
            </a:br>
            <a:r>
              <a:rPr lang="fr-FR" sz="1800">
                <a:latin typeface="Calibri" panose="020F0502020204030204" pitchFamily="34" charset="0"/>
              </a:rPr>
              <a:t>Mathieu Archambeaud/</a:t>
            </a:r>
            <a:r>
              <a:rPr lang="fr-FR" sz="1800" err="1">
                <a:latin typeface="Calibri" panose="020F0502020204030204" pitchFamily="34" charset="0"/>
              </a:rPr>
              <a:t>Icosystème</a:t>
            </a:r>
            <a:r>
              <a:rPr lang="fr-FR" sz="1800">
                <a:latin typeface="Calibri" panose="020F0502020204030204" pitchFamily="34" charset="0"/>
              </a:rPr>
              <a:t> – Bruno Felix faure/Eurofins-</a:t>
            </a:r>
            <a:r>
              <a:rPr lang="fr-FR" sz="1800" err="1">
                <a:latin typeface="Calibri" panose="020F0502020204030204" pitchFamily="34" charset="0"/>
              </a:rPr>
              <a:t>Galys</a:t>
            </a:r>
            <a:r>
              <a:rPr lang="fr-FR" sz="1800">
                <a:latin typeface="Calibri" panose="020F0502020204030204" pitchFamily="34" charset="0"/>
              </a:rPr>
              <a:t> – Catherine Henault/</a:t>
            </a:r>
            <a:r>
              <a:rPr lang="fr-FR" sz="1800" err="1">
                <a:latin typeface="Calibri" panose="020F0502020204030204" pitchFamily="34" charset="0"/>
              </a:rPr>
              <a:t>Inrae</a:t>
            </a:r>
            <a:r>
              <a:rPr lang="fr-FR" sz="1800">
                <a:latin typeface="Calibri" panose="020F0502020204030204" pitchFamily="34" charset="0"/>
              </a:rPr>
              <a:t> – Raymond Reau/</a:t>
            </a:r>
            <a:r>
              <a:rPr lang="fr-FR" sz="1800" err="1">
                <a:latin typeface="Calibri" panose="020F0502020204030204" pitchFamily="34" charset="0"/>
              </a:rPr>
              <a:t>Inrae</a:t>
            </a:r>
            <a:r>
              <a:rPr lang="fr-FR" sz="1800">
                <a:latin typeface="Calibri" panose="020F0502020204030204" pitchFamily="34" charset="0"/>
              </a:rPr>
              <a:t> – Stéphanie </a:t>
            </a:r>
            <a:r>
              <a:rPr lang="fr-FR" sz="1800" err="1">
                <a:latin typeface="Calibri" panose="020F0502020204030204" pitchFamily="34" charset="0"/>
              </a:rPr>
              <a:t>Sagot</a:t>
            </a:r>
            <a:r>
              <a:rPr lang="fr-FR" sz="1800">
                <a:latin typeface="Calibri" panose="020F0502020204030204" pitchFamily="34" charset="0"/>
              </a:rPr>
              <a:t>/</a:t>
            </a:r>
            <a:r>
              <a:rPr lang="fr-FR" sz="1800" err="1">
                <a:latin typeface="Calibri" panose="020F0502020204030204" pitchFamily="34" charset="0"/>
              </a:rPr>
              <a:t>Ldar</a:t>
            </a:r>
            <a:r>
              <a:rPr lang="fr-FR" sz="1800">
                <a:latin typeface="Calibri" panose="020F0502020204030204" pitchFamily="34" charset="0"/>
              </a:rPr>
              <a:t> –Gregory </a:t>
            </a:r>
            <a:r>
              <a:rPr lang="fr-FR" sz="1800" err="1">
                <a:latin typeface="Calibri" panose="020F0502020204030204" pitchFamily="34" charset="0"/>
              </a:rPr>
              <a:t>Véricel</a:t>
            </a:r>
            <a:r>
              <a:rPr lang="fr-FR" sz="1800">
                <a:latin typeface="Calibri" panose="020F0502020204030204" pitchFamily="34" charset="0"/>
              </a:rPr>
              <a:t>/</a:t>
            </a:r>
            <a:r>
              <a:rPr lang="fr-FR" sz="1800" err="1">
                <a:latin typeface="Calibri" panose="020F0502020204030204" pitchFamily="34" charset="0"/>
              </a:rPr>
              <a:t>Arvalis</a:t>
            </a:r>
            <a:r>
              <a:rPr lang="fr-FR" sz="1800">
                <a:latin typeface="Calibri" panose="020F0502020204030204" pitchFamily="34" charset="0"/>
              </a:rPr>
              <a:t> – Nathalie Vassal/</a:t>
            </a:r>
            <a:r>
              <a:rPr lang="fr-FR" sz="1800" err="1">
                <a:latin typeface="Calibri" panose="020F0502020204030204" pitchFamily="34" charset="0"/>
              </a:rPr>
              <a:t>Vetagro</a:t>
            </a:r>
            <a:r>
              <a:rPr lang="fr-FR" sz="1800">
                <a:latin typeface="Calibri" panose="020F0502020204030204" pitchFamily="34" charset="0"/>
              </a:rPr>
              <a:t>-Sup – Lionel Jordan-Meille/BSA-</a:t>
            </a:r>
            <a:r>
              <a:rPr lang="fr-FR" sz="1800" err="1">
                <a:latin typeface="Calibri" panose="020F0502020204030204" pitchFamily="34" charset="0"/>
              </a:rPr>
              <a:t>Comifer</a:t>
            </a:r>
            <a:r>
              <a:rPr lang="fr-FR" sz="1800">
                <a:latin typeface="Calibri" panose="020F0502020204030204" pitchFamily="34" charset="0"/>
              </a:rPr>
              <a:t>  –  Khady Diedhiou et Sophie Droisier /</a:t>
            </a:r>
            <a:r>
              <a:rPr lang="fr-FR" sz="1800" err="1">
                <a:latin typeface="Calibri" panose="020F0502020204030204" pitchFamily="34" charset="0"/>
              </a:rPr>
              <a:t>Comifer</a:t>
            </a:r>
            <a:r>
              <a:rPr lang="fr-FR" sz="1800">
                <a:latin typeface="Calibri" panose="020F0502020204030204" pitchFamily="34" charset="0"/>
              </a:rPr>
              <a:t> </a:t>
            </a:r>
          </a:p>
          <a:p>
            <a:pPr>
              <a:lnSpc>
                <a:spcPct val="150000"/>
              </a:lnSpc>
              <a:buClr>
                <a:srgbClr val="1F497D"/>
              </a:buClr>
            </a:pPr>
            <a:r>
              <a:rPr lang="fr-FR" sz="1400">
                <a:latin typeface="Calibri" panose="020F0502020204030204" pitchFamily="34" charset="0"/>
                <a:sym typeface="Wingdings" panose="05000000000000000000" pitchFamily="2" charset="2"/>
              </a:rPr>
              <a:t>	 </a:t>
            </a:r>
            <a:r>
              <a:rPr lang="fr-FR" b="1">
                <a:solidFill>
                  <a:srgbClr val="1F497D"/>
                </a:solidFill>
                <a:latin typeface="Calibri" panose="020F0502020204030204" pitchFamily="34" charset="0"/>
              </a:rPr>
              <a:t>6 réunions depuis juin 2022</a:t>
            </a:r>
          </a:p>
          <a:p>
            <a:pPr>
              <a:lnSpc>
                <a:spcPct val="150000"/>
              </a:lnSpc>
              <a:buClr>
                <a:srgbClr val="1F497D"/>
              </a:buClr>
            </a:pPr>
            <a:endParaRPr lang="fr-FR" b="1">
              <a:solidFill>
                <a:srgbClr val="1F497D"/>
              </a:solidFill>
              <a:latin typeface="Calibri" panose="020F0502020204030204" pitchFamily="34" charset="0"/>
            </a:endParaRPr>
          </a:p>
          <a:p>
            <a:pPr marL="285750" indent="-285750">
              <a:lnSpc>
                <a:spcPct val="150000"/>
              </a:lnSpc>
              <a:buClr>
                <a:srgbClr val="1F497D"/>
              </a:buClr>
              <a:buFont typeface="Wingdings" panose="05000000000000000000" pitchFamily="2" charset="2"/>
              <a:buChar char="§"/>
            </a:pPr>
            <a:r>
              <a:rPr lang="fr-FR" b="1">
                <a:solidFill>
                  <a:srgbClr val="1F497D"/>
                </a:solidFill>
                <a:latin typeface="Calibri" panose="020F0502020204030204" pitchFamily="34" charset="0"/>
              </a:rPr>
              <a:t>Objectifs : </a:t>
            </a:r>
          </a:p>
          <a:p>
            <a:pPr marL="742950" lvl="1" indent="-285750">
              <a:lnSpc>
                <a:spcPct val="150000"/>
              </a:lnSpc>
              <a:buClr>
                <a:srgbClr val="1F497D"/>
              </a:buClr>
              <a:buFont typeface="Wingdings" panose="05000000000000000000" pitchFamily="2" charset="2"/>
              <a:buChar char="§"/>
            </a:pPr>
            <a:r>
              <a:rPr lang="fr-FR" sz="1600">
                <a:latin typeface="Calibri" panose="020F0502020204030204" pitchFamily="34" charset="0"/>
              </a:rPr>
              <a:t>Présenter</a:t>
            </a:r>
            <a:r>
              <a:rPr lang="fr-FR" sz="1600" b="1">
                <a:solidFill>
                  <a:srgbClr val="1F497D"/>
                </a:solidFill>
                <a:latin typeface="Calibri" panose="020F0502020204030204" pitchFamily="34" charset="0"/>
              </a:rPr>
              <a:t> </a:t>
            </a:r>
            <a:r>
              <a:rPr lang="fr-FR" sz="1600">
                <a:latin typeface="Calibri" panose="020F0502020204030204" pitchFamily="34" charset="0"/>
              </a:rPr>
              <a:t>la diversité des systèmes de culture actuellement existants</a:t>
            </a:r>
          </a:p>
          <a:p>
            <a:pPr marL="742950" lvl="1" indent="-285750">
              <a:lnSpc>
                <a:spcPct val="150000"/>
              </a:lnSpc>
              <a:buClr>
                <a:srgbClr val="1F497D"/>
              </a:buClr>
              <a:buFont typeface="Wingdings" panose="05000000000000000000" pitchFamily="2" charset="2"/>
              <a:buChar char="§"/>
            </a:pPr>
            <a:r>
              <a:rPr lang="fr-FR" sz="1600">
                <a:latin typeface="Calibri" panose="020F0502020204030204" pitchFamily="34" charset="0"/>
              </a:rPr>
              <a:t>Montrer comment ces systèmes raisonnent leur fertilisation (efficacité / leviers)</a:t>
            </a:r>
          </a:p>
          <a:p>
            <a:pPr marL="742950" lvl="1" indent="-285750">
              <a:lnSpc>
                <a:spcPct val="150000"/>
              </a:lnSpc>
              <a:buClr>
                <a:srgbClr val="1F497D"/>
              </a:buClr>
              <a:buFont typeface="Wingdings" panose="05000000000000000000" pitchFamily="2" charset="2"/>
              <a:buChar char="§"/>
            </a:pPr>
            <a:r>
              <a:rPr lang="fr-FR" sz="1600">
                <a:latin typeface="Calibri" panose="020F0502020204030204" pitchFamily="34" charset="0"/>
              </a:rPr>
              <a:t>Les outils de raisonnement de la fertilisation tels que proposés par le COMIFER collent-ils à ces différents modèles de culture ? </a:t>
            </a:r>
            <a:br>
              <a:rPr lang="fr-FR" sz="1600">
                <a:latin typeface="Calibri" panose="020F0502020204030204" pitchFamily="34" charset="0"/>
              </a:rPr>
            </a:br>
            <a:r>
              <a:rPr lang="fr-FR" sz="1600">
                <a:latin typeface="Calibri" panose="020F0502020204030204" pitchFamily="34" charset="0"/>
              </a:rPr>
              <a:t>	</a:t>
            </a:r>
            <a:r>
              <a:rPr lang="fr-FR" sz="1600" b="1">
                <a:latin typeface="Calibri" panose="020F0502020204030204" pitchFamily="34" charset="0"/>
                <a:sym typeface="Wingdings" panose="05000000000000000000" pitchFamily="2" charset="2"/>
              </a:rPr>
              <a:t> </a:t>
            </a:r>
            <a:r>
              <a:rPr lang="fr-FR" sz="1600" b="1">
                <a:latin typeface="Calibri" panose="020F0502020204030204" pitchFamily="34" charset="0"/>
              </a:rPr>
              <a:t>Face à cette diversité de systèmes de culture, quelles pratiques de fertilisation adopter ?</a:t>
            </a:r>
          </a:p>
          <a:p>
            <a:pPr marL="742950" lvl="1" indent="-285750">
              <a:buClr>
                <a:srgbClr val="1F497D"/>
              </a:buClr>
              <a:buFont typeface="Wingdings" panose="05000000000000000000" pitchFamily="2" charset="2"/>
              <a:buChar char="§"/>
            </a:pPr>
            <a:endParaRPr lang="fr-FR" sz="1400">
              <a:latin typeface="Calibri" panose="020F0502020204030204" pitchFamily="34" charset="0"/>
            </a:endParaRPr>
          </a:p>
          <a:p>
            <a:pPr marL="273050" lvl="1" indent="-273050">
              <a:lnSpc>
                <a:spcPct val="150000"/>
              </a:lnSpc>
              <a:buClr>
                <a:srgbClr val="1F497D"/>
              </a:buClr>
              <a:buFont typeface="Wingdings" panose="05000000000000000000" pitchFamily="2" charset="2"/>
              <a:buChar char="§"/>
            </a:pPr>
            <a:r>
              <a:rPr lang="fr-FR" b="1" err="1">
                <a:solidFill>
                  <a:srgbClr val="1F497D"/>
                </a:solidFill>
                <a:latin typeface="Calibri" panose="020F0502020204030204" pitchFamily="34" charset="0"/>
              </a:rPr>
              <a:t>Pré-programme</a:t>
            </a:r>
            <a:r>
              <a:rPr lang="fr-FR" b="1">
                <a:solidFill>
                  <a:srgbClr val="1F497D"/>
                </a:solidFill>
                <a:latin typeface="Calibri" panose="020F0502020204030204" pitchFamily="34" charset="0"/>
              </a:rPr>
              <a:t> en 3 parties</a:t>
            </a:r>
            <a:endParaRPr lang="fr-FR" sz="400" b="1">
              <a:solidFill>
                <a:srgbClr val="1F497D"/>
              </a:solidFill>
              <a:latin typeface="Calibri" panose="020F0502020204030204" pitchFamily="34" charset="0"/>
            </a:endParaRPr>
          </a:p>
        </p:txBody>
      </p:sp>
    </p:spTree>
    <p:extLst>
      <p:ext uri="{BB962C8B-B14F-4D97-AF65-F5344CB8AC3E}">
        <p14:creationId xmlns:p14="http://schemas.microsoft.com/office/powerpoint/2010/main" val="1941950278"/>
      </p:ext>
    </p:extLst>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69557C-1874-5E5E-A0EA-29FC82286799}"/>
              </a:ext>
            </a:extLst>
          </p:cNvPr>
          <p:cNvSpPr/>
          <p:nvPr/>
        </p:nvSpPr>
        <p:spPr>
          <a:xfrm>
            <a:off x="972766" y="136928"/>
            <a:ext cx="11172080" cy="461665"/>
          </a:xfrm>
          <a:prstGeom prst="rect">
            <a:avLst/>
          </a:prstGeom>
        </p:spPr>
        <p:txBody>
          <a:bodyPr wrap="square">
            <a:spAutoFit/>
          </a:bodyPr>
          <a:lstStyle/>
          <a:p>
            <a:pPr lvl="1" algn="r">
              <a:buClr>
                <a:srgbClr val="1F497D"/>
              </a:buClr>
            </a:pPr>
            <a:r>
              <a:rPr lang="fr-FR" b="1">
                <a:solidFill>
                  <a:srgbClr val="62992B"/>
                </a:solidFill>
                <a:latin typeface="Calibri" panose="020F0502020204030204" pitchFamily="34" charset="0"/>
              </a:rPr>
              <a:t>	</a:t>
            </a:r>
            <a:r>
              <a:rPr lang="fr-FR" sz="2400" b="1">
                <a:solidFill>
                  <a:srgbClr val="62992B"/>
                </a:solidFill>
                <a:latin typeface="Calibri" panose="020F0502020204030204" pitchFamily="34" charset="0"/>
              </a:rPr>
              <a:t>JT 2024 </a:t>
            </a:r>
            <a:r>
              <a:rPr lang="fr-FR" sz="2400" b="1">
                <a:solidFill>
                  <a:srgbClr val="6FAD31"/>
                </a:solidFill>
                <a:latin typeface="Calibri" panose="020F0502020204030204" pitchFamily="34" charset="0"/>
              </a:rPr>
              <a:t>« Pratiques de fertilisation face à la diversité des systèmes de culture »</a:t>
            </a:r>
            <a:endParaRPr lang="fr-FR" sz="2400" b="1">
              <a:solidFill>
                <a:srgbClr val="62992B"/>
              </a:solidFill>
              <a:latin typeface="Calibri" panose="020F0502020204030204" pitchFamily="34" charset="0"/>
            </a:endParaRPr>
          </a:p>
        </p:txBody>
      </p:sp>
      <p:sp>
        <p:nvSpPr>
          <p:cNvPr id="3" name="Rectangle 2">
            <a:extLst>
              <a:ext uri="{FF2B5EF4-FFF2-40B4-BE49-F238E27FC236}">
                <a16:creationId xmlns:a16="http://schemas.microsoft.com/office/drawing/2014/main" id="{07F3ECEC-1B5B-4FC1-5A17-5524CA33C794}"/>
              </a:ext>
            </a:extLst>
          </p:cNvPr>
          <p:cNvSpPr/>
          <p:nvPr/>
        </p:nvSpPr>
        <p:spPr>
          <a:xfrm>
            <a:off x="675514" y="1172630"/>
            <a:ext cx="10644326" cy="4708981"/>
          </a:xfrm>
          <a:prstGeom prst="rect">
            <a:avLst/>
          </a:prstGeom>
        </p:spPr>
        <p:txBody>
          <a:bodyPr wrap="square">
            <a:spAutoFit/>
          </a:bodyPr>
          <a:lstStyle/>
          <a:p>
            <a:pPr>
              <a:buClr>
                <a:srgbClr val="1F497D"/>
              </a:buClr>
            </a:pPr>
            <a:r>
              <a:rPr lang="fr-FR" b="1" u="sng">
                <a:solidFill>
                  <a:srgbClr val="1F497D"/>
                </a:solidFill>
                <a:latin typeface="Calibri" panose="020F0502020204030204" pitchFamily="34" charset="0"/>
              </a:rPr>
              <a:t>Partie I </a:t>
            </a:r>
            <a:r>
              <a:rPr lang="fr-FR" b="1">
                <a:solidFill>
                  <a:srgbClr val="1F497D"/>
                </a:solidFill>
                <a:latin typeface="Calibri" panose="020F0502020204030204" pitchFamily="34" charset="0"/>
              </a:rPr>
              <a:t>: Etat des lieux sur la diversité des pratiques de fertilisation </a:t>
            </a:r>
          </a:p>
          <a:p>
            <a:pPr marL="742950" lvl="1" indent="-285750">
              <a:buClr>
                <a:srgbClr val="1F497D"/>
              </a:buClr>
              <a:buFont typeface="Arial" panose="020B0604020202020204" pitchFamily="34" charset="0"/>
              <a:buChar char="•"/>
            </a:pPr>
            <a:r>
              <a:rPr lang="fr-FR" sz="1400">
                <a:latin typeface="Calibri" panose="020F0502020204030204" pitchFamily="34" charset="0"/>
              </a:rPr>
              <a:t>Restitution de résultats d’enquête (étudiants BSA – ~30 agriculteurs /  identification des méthodes et pratiques de fertilisation / sociologie des groupes / produits utilisés / etc.) 	</a:t>
            </a:r>
            <a:r>
              <a:rPr lang="fr-FR" sz="1400" b="1">
                <a:latin typeface="Calibri" panose="020F0502020204030204" pitchFamily="34" charset="0"/>
                <a:sym typeface="Wingdings" panose="05000000000000000000" pitchFamily="2" charset="2"/>
              </a:rPr>
              <a:t> </a:t>
            </a:r>
            <a:r>
              <a:rPr lang="fr-FR" sz="1400" b="1">
                <a:latin typeface="Calibri" panose="020F0502020204030204" pitchFamily="34" charset="0"/>
              </a:rPr>
              <a:t>Convention avec la junior entreprise de BSA : Enquête agriculteurs (750 € HT)</a:t>
            </a:r>
          </a:p>
          <a:p>
            <a:pPr marL="742950" lvl="1" indent="-285750">
              <a:buClr>
                <a:srgbClr val="1F497D"/>
              </a:buClr>
              <a:buFont typeface="Arial" panose="020B0604020202020204" pitchFamily="34" charset="0"/>
              <a:buChar char="•"/>
            </a:pPr>
            <a:r>
              <a:rPr lang="fr-FR" sz="1400">
                <a:latin typeface="Calibri" panose="020F0502020204030204" pitchFamily="34" charset="0"/>
              </a:rPr>
              <a:t>Témoignages d’agriculteurs mettant en œuvre des pratiques peu conventionnelles </a:t>
            </a:r>
          </a:p>
          <a:p>
            <a:pPr marL="558800" lvl="1" indent="-285750">
              <a:buClr>
                <a:srgbClr val="1F497D"/>
              </a:buClr>
              <a:buFont typeface="Arial" panose="020B0604020202020204" pitchFamily="34" charset="0"/>
              <a:buChar char="•"/>
            </a:pPr>
            <a:endParaRPr lang="fr-FR" sz="1400" b="1" u="sng">
              <a:solidFill>
                <a:srgbClr val="1F497D"/>
              </a:solidFill>
              <a:latin typeface="Calibri" panose="020F0502020204030204" pitchFamily="34" charset="0"/>
            </a:endParaRPr>
          </a:p>
          <a:p>
            <a:pPr>
              <a:buClr>
                <a:srgbClr val="1F497D"/>
              </a:buClr>
            </a:pPr>
            <a:r>
              <a:rPr lang="fr-FR" b="1" u="sng">
                <a:solidFill>
                  <a:srgbClr val="1F497D"/>
                </a:solidFill>
                <a:latin typeface="Calibri" panose="020F0502020204030204" pitchFamily="34" charset="0"/>
              </a:rPr>
              <a:t>Partie II </a:t>
            </a:r>
            <a:r>
              <a:rPr lang="fr-FR" b="1">
                <a:solidFill>
                  <a:srgbClr val="1F497D"/>
                </a:solidFill>
                <a:latin typeface="Calibri" panose="020F0502020204030204" pitchFamily="34" charset="0"/>
              </a:rPr>
              <a:t>: Premiers enseignements pour la gestion de la fertilisation tirés de dispositifs expérimentaux mobilisant des leviers agroécologiques </a:t>
            </a:r>
          </a:p>
          <a:p>
            <a:pPr marL="742950" lvl="1" indent="-285750">
              <a:buClr>
                <a:srgbClr val="1F497D"/>
              </a:buClr>
              <a:buFont typeface="Arial" panose="020B0604020202020204" pitchFamily="34" charset="0"/>
              <a:buChar char="•"/>
            </a:pPr>
            <a:r>
              <a:rPr lang="fr-FR" sz="1400">
                <a:latin typeface="Calibri" panose="020F0502020204030204" pitchFamily="34" charset="0"/>
              </a:rPr>
              <a:t>Données et références techniques existantes pour les SDC non conventionnels</a:t>
            </a:r>
          </a:p>
          <a:p>
            <a:pPr marL="742950" lvl="1" indent="-285750">
              <a:buClr>
                <a:srgbClr val="1F497D"/>
              </a:buClr>
              <a:buFont typeface="Arial" panose="020B0604020202020204" pitchFamily="34" charset="0"/>
              <a:buChar char="•"/>
            </a:pPr>
            <a:r>
              <a:rPr lang="fr-FR" sz="1400">
                <a:latin typeface="Calibri" panose="020F0502020204030204" pitchFamily="34" charset="0"/>
              </a:rPr>
              <a:t>Présentation de dispositifs en R &amp; D via instituts techniques/de recherche </a:t>
            </a:r>
          </a:p>
          <a:p>
            <a:pPr marL="742950" lvl="1" indent="-285750">
              <a:buClr>
                <a:srgbClr val="1F497D"/>
              </a:buClr>
              <a:buFont typeface="Arial" panose="020B0604020202020204" pitchFamily="34" charset="0"/>
              <a:buChar char="•"/>
            </a:pPr>
            <a:r>
              <a:rPr lang="fr-FR" sz="1400">
                <a:latin typeface="Calibri" panose="020F0502020204030204" pitchFamily="34" charset="0"/>
              </a:rPr>
              <a:t>Systèmes autonomes avec légumineuses / en ACS / avec méthaniseurs / Polyculture élevage / etc. </a:t>
            </a:r>
            <a:br>
              <a:rPr lang="fr-FR" sz="1400">
                <a:latin typeface="Calibri" panose="020F0502020204030204" pitchFamily="34" charset="0"/>
              </a:rPr>
            </a:br>
            <a:endParaRPr lang="fr-FR" sz="1400">
              <a:latin typeface="Calibri" panose="020F0502020204030204" pitchFamily="34" charset="0"/>
            </a:endParaRPr>
          </a:p>
          <a:p>
            <a:pPr>
              <a:buClr>
                <a:srgbClr val="1F497D"/>
              </a:buClr>
            </a:pPr>
            <a:r>
              <a:rPr lang="fr-FR" b="1" u="sng">
                <a:solidFill>
                  <a:srgbClr val="1F497D"/>
                </a:solidFill>
                <a:latin typeface="Calibri" panose="020F0502020204030204" pitchFamily="34" charset="0"/>
              </a:rPr>
              <a:t>Partie III </a:t>
            </a:r>
            <a:r>
              <a:rPr lang="fr-FR" b="1">
                <a:solidFill>
                  <a:srgbClr val="1F497D"/>
                </a:solidFill>
                <a:latin typeface="Calibri" panose="020F0502020204030204" pitchFamily="34" charset="0"/>
              </a:rPr>
              <a:t>: Nouvelles mesures, méthodes et indicateurs pour raisonner la fertilisation face à la diversité des SDC</a:t>
            </a:r>
            <a:endParaRPr lang="fr-FR" sz="1400">
              <a:latin typeface="Calibri" panose="020F0502020204030204" pitchFamily="34" charset="0"/>
            </a:endParaRPr>
          </a:p>
          <a:p>
            <a:pPr marL="742950" lvl="1" indent="-285750">
              <a:buClr>
                <a:srgbClr val="1F497D"/>
              </a:buClr>
              <a:buFont typeface="Arial" panose="020B0604020202020204" pitchFamily="34" charset="0"/>
              <a:buChar char="•"/>
            </a:pPr>
            <a:r>
              <a:rPr lang="fr-FR" sz="1400">
                <a:latin typeface="Calibri" panose="020F0502020204030204" pitchFamily="34" charset="0"/>
              </a:rPr>
              <a:t>Pratiques alternatives : Analyse de jus/sève ; Indicateurs de suivi de la fertilisation dans les SDC ; « nouvelles » méthodes et outils de raisonnement de la fertilisation ; Etc.</a:t>
            </a:r>
          </a:p>
          <a:p>
            <a:pPr marL="742950" lvl="1" indent="-285750">
              <a:buClr>
                <a:srgbClr val="1F497D"/>
              </a:buClr>
              <a:buFont typeface="Arial" panose="020B0604020202020204" pitchFamily="34" charset="0"/>
              <a:buChar char="•"/>
            </a:pPr>
            <a:r>
              <a:rPr lang="fr-FR" sz="1400">
                <a:latin typeface="Calibri" panose="020F0502020204030204" pitchFamily="34" charset="0"/>
              </a:rPr>
              <a:t>Principes de fonctionnement, mise en œuvre sur le terrain, acquis, limites et perspectives d’évolution. </a:t>
            </a:r>
          </a:p>
          <a:p>
            <a:pPr lvl="1">
              <a:buClr>
                <a:srgbClr val="1F497D"/>
              </a:buClr>
            </a:pPr>
            <a:endParaRPr lang="fr-FR" sz="1400">
              <a:latin typeface="Calibri" panose="020F0502020204030204" pitchFamily="34" charset="0"/>
            </a:endParaRPr>
          </a:p>
          <a:p>
            <a:pPr marL="0" lvl="1">
              <a:buClr>
                <a:srgbClr val="1F497D"/>
              </a:buClr>
            </a:pPr>
            <a:r>
              <a:rPr lang="fr-FR" b="1" u="sng">
                <a:solidFill>
                  <a:srgbClr val="1F497D"/>
                </a:solidFill>
                <a:latin typeface="Calibri" panose="020F0502020204030204" pitchFamily="34" charset="0"/>
              </a:rPr>
              <a:t>Table ronde finale </a:t>
            </a:r>
            <a:br>
              <a:rPr lang="fr-FR" b="1" u="sng">
                <a:solidFill>
                  <a:srgbClr val="1F497D"/>
                </a:solidFill>
                <a:latin typeface="Calibri" panose="020F0502020204030204" pitchFamily="34" charset="0"/>
              </a:rPr>
            </a:br>
            <a:r>
              <a:rPr lang="fr-FR" sz="1400">
                <a:latin typeface="Calibri" panose="020F0502020204030204" pitchFamily="34" charset="0"/>
              </a:rPr>
              <a:t>Positionnement des méthodes COMIFER par rapport à ces SDC existants, innovants ? </a:t>
            </a:r>
          </a:p>
          <a:p>
            <a:pPr marL="0" lvl="1">
              <a:buClr>
                <a:srgbClr val="1F497D"/>
              </a:buClr>
            </a:pPr>
            <a:r>
              <a:rPr lang="fr-FR" sz="1400">
                <a:latin typeface="Calibri" panose="020F0502020204030204" pitchFamily="34" charset="0"/>
              </a:rPr>
              <a:t>Comment faire évoluer les OAD sur la fertilisation ? </a:t>
            </a:r>
            <a:br>
              <a:rPr lang="fr-FR" sz="1400">
                <a:latin typeface="Calibri" panose="020F0502020204030204" pitchFamily="34" charset="0"/>
              </a:rPr>
            </a:br>
            <a:endParaRPr lang="fr-FR" sz="1400">
              <a:latin typeface="Calibri" panose="020F0502020204030204" pitchFamily="34" charset="0"/>
            </a:endParaRPr>
          </a:p>
        </p:txBody>
      </p:sp>
    </p:spTree>
    <p:extLst>
      <p:ext uri="{BB962C8B-B14F-4D97-AF65-F5344CB8AC3E}">
        <p14:creationId xmlns:p14="http://schemas.microsoft.com/office/powerpoint/2010/main" val="2514973080"/>
      </p:ext>
    </p:extLst>
  </p:cSld>
  <p:clrMapOvr>
    <a:masterClrMapping/>
  </p:clrMapOvr>
  <p:transition spd="slow">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1DC85E-6962-BEA7-F17B-83CAB2DD463D}"/>
              </a:ext>
            </a:extLst>
          </p:cNvPr>
          <p:cNvSpPr/>
          <p:nvPr/>
        </p:nvSpPr>
        <p:spPr>
          <a:xfrm>
            <a:off x="972766" y="136928"/>
            <a:ext cx="11172080" cy="461665"/>
          </a:xfrm>
          <a:prstGeom prst="rect">
            <a:avLst/>
          </a:prstGeom>
        </p:spPr>
        <p:txBody>
          <a:bodyPr wrap="square">
            <a:spAutoFit/>
          </a:bodyPr>
          <a:lstStyle/>
          <a:p>
            <a:pPr lvl="1" algn="r">
              <a:buClr>
                <a:srgbClr val="1F497D"/>
              </a:buClr>
            </a:pPr>
            <a:r>
              <a:rPr lang="fr-FR" b="1">
                <a:solidFill>
                  <a:srgbClr val="62992B"/>
                </a:solidFill>
                <a:latin typeface="Calibri" panose="020F0502020204030204" pitchFamily="34" charset="0"/>
              </a:rPr>
              <a:t>	</a:t>
            </a:r>
            <a:r>
              <a:rPr lang="fr-FR" sz="2400" b="1">
                <a:solidFill>
                  <a:srgbClr val="62992B"/>
                </a:solidFill>
                <a:latin typeface="Calibri" panose="020F0502020204030204" pitchFamily="34" charset="0"/>
              </a:rPr>
              <a:t>JT 2024 </a:t>
            </a:r>
            <a:r>
              <a:rPr lang="fr-FR" sz="2400" b="1">
                <a:solidFill>
                  <a:srgbClr val="6FAD31"/>
                </a:solidFill>
                <a:latin typeface="Calibri" panose="020F0502020204030204" pitchFamily="34" charset="0"/>
              </a:rPr>
              <a:t>« Pratiques de fertilisation face à la diversité des systèmes de culture »</a:t>
            </a:r>
            <a:endParaRPr lang="fr-FR" sz="2400" b="1">
              <a:solidFill>
                <a:srgbClr val="62992B"/>
              </a:solidFill>
              <a:latin typeface="Calibri" panose="020F0502020204030204" pitchFamily="34" charset="0"/>
            </a:endParaRPr>
          </a:p>
        </p:txBody>
      </p:sp>
      <p:sp>
        <p:nvSpPr>
          <p:cNvPr id="5" name="ZoneTexte 4">
            <a:extLst>
              <a:ext uri="{FF2B5EF4-FFF2-40B4-BE49-F238E27FC236}">
                <a16:creationId xmlns:a16="http://schemas.microsoft.com/office/drawing/2014/main" id="{991062D6-2481-95A2-7A2E-D8FBA26DECAF}"/>
              </a:ext>
            </a:extLst>
          </p:cNvPr>
          <p:cNvSpPr txBox="1"/>
          <p:nvPr/>
        </p:nvSpPr>
        <p:spPr>
          <a:xfrm>
            <a:off x="779205" y="1476275"/>
            <a:ext cx="9416846" cy="4252190"/>
          </a:xfrm>
          <a:prstGeom prst="rect">
            <a:avLst/>
          </a:prstGeom>
          <a:noFill/>
        </p:spPr>
        <p:txBody>
          <a:bodyPr wrap="square">
            <a:spAutoFit/>
          </a:bodyPr>
          <a:lstStyle/>
          <a:p>
            <a:pPr algn="just">
              <a:lnSpc>
                <a:spcPct val="115000"/>
              </a:lnSpc>
              <a:buClr>
                <a:srgbClr val="1F497D"/>
              </a:buClr>
            </a:pPr>
            <a:r>
              <a:rPr lang="fr-FR" sz="2000" b="1">
                <a:solidFill>
                  <a:srgbClr val="1F497D"/>
                </a:solidFill>
                <a:latin typeface="Calibri" panose="020F0502020204030204" pitchFamily="34" charset="0"/>
              </a:rPr>
              <a:t>JT présentielle – Paris 14è au FIAP Jean Monnet </a:t>
            </a:r>
          </a:p>
          <a:p>
            <a:pPr algn="just">
              <a:lnSpc>
                <a:spcPct val="115000"/>
              </a:lnSpc>
              <a:buClr>
                <a:srgbClr val="1F497D"/>
              </a:buClr>
            </a:pPr>
            <a:endParaRPr lang="fr-FR" sz="1600" b="1">
              <a:solidFill>
                <a:srgbClr val="1F497D"/>
              </a:solidFill>
              <a:latin typeface="Calibri" panose="020F0502020204030204" pitchFamily="34" charset="0"/>
            </a:endParaRPr>
          </a:p>
          <a:p>
            <a:pPr algn="just">
              <a:lnSpc>
                <a:spcPct val="115000"/>
              </a:lnSpc>
              <a:buClr>
                <a:srgbClr val="1F497D"/>
              </a:buClr>
            </a:pPr>
            <a:r>
              <a:rPr lang="fr-FR" b="1">
                <a:solidFill>
                  <a:srgbClr val="1F497D"/>
                </a:solidFill>
                <a:latin typeface="Calibri" panose="020F0502020204030204" pitchFamily="34" charset="0"/>
              </a:rPr>
              <a:t>Date d’origine :  février, puis avril 2023 </a:t>
            </a:r>
          </a:p>
          <a:p>
            <a:pPr marL="800100" lvl="1" indent="-342900" algn="just">
              <a:lnSpc>
                <a:spcPct val="115000"/>
              </a:lnSpc>
              <a:buClr>
                <a:srgbClr val="1F497D"/>
              </a:buClr>
              <a:buFont typeface="Arial" panose="020B0604020202020204" pitchFamily="34" charset="0"/>
              <a:buChar char="•"/>
            </a:pPr>
            <a:r>
              <a:rPr lang="fr-FR" sz="1400">
                <a:solidFill>
                  <a:srgbClr val="1F497D"/>
                </a:solidFill>
                <a:latin typeface="Calibri" panose="020F0502020204030204" pitchFamily="34" charset="0"/>
              </a:rPr>
              <a:t>Problème de disponibilité des agriculteurs que l’on souhaite faire participer</a:t>
            </a:r>
          </a:p>
          <a:p>
            <a:pPr marL="800100" lvl="1" indent="-342900" algn="just">
              <a:lnSpc>
                <a:spcPct val="115000"/>
              </a:lnSpc>
              <a:buFont typeface="Arial" panose="020B0604020202020204" pitchFamily="34" charset="0"/>
              <a:buChar char="•"/>
            </a:pPr>
            <a:r>
              <a:rPr lang="fr-FR" sz="1400">
                <a:solidFill>
                  <a:srgbClr val="1F497D"/>
                </a:solidFill>
                <a:latin typeface="Calibri" panose="020F0502020204030204" pitchFamily="34" charset="0"/>
              </a:rPr>
              <a:t>Nécessité de mieux structurer le fil rouge « le raisonnement de la fertilisation » dans des SDC différents/innovants » et consolider le programme </a:t>
            </a:r>
            <a:r>
              <a:rPr lang="fr-FR" b="1">
                <a:solidFill>
                  <a:srgbClr val="FF0000"/>
                </a:solidFill>
                <a:latin typeface="Calibri" panose="020F0502020204030204" pitchFamily="34" charset="0"/>
              </a:rPr>
              <a:t>	  </a:t>
            </a:r>
          </a:p>
          <a:p>
            <a:pPr marL="800100" lvl="1" indent="-342900" algn="just">
              <a:lnSpc>
                <a:spcPct val="115000"/>
              </a:lnSpc>
              <a:buFont typeface="Arial" panose="020B0604020202020204" pitchFamily="34" charset="0"/>
              <a:buChar char="•"/>
            </a:pPr>
            <a:r>
              <a:rPr lang="fr-FR" b="1">
                <a:solidFill>
                  <a:srgbClr val="1F497D"/>
                </a:solidFill>
                <a:latin typeface="Calibri" panose="020F0502020204030204" pitchFamily="34" charset="0"/>
              </a:rPr>
              <a:t>Report à février 2024 </a:t>
            </a:r>
          </a:p>
          <a:p>
            <a:pPr marL="1200150" lvl="2" indent="-285750" algn="just">
              <a:lnSpc>
                <a:spcPct val="115000"/>
              </a:lnSpc>
              <a:buFont typeface="Wingdings" panose="05000000000000000000" pitchFamily="2" charset="2"/>
              <a:buChar char="à"/>
            </a:pPr>
            <a:r>
              <a:rPr lang="fr-FR" b="1">
                <a:solidFill>
                  <a:srgbClr val="68A22E"/>
                </a:solidFill>
                <a:latin typeface="Calibri" panose="020F0502020204030204" pitchFamily="34" charset="0"/>
              </a:rPr>
              <a:t>Date retenue par le comité d’organisation : 1</a:t>
            </a:r>
            <a:r>
              <a:rPr lang="fr-FR" b="1" baseline="30000">
                <a:solidFill>
                  <a:srgbClr val="68A22E"/>
                </a:solidFill>
                <a:latin typeface="Calibri" panose="020F0502020204030204" pitchFamily="34" charset="0"/>
              </a:rPr>
              <a:t>er</a:t>
            </a:r>
            <a:r>
              <a:rPr lang="fr-FR" b="1">
                <a:solidFill>
                  <a:srgbClr val="68A22E"/>
                </a:solidFill>
                <a:latin typeface="Calibri" panose="020F0502020204030204" pitchFamily="34" charset="0"/>
              </a:rPr>
              <a:t> février 2024</a:t>
            </a:r>
          </a:p>
          <a:p>
            <a:pPr lvl="1" algn="just">
              <a:lnSpc>
                <a:spcPct val="115000"/>
              </a:lnSpc>
            </a:pPr>
            <a:endParaRPr lang="fr-FR" b="1">
              <a:solidFill>
                <a:srgbClr val="FF0000"/>
              </a:solidFill>
              <a:latin typeface="Calibri" panose="020F0502020204030204" pitchFamily="34" charset="0"/>
            </a:endParaRPr>
          </a:p>
          <a:p>
            <a:pPr lvl="1" algn="just">
              <a:lnSpc>
                <a:spcPct val="115000"/>
              </a:lnSpc>
            </a:pPr>
            <a:endParaRPr lang="fr-FR" b="1">
              <a:solidFill>
                <a:srgbClr val="1F497D"/>
              </a:solidFill>
              <a:latin typeface="Calibri" panose="020F0502020204030204" pitchFamily="34" charset="0"/>
            </a:endParaRPr>
          </a:p>
          <a:p>
            <a:pPr marL="285750" indent="-285750" algn="just">
              <a:lnSpc>
                <a:spcPct val="115000"/>
              </a:lnSpc>
              <a:buFont typeface="Arial" panose="020B0604020202020204" pitchFamily="34" charset="0"/>
              <a:buChar char="•"/>
            </a:pPr>
            <a:r>
              <a:rPr lang="fr-FR" b="1">
                <a:solidFill>
                  <a:srgbClr val="1F497D"/>
                </a:solidFill>
                <a:latin typeface="Calibri" panose="020F0502020204030204" pitchFamily="34" charset="0"/>
              </a:rPr>
              <a:t>Prochaine étapes : </a:t>
            </a:r>
          </a:p>
          <a:p>
            <a:pPr marL="742950" lvl="1" indent="-285750" algn="just">
              <a:lnSpc>
                <a:spcPct val="115000"/>
              </a:lnSpc>
              <a:buFont typeface="Arial" panose="020B0604020202020204" pitchFamily="34" charset="0"/>
              <a:buChar char="•"/>
            </a:pPr>
            <a:r>
              <a:rPr lang="fr-FR" sz="1600">
                <a:solidFill>
                  <a:srgbClr val="1F497D"/>
                </a:solidFill>
                <a:latin typeface="Calibri" panose="020F0502020204030204" pitchFamily="34" charset="0"/>
              </a:rPr>
              <a:t>Confirmer les intervenants</a:t>
            </a:r>
          </a:p>
          <a:p>
            <a:pPr marL="742950" lvl="1" indent="-285750" algn="just">
              <a:lnSpc>
                <a:spcPct val="115000"/>
              </a:lnSpc>
              <a:buFont typeface="Arial" panose="020B0604020202020204" pitchFamily="34" charset="0"/>
              <a:buChar char="•"/>
            </a:pPr>
            <a:r>
              <a:rPr lang="fr-FR" sz="1600">
                <a:solidFill>
                  <a:srgbClr val="1F497D"/>
                </a:solidFill>
                <a:latin typeface="Calibri" panose="020F0502020204030204" pitchFamily="34" charset="0"/>
              </a:rPr>
              <a:t>Diffuser le programme </a:t>
            </a:r>
          </a:p>
          <a:p>
            <a:pPr marL="742950" lvl="1" indent="-285750" algn="just">
              <a:lnSpc>
                <a:spcPct val="115000"/>
              </a:lnSpc>
              <a:buFont typeface="Arial" panose="020B0604020202020204" pitchFamily="34" charset="0"/>
              <a:buChar char="•"/>
            </a:pPr>
            <a:r>
              <a:rPr lang="fr-FR" sz="1600">
                <a:solidFill>
                  <a:srgbClr val="1F497D"/>
                </a:solidFill>
                <a:latin typeface="Calibri" panose="020F0502020204030204" pitchFamily="34" charset="0"/>
              </a:rPr>
              <a:t>Préparer l’ouverture des inscriptions </a:t>
            </a:r>
          </a:p>
        </p:txBody>
      </p:sp>
    </p:spTree>
    <p:extLst>
      <p:ext uri="{BB962C8B-B14F-4D97-AF65-F5344CB8AC3E}">
        <p14:creationId xmlns:p14="http://schemas.microsoft.com/office/powerpoint/2010/main" val="441457057"/>
      </p:ext>
    </p:extLst>
  </p:cSld>
  <p:clrMapOvr>
    <a:masterClrMapping/>
  </p:clrMapOvr>
  <p:transition spd="slow">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143" y="121748"/>
            <a:ext cx="3949430"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Ordre du jour</a:t>
            </a:r>
            <a:endParaRPr lang="fr-FR" sz="4000" b="1">
              <a:solidFill>
                <a:srgbClr val="62992B"/>
              </a:solidFill>
            </a:endParaRPr>
          </a:p>
        </p:txBody>
      </p:sp>
      <p:sp>
        <p:nvSpPr>
          <p:cNvPr id="6" name="Rectangle 5"/>
          <p:cNvSpPr/>
          <p:nvPr/>
        </p:nvSpPr>
        <p:spPr>
          <a:xfrm>
            <a:off x="1193689" y="1177104"/>
            <a:ext cx="11059802" cy="4757328"/>
          </a:xfrm>
          <a:prstGeom prst="rect">
            <a:avLst/>
          </a:prstGeom>
        </p:spPr>
        <p:txBody>
          <a:bodyPr wrap="square">
            <a:spAutoFit/>
          </a:bodyPr>
          <a:lstStyle/>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de l’ordre du jour de l’Assemblée Générale</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du procès-verbal de l’Assemblée Générale du 31 mars 2022</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Bilan de l’activité du Comifer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Rapport moral du président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Activité 2022</a:t>
            </a:r>
          </a:p>
          <a:p>
            <a:pPr marL="1314450" lvl="2" indent="-400050">
              <a:buClr>
                <a:srgbClr val="1F497D"/>
              </a:buClr>
              <a:buFont typeface="+mj-lt"/>
              <a:buAutoNum type="romanLcPeriod"/>
              <a:tabLst>
                <a:tab pos="1343025" algn="l"/>
              </a:tabLst>
            </a:pPr>
            <a:r>
              <a:rPr lang="fr-FR" sz="1200">
                <a:solidFill>
                  <a:srgbClr val="6FAD31"/>
                </a:solidFill>
                <a:latin typeface="Calibri" panose="020F0502020204030204" pitchFamily="34" charset="0"/>
              </a:rPr>
              <a:t>	</a:t>
            </a:r>
            <a:r>
              <a:rPr lang="fr-FR" sz="1200">
                <a:solidFill>
                  <a:srgbClr val="1F497D"/>
                </a:solidFill>
                <a:latin typeface="Calibri" panose="020F0502020204030204" pitchFamily="34" charset="0"/>
              </a:rPr>
              <a:t>Production des groupes de travail Comifer</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du groupe conjoint Comifer-RMT-Bouclage</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Convention Comifer-MASA </a:t>
            </a:r>
            <a:r>
              <a:rPr lang="fr-FR" sz="1050">
                <a:solidFill>
                  <a:srgbClr val="1F497D"/>
                </a:solidFill>
                <a:latin typeface="Calibri" panose="020F0502020204030204" pitchFamily="34" charset="0"/>
              </a:rPr>
              <a:t>(Ministère de l’Agriculture, de l’Alimentation et de la Souveraineté alimentaire) </a:t>
            </a:r>
            <a:r>
              <a:rPr lang="fr-FR" sz="1400">
                <a:solidFill>
                  <a:srgbClr val="1F497D"/>
                </a:solidFill>
                <a:latin typeface="Calibri" panose="020F0502020204030204" pitchFamily="34" charset="0"/>
              </a:rPr>
              <a:t>	</a:t>
            </a:r>
          </a:p>
          <a:p>
            <a:pPr marL="1314450" lvl="2" indent="-400050">
              <a:buClr>
                <a:srgbClr val="1F497D"/>
              </a:buClr>
              <a:buFont typeface="+mj-lt"/>
              <a:buAutoNum type="romanLcPeriod"/>
              <a:tabLst>
                <a:tab pos="1343025" algn="l"/>
              </a:tabLst>
            </a:pPr>
            <a:r>
              <a:rPr lang="fr-FR" sz="1400">
                <a:solidFill>
                  <a:srgbClr val="1F497D"/>
                </a:solidFill>
                <a:latin typeface="Calibri" panose="020F0502020204030204" pitchFamily="34" charset="0"/>
              </a:rPr>
              <a:t>	</a:t>
            </a:r>
            <a:r>
              <a:rPr lang="fr-FR" sz="1200">
                <a:solidFill>
                  <a:srgbClr val="1F497D"/>
                </a:solidFill>
                <a:latin typeface="Calibri" panose="020F0502020204030204" pitchFamily="34" charset="0"/>
              </a:rPr>
              <a:t>Bilan JT 2022 </a:t>
            </a:r>
            <a:r>
              <a:rPr lang="fr-FR" sz="1050">
                <a:solidFill>
                  <a:srgbClr val="1F497D"/>
                </a:solidFill>
                <a:latin typeface="Calibri" panose="020F0502020204030204" pitchFamily="34" charset="0"/>
              </a:rPr>
              <a:t>« Oligo-éléments et contaminants métalliques en agriculture : quelles réponses face aux enjeux agronomiques, sanitaires, environnementaux ?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16</a:t>
            </a:r>
            <a:r>
              <a:rPr lang="fr-FR" sz="1200" baseline="30000">
                <a:solidFill>
                  <a:srgbClr val="1F497D"/>
                </a:solidFill>
                <a:latin typeface="Calibri" panose="020F0502020204030204" pitchFamily="34" charset="0"/>
              </a:rPr>
              <a:t>è</a:t>
            </a:r>
            <a:r>
              <a:rPr lang="fr-FR" sz="1200">
                <a:solidFill>
                  <a:srgbClr val="1F497D"/>
                </a:solidFill>
                <a:latin typeface="Calibri" panose="020F0502020204030204" pitchFamily="34" charset="0"/>
              </a:rPr>
              <a:t> Rencontres Comifer-Gemas 2023</a:t>
            </a:r>
          </a:p>
          <a:p>
            <a:pPr marL="800100" lvl="1" indent="-342900">
              <a:buClr>
                <a:srgbClr val="1F497D"/>
              </a:buClr>
              <a:buFont typeface="+mj-lt"/>
              <a:buAutoNum type="alphaLcPeriod"/>
            </a:pPr>
            <a:r>
              <a:rPr lang="fr-FR" sz="1200">
                <a:solidFill>
                  <a:srgbClr val="1F497D"/>
                </a:solidFill>
                <a:latin typeface="Calibri" panose="020F0502020204030204" pitchFamily="34" charset="0"/>
              </a:rPr>
              <a:t>JT 2024 « Pratiques de fertilisation face à la diversité des systèmes de culture » </a:t>
            </a:r>
          </a:p>
          <a:p>
            <a:pPr marL="800100" lvl="1" indent="-342900">
              <a:buClr>
                <a:srgbClr val="1F497D"/>
              </a:buClr>
              <a:buFont typeface="+mj-lt"/>
              <a:buAutoNum type="alphaLcPeriod"/>
            </a:pPr>
            <a:r>
              <a:rPr lang="fr-FR" sz="1600" b="1">
                <a:solidFill>
                  <a:srgbClr val="6FAD31"/>
                </a:solidFill>
                <a:latin typeface="Calibri" panose="020F0502020204030204" pitchFamily="34" charset="0"/>
              </a:rPr>
              <a:t>Site internet</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Présentation des comptes 2022 – Projet de budget 2023 – Montant des adhésions 2024</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Renouvellement du tiers sortant des administrateurs </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Points divers : </a:t>
            </a:r>
          </a:p>
          <a:p>
            <a:pPr marL="742950" lvl="1" indent="-285750">
              <a:buFont typeface="+mj-lt"/>
              <a:buAutoNum type="alphaLcPeriod"/>
            </a:pPr>
            <a:r>
              <a:rPr lang="fr-FR" sz="1100">
                <a:solidFill>
                  <a:srgbClr val="1F497D"/>
                </a:solidFill>
                <a:effectLst/>
                <a:latin typeface="Calibri" panose="020F0502020204030204" pitchFamily="34" charset="0"/>
                <a:ea typeface="Times New Roman" panose="02020603050405020304" pitchFamily="18" charset="0"/>
              </a:rPr>
              <a:t>Participation du Comifer dans différents projets </a:t>
            </a:r>
            <a:endParaRPr lang="fr-FR" sz="1200">
              <a:solidFill>
                <a:srgbClr val="1F497D"/>
              </a:solidFill>
              <a:effectLst/>
              <a:latin typeface="Times New Roman" panose="02020603050405020304" pitchFamily="18" charset="0"/>
              <a:ea typeface="Calibri" panose="020F0502020204030204" pitchFamily="34" charset="0"/>
            </a:endParaRPr>
          </a:p>
          <a:p>
            <a:pPr marL="342900" indent="-342900">
              <a:lnSpc>
                <a:spcPct val="150000"/>
              </a:lnSpc>
              <a:spcAft>
                <a:spcPts val="600"/>
              </a:spcAft>
              <a:buClr>
                <a:srgbClr val="1F497D"/>
              </a:buClr>
              <a:buFont typeface="+mj-lt"/>
              <a:buAutoNum type="arabicPeriod"/>
            </a:pPr>
            <a:r>
              <a:rPr lang="fr-FR" sz="1200">
                <a:solidFill>
                  <a:srgbClr val="1F497D"/>
                </a:solidFill>
                <a:latin typeface="Calibri" panose="020F0502020204030204" pitchFamily="34" charset="0"/>
              </a:rPr>
              <a:t>Fixation de la date de l’Assemblée Générale 2024</a:t>
            </a:r>
          </a:p>
          <a:p>
            <a:pPr>
              <a:spcAft>
                <a:spcPts val="600"/>
              </a:spcAft>
              <a:buClr>
                <a:srgbClr val="62992B"/>
              </a:buClr>
            </a:pPr>
            <a:r>
              <a:rPr lang="fr-FR" sz="1200">
                <a:solidFill>
                  <a:srgbClr val="1F497D"/>
                </a:solidFill>
                <a:latin typeface="Calibri" panose="020F0502020204030204" pitchFamily="34" charset="0"/>
              </a:rPr>
              <a:t>Présentation de l’AFA - Association française d’Agronomie - par Adeline Michel, présidente. </a:t>
            </a:r>
            <a:br>
              <a:rPr lang="fr-FR" sz="1200">
                <a:solidFill>
                  <a:srgbClr val="1F497D"/>
                </a:solidFill>
                <a:latin typeface="Calibri" panose="020F0502020204030204" pitchFamily="34" charset="0"/>
              </a:rPr>
            </a:br>
            <a:r>
              <a:rPr lang="fr-FR" sz="1200">
                <a:solidFill>
                  <a:srgbClr val="1F497D"/>
                </a:solidFill>
                <a:latin typeface="Calibri" panose="020F0502020204030204" pitchFamily="34" charset="0"/>
              </a:rPr>
              <a:t>Cette présentation sera suivie d’une discussion ouverte autour de projets à coordonner avec le COMIFER. </a:t>
            </a:r>
          </a:p>
          <a:p>
            <a:pPr>
              <a:lnSpc>
                <a:spcPct val="150000"/>
              </a:lnSpc>
              <a:buClr>
                <a:srgbClr val="1F497D"/>
              </a:buClr>
            </a:pPr>
            <a:r>
              <a:rPr lang="fr-FR" sz="1200">
                <a:solidFill>
                  <a:srgbClr val="1F497D"/>
                </a:solidFill>
                <a:latin typeface="Calibri" panose="020F0502020204030204" pitchFamily="34" charset="0"/>
              </a:rPr>
              <a:t>Pause déjeuner</a:t>
            </a:r>
          </a:p>
        </p:txBody>
      </p:sp>
      <p:sp>
        <p:nvSpPr>
          <p:cNvPr id="2" name="ZoneTexte 1">
            <a:extLst>
              <a:ext uri="{FF2B5EF4-FFF2-40B4-BE49-F238E27FC236}">
                <a16:creationId xmlns:a16="http://schemas.microsoft.com/office/drawing/2014/main" id="{97FA6110-3F4A-41C1-8343-A2ADAB1C4456}"/>
              </a:ext>
            </a:extLst>
          </p:cNvPr>
          <p:cNvSpPr txBox="1"/>
          <p:nvPr/>
        </p:nvSpPr>
        <p:spPr>
          <a:xfrm>
            <a:off x="335412" y="1264148"/>
            <a:ext cx="616017"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 9h30 -11h40</a:t>
            </a:r>
          </a:p>
        </p:txBody>
      </p:sp>
      <p:sp>
        <p:nvSpPr>
          <p:cNvPr id="5" name="ZoneTexte 4">
            <a:extLst>
              <a:ext uri="{FF2B5EF4-FFF2-40B4-BE49-F238E27FC236}">
                <a16:creationId xmlns:a16="http://schemas.microsoft.com/office/drawing/2014/main" id="{818A8637-8E54-41B9-8743-AE2F73D9B970}"/>
              </a:ext>
            </a:extLst>
          </p:cNvPr>
          <p:cNvSpPr txBox="1"/>
          <p:nvPr/>
        </p:nvSpPr>
        <p:spPr>
          <a:xfrm>
            <a:off x="265830" y="5146377"/>
            <a:ext cx="685599"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11h40 -12h30</a:t>
            </a:r>
          </a:p>
        </p:txBody>
      </p:sp>
      <p:sp>
        <p:nvSpPr>
          <p:cNvPr id="4" name="ZoneTexte 3">
            <a:extLst>
              <a:ext uri="{FF2B5EF4-FFF2-40B4-BE49-F238E27FC236}">
                <a16:creationId xmlns:a16="http://schemas.microsoft.com/office/drawing/2014/main" id="{C7C6951C-A4D0-1088-AF0E-F96F13108AA2}"/>
              </a:ext>
            </a:extLst>
          </p:cNvPr>
          <p:cNvSpPr txBox="1"/>
          <p:nvPr/>
        </p:nvSpPr>
        <p:spPr>
          <a:xfrm>
            <a:off x="265829" y="5665962"/>
            <a:ext cx="685599" cy="276999"/>
          </a:xfrm>
          <a:prstGeom prst="rect">
            <a:avLst/>
          </a:prstGeom>
          <a:noFill/>
        </p:spPr>
        <p:txBody>
          <a:bodyPr wrap="square" rtlCol="0">
            <a:spAutoFit/>
          </a:bodyPr>
          <a:lstStyle/>
          <a:p>
            <a:r>
              <a:rPr lang="fr-FR" sz="1200" b="1">
                <a:solidFill>
                  <a:srgbClr val="1F497D"/>
                </a:solidFill>
                <a:latin typeface="Calibri" panose="020F0502020204030204" pitchFamily="34" charset="0"/>
              </a:rPr>
              <a:t>12h30 </a:t>
            </a:r>
          </a:p>
        </p:txBody>
      </p:sp>
    </p:spTree>
    <p:extLst>
      <p:ext uri="{BB962C8B-B14F-4D97-AF65-F5344CB8AC3E}">
        <p14:creationId xmlns:p14="http://schemas.microsoft.com/office/powerpoint/2010/main" val="3020221307"/>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143" y="121748"/>
            <a:ext cx="3949430"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Ordre du jour</a:t>
            </a:r>
            <a:endParaRPr lang="fr-FR" sz="4000" b="1">
              <a:solidFill>
                <a:srgbClr val="62992B"/>
              </a:solidFill>
            </a:endParaRPr>
          </a:p>
        </p:txBody>
      </p:sp>
      <p:sp>
        <p:nvSpPr>
          <p:cNvPr id="6" name="Rectangle 5"/>
          <p:cNvSpPr/>
          <p:nvPr/>
        </p:nvSpPr>
        <p:spPr>
          <a:xfrm>
            <a:off x="1193689" y="1177104"/>
            <a:ext cx="11059802" cy="4926605"/>
          </a:xfrm>
          <a:prstGeom prst="rect">
            <a:avLst/>
          </a:prstGeom>
        </p:spPr>
        <p:txBody>
          <a:bodyPr wrap="square">
            <a:spAutoFit/>
          </a:bodyPr>
          <a:lstStyle/>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de l’ordre du jour de l’Assemblée Générale</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du procès-verbal de l’Assemblée Générale du 31 mars 2022</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Bilan de l’activité du Comifer :</a:t>
            </a:r>
          </a:p>
          <a:p>
            <a:pPr marL="800100" lvl="1" indent="-342900">
              <a:buClr>
                <a:srgbClr val="1F497D"/>
              </a:buClr>
              <a:buFont typeface="+mj-lt"/>
              <a:buAutoNum type="alphaLcPeriod"/>
            </a:pPr>
            <a:r>
              <a:rPr lang="fr-FR" sz="1600" b="1">
                <a:solidFill>
                  <a:srgbClr val="6FAD31"/>
                </a:solidFill>
                <a:latin typeface="Calibri" panose="020F0502020204030204" pitchFamily="34" charset="0"/>
              </a:rPr>
              <a:t>Rapport moral du président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Activité 2022</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des groupes de travail Comifer</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du groupe conjoint Comifer-RMT-Bouclage</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Convention </a:t>
            </a:r>
            <a:r>
              <a:rPr lang="fr-FR" sz="1200">
                <a:solidFill>
                  <a:srgbClr val="1F497D"/>
                </a:solidFill>
                <a:effectLst/>
                <a:latin typeface="Calibri" panose="020F0502020204030204" pitchFamily="34" charset="0"/>
                <a:ea typeface="Calibri" panose="020F0502020204030204" pitchFamily="34" charset="0"/>
              </a:rPr>
              <a:t>Comifer-MASA</a:t>
            </a:r>
            <a:r>
              <a:rPr lang="fr-FR" sz="1400">
                <a:solidFill>
                  <a:srgbClr val="1F497D"/>
                </a:solidFill>
                <a:effectLst/>
                <a:latin typeface="Calibri" panose="020F0502020204030204" pitchFamily="34" charset="0"/>
                <a:ea typeface="Calibri" panose="020F0502020204030204" pitchFamily="34" charset="0"/>
              </a:rPr>
              <a:t> </a:t>
            </a:r>
            <a:r>
              <a:rPr lang="fr-FR" sz="1050">
                <a:solidFill>
                  <a:srgbClr val="1F497D"/>
                </a:solidFill>
                <a:latin typeface="Calibri" panose="020F0502020204030204" pitchFamily="34" charset="0"/>
              </a:rPr>
              <a:t>(Ministère de l’Agriculture, de l’Alimentation et de la Souveraineté alimentaire) </a:t>
            </a:r>
            <a:r>
              <a:rPr lang="fr-FR" sz="1400">
                <a:solidFill>
                  <a:srgbClr val="1F497D"/>
                </a:solidFill>
                <a:latin typeface="Calibri" panose="020F0502020204030204" pitchFamily="34" charset="0"/>
              </a:rPr>
              <a:t>	</a:t>
            </a:r>
          </a:p>
          <a:p>
            <a:pPr marL="1314450" lvl="2" indent="-400050">
              <a:buClr>
                <a:srgbClr val="1F497D"/>
              </a:buClr>
              <a:buFont typeface="+mj-lt"/>
              <a:buAutoNum type="romanLcPeriod"/>
              <a:tabLst>
                <a:tab pos="1343025" algn="l"/>
              </a:tabLst>
            </a:pPr>
            <a:r>
              <a:rPr lang="fr-FR" sz="1400">
                <a:solidFill>
                  <a:srgbClr val="1F497D"/>
                </a:solidFill>
                <a:latin typeface="Calibri" panose="020F0502020204030204" pitchFamily="34" charset="0"/>
              </a:rPr>
              <a:t>	</a:t>
            </a:r>
            <a:r>
              <a:rPr lang="fr-FR" sz="1200">
                <a:solidFill>
                  <a:srgbClr val="1F497D"/>
                </a:solidFill>
                <a:latin typeface="Calibri" panose="020F0502020204030204" pitchFamily="34" charset="0"/>
              </a:rPr>
              <a:t>Bilan JT 2022 </a:t>
            </a:r>
            <a:r>
              <a:rPr lang="fr-FR" sz="1050">
                <a:solidFill>
                  <a:srgbClr val="1F497D"/>
                </a:solidFill>
                <a:latin typeface="Calibri" panose="020F0502020204030204" pitchFamily="34" charset="0"/>
              </a:rPr>
              <a:t>« Oligo-éléments et contaminants métalliques en agriculture : quelles réponses face aux enjeux agronomiques, sanitaires, environnementaux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16</a:t>
            </a:r>
            <a:r>
              <a:rPr lang="fr-FR" sz="1200" baseline="30000">
                <a:solidFill>
                  <a:srgbClr val="1F497D"/>
                </a:solidFill>
                <a:latin typeface="Calibri" panose="020F0502020204030204" pitchFamily="34" charset="0"/>
              </a:rPr>
              <a:t>è</a:t>
            </a:r>
            <a:r>
              <a:rPr lang="fr-FR" sz="1200">
                <a:solidFill>
                  <a:srgbClr val="1F497D"/>
                </a:solidFill>
                <a:latin typeface="Calibri" panose="020F0502020204030204" pitchFamily="34" charset="0"/>
              </a:rPr>
              <a:t> Rencontres Comifer-Gemas 2023</a:t>
            </a:r>
            <a:endParaRPr lang="fr-FR" sz="1200">
              <a:solidFill>
                <a:srgbClr val="1F497D"/>
              </a:solidFill>
              <a:effectLst/>
              <a:latin typeface="Calibri" panose="020F0502020204030204" pitchFamily="34" charset="0"/>
              <a:ea typeface="Times New Roman" panose="02020603050405020304" pitchFamily="18" charset="0"/>
            </a:endParaRPr>
          </a:p>
          <a:p>
            <a:pPr marL="800100" lvl="1" indent="-342900">
              <a:buClr>
                <a:srgbClr val="1F497D"/>
              </a:buClr>
              <a:buFont typeface="+mj-lt"/>
              <a:buAutoNum type="alphaLcPeriod"/>
            </a:pPr>
            <a:r>
              <a:rPr lang="fr-FR" sz="1200">
                <a:solidFill>
                  <a:srgbClr val="1F497D"/>
                </a:solidFill>
                <a:latin typeface="Calibri" panose="020F0502020204030204" pitchFamily="34" charset="0"/>
              </a:rPr>
              <a:t>JT 2024 </a:t>
            </a:r>
            <a:r>
              <a:rPr lang="fr-FR" sz="1050">
                <a:solidFill>
                  <a:srgbClr val="1F497D"/>
                </a:solidFill>
                <a:latin typeface="Calibri" panose="020F0502020204030204" pitchFamily="34" charset="0"/>
              </a:rPr>
              <a:t>« Pratiques de fertilisation face à la diversité des systèmes de culture»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Site internet</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Présentation des comptes 2022 – Projet de budget 2023 – Montant des adhésions 2024</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Renouvellement du tiers sortant des administrateurs </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Points divers : </a:t>
            </a:r>
          </a:p>
          <a:p>
            <a:pPr marL="742950" lvl="1" indent="-285750">
              <a:buFont typeface="+mj-lt"/>
              <a:buAutoNum type="alphaLcPeriod"/>
            </a:pPr>
            <a:r>
              <a:rPr lang="fr-FR" sz="1100">
                <a:solidFill>
                  <a:srgbClr val="1F497D"/>
                </a:solidFill>
                <a:effectLst/>
                <a:latin typeface="Calibri" panose="020F0502020204030204" pitchFamily="34" charset="0"/>
                <a:ea typeface="Times New Roman" panose="02020603050405020304" pitchFamily="18" charset="0"/>
              </a:rPr>
              <a:t>Participation du Comifer dans différents projets </a:t>
            </a:r>
            <a:endParaRPr lang="fr-FR" sz="1200">
              <a:solidFill>
                <a:srgbClr val="1F497D"/>
              </a:solidFill>
              <a:effectLst/>
              <a:latin typeface="Times New Roman" panose="02020603050405020304" pitchFamily="18" charset="0"/>
              <a:ea typeface="Calibri" panose="020F0502020204030204" pitchFamily="34" charset="0"/>
            </a:endParaRPr>
          </a:p>
          <a:p>
            <a:pPr marL="342900" indent="-342900">
              <a:lnSpc>
                <a:spcPct val="150000"/>
              </a:lnSpc>
              <a:spcAft>
                <a:spcPts val="600"/>
              </a:spcAft>
              <a:buClr>
                <a:srgbClr val="1F497D"/>
              </a:buClr>
              <a:buFont typeface="+mj-lt"/>
              <a:buAutoNum type="arabicPeriod"/>
            </a:pPr>
            <a:r>
              <a:rPr lang="fr-FR" sz="1200">
                <a:solidFill>
                  <a:srgbClr val="1F497D"/>
                </a:solidFill>
                <a:latin typeface="Calibri" panose="020F0502020204030204" pitchFamily="34" charset="0"/>
              </a:rPr>
              <a:t>Fixation de la date de l’Assemblée Générale 2024</a:t>
            </a:r>
          </a:p>
          <a:p>
            <a:pPr>
              <a:spcAft>
                <a:spcPts val="600"/>
              </a:spcAft>
              <a:buClr>
                <a:srgbClr val="62992B"/>
              </a:buClr>
            </a:pPr>
            <a:r>
              <a:rPr lang="fr-FR" sz="1200">
                <a:solidFill>
                  <a:srgbClr val="1F497D"/>
                </a:solidFill>
                <a:latin typeface="Calibri" panose="020F0502020204030204" pitchFamily="34" charset="0"/>
              </a:rPr>
              <a:t>Présentation de l’AFA - Association française d’Agronomie - par Adeline Michel, présidente. </a:t>
            </a:r>
            <a:br>
              <a:rPr lang="fr-FR" sz="1200">
                <a:solidFill>
                  <a:srgbClr val="1F497D"/>
                </a:solidFill>
                <a:latin typeface="Calibri" panose="020F0502020204030204" pitchFamily="34" charset="0"/>
              </a:rPr>
            </a:br>
            <a:r>
              <a:rPr lang="fr-FR" sz="1200">
                <a:solidFill>
                  <a:srgbClr val="1F497D"/>
                </a:solidFill>
                <a:latin typeface="Calibri" panose="020F0502020204030204" pitchFamily="34" charset="0"/>
              </a:rPr>
              <a:t>Cette présentation sera suivie d’une discussion ouverte autour de projets à coordonner avec le COMIFER. </a:t>
            </a:r>
          </a:p>
          <a:p>
            <a:pPr>
              <a:lnSpc>
                <a:spcPct val="150000"/>
              </a:lnSpc>
              <a:buClr>
                <a:srgbClr val="1F497D"/>
              </a:buClr>
            </a:pPr>
            <a:r>
              <a:rPr lang="fr-FR" sz="1200">
                <a:solidFill>
                  <a:srgbClr val="1F497D"/>
                </a:solidFill>
                <a:latin typeface="Calibri" panose="020F0502020204030204" pitchFamily="34" charset="0"/>
              </a:rPr>
              <a:t>Pause déjeuner</a:t>
            </a:r>
          </a:p>
        </p:txBody>
      </p:sp>
      <p:sp>
        <p:nvSpPr>
          <p:cNvPr id="2" name="ZoneTexte 1">
            <a:extLst>
              <a:ext uri="{FF2B5EF4-FFF2-40B4-BE49-F238E27FC236}">
                <a16:creationId xmlns:a16="http://schemas.microsoft.com/office/drawing/2014/main" id="{97FA6110-3F4A-41C1-8343-A2ADAB1C4456}"/>
              </a:ext>
            </a:extLst>
          </p:cNvPr>
          <p:cNvSpPr txBox="1"/>
          <p:nvPr/>
        </p:nvSpPr>
        <p:spPr>
          <a:xfrm>
            <a:off x="335412" y="1264148"/>
            <a:ext cx="616017"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 9h30 -11h40</a:t>
            </a:r>
          </a:p>
        </p:txBody>
      </p:sp>
      <p:sp>
        <p:nvSpPr>
          <p:cNvPr id="5" name="ZoneTexte 4">
            <a:extLst>
              <a:ext uri="{FF2B5EF4-FFF2-40B4-BE49-F238E27FC236}">
                <a16:creationId xmlns:a16="http://schemas.microsoft.com/office/drawing/2014/main" id="{818A8637-8E54-41B9-8743-AE2F73D9B970}"/>
              </a:ext>
            </a:extLst>
          </p:cNvPr>
          <p:cNvSpPr txBox="1"/>
          <p:nvPr/>
        </p:nvSpPr>
        <p:spPr>
          <a:xfrm>
            <a:off x="335412" y="5132968"/>
            <a:ext cx="685599"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11h40 -12h30</a:t>
            </a:r>
          </a:p>
        </p:txBody>
      </p:sp>
      <p:sp>
        <p:nvSpPr>
          <p:cNvPr id="4" name="ZoneTexte 3">
            <a:extLst>
              <a:ext uri="{FF2B5EF4-FFF2-40B4-BE49-F238E27FC236}">
                <a16:creationId xmlns:a16="http://schemas.microsoft.com/office/drawing/2014/main" id="{C7C6951C-A4D0-1088-AF0E-F96F13108AA2}"/>
              </a:ext>
            </a:extLst>
          </p:cNvPr>
          <p:cNvSpPr txBox="1"/>
          <p:nvPr/>
        </p:nvSpPr>
        <p:spPr>
          <a:xfrm>
            <a:off x="335412" y="5622428"/>
            <a:ext cx="685599" cy="276999"/>
          </a:xfrm>
          <a:prstGeom prst="rect">
            <a:avLst/>
          </a:prstGeom>
          <a:noFill/>
        </p:spPr>
        <p:txBody>
          <a:bodyPr wrap="square" rtlCol="0">
            <a:spAutoFit/>
          </a:bodyPr>
          <a:lstStyle/>
          <a:p>
            <a:r>
              <a:rPr lang="fr-FR" sz="1200" b="1">
                <a:solidFill>
                  <a:srgbClr val="1F497D"/>
                </a:solidFill>
                <a:latin typeface="Calibri" panose="020F0502020204030204" pitchFamily="34" charset="0"/>
              </a:rPr>
              <a:t>12h30 </a:t>
            </a:r>
          </a:p>
        </p:txBody>
      </p:sp>
    </p:spTree>
    <p:extLst>
      <p:ext uri="{BB962C8B-B14F-4D97-AF65-F5344CB8AC3E}">
        <p14:creationId xmlns:p14="http://schemas.microsoft.com/office/powerpoint/2010/main" val="1462270559"/>
      </p:ext>
    </p:extLst>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12107" y="121748"/>
            <a:ext cx="7036466" cy="461665"/>
          </a:xfrm>
          <a:prstGeom prst="rect">
            <a:avLst/>
          </a:prstGeom>
        </p:spPr>
        <p:txBody>
          <a:bodyPr wrap="square">
            <a:spAutoFit/>
          </a:bodyPr>
          <a:lstStyle/>
          <a:p>
            <a:pPr algn="r"/>
            <a:r>
              <a:rPr lang="fr-FR" sz="2400" b="1">
                <a:solidFill>
                  <a:srgbClr val="62992B"/>
                </a:solidFill>
                <a:latin typeface="Calibri" pitchFamily="34" charset="0"/>
                <a:cs typeface="Calibri" pitchFamily="34" charset="0"/>
              </a:rPr>
              <a:t>Site internet</a:t>
            </a:r>
            <a:endParaRPr lang="fr-FR" sz="2400" b="1">
              <a:solidFill>
                <a:srgbClr val="62992B"/>
              </a:solidFill>
            </a:endParaRPr>
          </a:p>
        </p:txBody>
      </p:sp>
      <p:sp>
        <p:nvSpPr>
          <p:cNvPr id="3" name="ZoneTexte 2"/>
          <p:cNvSpPr txBox="1"/>
          <p:nvPr/>
        </p:nvSpPr>
        <p:spPr>
          <a:xfrm>
            <a:off x="418609" y="1015108"/>
            <a:ext cx="11010647" cy="6740307"/>
          </a:xfrm>
          <a:prstGeom prst="rect">
            <a:avLst/>
          </a:prstGeom>
          <a:noFill/>
        </p:spPr>
        <p:txBody>
          <a:bodyPr wrap="square" rtlCol="0">
            <a:spAutoFit/>
          </a:bodyPr>
          <a:lstStyle/>
          <a:p>
            <a:pPr marL="285750" indent="-285750" algn="just">
              <a:buFont typeface="Wingdings" panose="05000000000000000000" pitchFamily="2" charset="2"/>
              <a:buChar char="Ø"/>
            </a:pPr>
            <a:r>
              <a:rPr lang="fr-FR" sz="1600">
                <a:solidFill>
                  <a:srgbClr val="004274"/>
                </a:solidFill>
                <a:latin typeface="Calibri" panose="020F0502020204030204" pitchFamily="34" charset="0"/>
                <a:cs typeface="Calibri" panose="020F0502020204030204" pitchFamily="34" charset="0"/>
              </a:rPr>
              <a:t>2021, identification problèmes liés au </a:t>
            </a:r>
            <a:r>
              <a:rPr lang="fr-FR" sz="1600" b="1">
                <a:solidFill>
                  <a:srgbClr val="004274"/>
                </a:solidFill>
                <a:latin typeface="Calibri" panose="020F0502020204030204" pitchFamily="34" charset="0"/>
                <a:cs typeface="Calibri" panose="020F0502020204030204" pitchFamily="34" charset="0"/>
              </a:rPr>
              <a:t>fonctionnement et à l’ergonomie du site web tels que</a:t>
            </a:r>
          </a:p>
          <a:p>
            <a:pPr marL="742950" lvl="1" indent="-285750" algn="just">
              <a:buFontTx/>
              <a:buChar char="-"/>
            </a:pPr>
            <a:r>
              <a:rPr lang="fr-FR" sz="1400">
                <a:solidFill>
                  <a:srgbClr val="004274"/>
                </a:solidFill>
                <a:latin typeface="Calibri" panose="020F0502020204030204" pitchFamily="34" charset="0"/>
                <a:cs typeface="Calibri" panose="020F0502020204030204" pitchFamily="34" charset="0"/>
              </a:rPr>
              <a:t>Interface et back office (CMS) gérés sous Joomla complexes et obsolètes</a:t>
            </a:r>
          </a:p>
          <a:p>
            <a:pPr marL="742950" lvl="1" indent="-285750" algn="just">
              <a:buFontTx/>
              <a:buChar char="-"/>
            </a:pPr>
            <a:r>
              <a:rPr lang="fr-FR" sz="1400">
                <a:solidFill>
                  <a:srgbClr val="004274"/>
                </a:solidFill>
                <a:latin typeface="Calibri" panose="020F0502020204030204" pitchFamily="34" charset="0"/>
                <a:cs typeface="Calibri" panose="020F0502020204030204" pitchFamily="34" charset="0"/>
              </a:rPr>
              <a:t>Traitement comptable des factures/récupération des paiements effectués en ligne</a:t>
            </a:r>
          </a:p>
          <a:p>
            <a:pPr marL="742950" lvl="1" indent="-285750" algn="just">
              <a:buFontTx/>
              <a:buChar char="-"/>
            </a:pPr>
            <a:r>
              <a:rPr lang="fr-FR" sz="1400">
                <a:solidFill>
                  <a:srgbClr val="004274"/>
                </a:solidFill>
                <a:latin typeface="Calibri" panose="020F0502020204030204" pitchFamily="34" charset="0"/>
                <a:cs typeface="Calibri" panose="020F0502020204030204" pitchFamily="34" charset="0"/>
              </a:rPr>
              <a:t>Outil de recherche du site web non satisfaisant : faible remontée d’information/articles…</a:t>
            </a:r>
          </a:p>
          <a:p>
            <a:pPr marL="742950" lvl="1" indent="-285750" algn="just">
              <a:buFontTx/>
              <a:buChar char="-"/>
            </a:pPr>
            <a:r>
              <a:rPr lang="fr-FR" sz="1400">
                <a:solidFill>
                  <a:srgbClr val="004274"/>
                </a:solidFill>
                <a:latin typeface="Calibri" panose="020F0502020204030204" pitchFamily="34" charset="0"/>
                <a:cs typeface="Calibri" panose="020F0502020204030204" pitchFamily="34" charset="0"/>
              </a:rPr>
              <a:t>Référencement</a:t>
            </a:r>
          </a:p>
          <a:p>
            <a:pPr>
              <a:spcAft>
                <a:spcPts val="0"/>
              </a:spcAft>
            </a:pPr>
            <a:br>
              <a:rPr lang="fr-FR" sz="1600">
                <a:solidFill>
                  <a:srgbClr val="004274"/>
                </a:solidFill>
                <a:latin typeface="Calibri" panose="020F0502020204030204" pitchFamily="34" charset="0"/>
                <a:cs typeface="Calibri" panose="020F0502020204030204" pitchFamily="34" charset="0"/>
              </a:rPr>
            </a:br>
            <a:r>
              <a:rPr lang="fr-FR" sz="1600">
                <a:solidFill>
                  <a:srgbClr val="004274"/>
                </a:solidFill>
                <a:latin typeface="Calibri" panose="020F0502020204030204" pitchFamily="34" charset="0"/>
                <a:cs typeface="Calibri" panose="020F0502020204030204" pitchFamily="34" charset="0"/>
              </a:rPr>
              <a:t> </a:t>
            </a:r>
            <a:r>
              <a:rPr lang="fr-FR" sz="1400">
                <a:solidFill>
                  <a:srgbClr val="004274"/>
                </a:solidFill>
                <a:latin typeface="Calibri" panose="020F0502020204030204" pitchFamily="34" charset="0"/>
                <a:cs typeface="Calibri" panose="020F0502020204030204" pitchFamily="34" charset="0"/>
              </a:rPr>
              <a:t>         </a:t>
            </a:r>
            <a:r>
              <a:rPr lang="fr-FR" sz="1600">
                <a:solidFill>
                  <a:srgbClr val="004274"/>
                </a:solidFill>
                <a:latin typeface="Calibri" panose="020F0502020204030204" pitchFamily="34" charset="0"/>
                <a:cs typeface="Calibri" panose="020F0502020204030204" pitchFamily="34" charset="0"/>
              </a:rPr>
              <a:t>Démarrage </a:t>
            </a:r>
            <a:r>
              <a:rPr lang="fr-FR" sz="1600" b="1">
                <a:solidFill>
                  <a:srgbClr val="004274"/>
                </a:solidFill>
                <a:latin typeface="Calibri" panose="020F0502020204030204" pitchFamily="34" charset="0"/>
                <a:cs typeface="Calibri" panose="020F0502020204030204" pitchFamily="34" charset="0"/>
              </a:rPr>
              <a:t>groupe réflexion </a:t>
            </a:r>
            <a:r>
              <a:rPr lang="fr-FR" sz="1600">
                <a:solidFill>
                  <a:srgbClr val="004274"/>
                </a:solidFill>
                <a:latin typeface="Calibri" panose="020F0502020204030204" pitchFamily="34" charset="0"/>
                <a:cs typeface="Calibri" panose="020F0502020204030204" pitchFamily="34" charset="0"/>
              </a:rPr>
              <a:t>pour état des lieux du site : fonctionnalités/ergonomie/base documentaire </a:t>
            </a:r>
            <a:br>
              <a:rPr lang="fr-FR" sz="1400">
                <a:solidFill>
                  <a:srgbClr val="004274"/>
                </a:solidFill>
                <a:latin typeface="Calibri" panose="020F0502020204030204" pitchFamily="34" charset="0"/>
                <a:cs typeface="Calibri" panose="020F0502020204030204" pitchFamily="34" charset="0"/>
              </a:rPr>
            </a:br>
            <a:r>
              <a:rPr lang="fr-FR" sz="1400">
                <a:solidFill>
                  <a:srgbClr val="004274"/>
                </a:solidFill>
                <a:latin typeface="Calibri" panose="020F0502020204030204" pitchFamily="34" charset="0"/>
                <a:cs typeface="Calibri" panose="020F0502020204030204" pitchFamily="34" charset="0"/>
              </a:rPr>
              <a:t>          6 personnes </a:t>
            </a:r>
            <a:r>
              <a:rPr lang="fr-FR" sz="1200">
                <a:solidFill>
                  <a:srgbClr val="004274"/>
                </a:solidFill>
                <a:latin typeface="Calibri" panose="020F0502020204030204" pitchFamily="34" charset="0"/>
                <a:cs typeface="Calibri" panose="020F0502020204030204" pitchFamily="34" charset="0"/>
              </a:rPr>
              <a:t>: </a:t>
            </a:r>
            <a:r>
              <a:rPr lang="fr-FR" sz="1100">
                <a:solidFill>
                  <a:srgbClr val="004274"/>
                </a:solidFill>
                <a:latin typeface="Calibri" panose="020F0502020204030204" pitchFamily="34" charset="0"/>
                <a:cs typeface="Calibri" panose="020F0502020204030204" pitchFamily="34" charset="0"/>
              </a:rPr>
              <a:t>Stéphanie </a:t>
            </a:r>
            <a:r>
              <a:rPr lang="fr-FR" sz="1100" err="1">
                <a:solidFill>
                  <a:srgbClr val="004274"/>
                </a:solidFill>
                <a:latin typeface="Calibri" panose="020F0502020204030204" pitchFamily="34" charset="0"/>
                <a:cs typeface="Calibri" panose="020F0502020204030204" pitchFamily="34" charset="0"/>
              </a:rPr>
              <a:t>Sagot</a:t>
            </a:r>
            <a:r>
              <a:rPr lang="fr-FR" sz="1100">
                <a:solidFill>
                  <a:srgbClr val="004274"/>
                </a:solidFill>
                <a:latin typeface="Calibri" panose="020F0502020204030204" pitchFamily="34" charset="0"/>
                <a:cs typeface="Calibri" panose="020F0502020204030204" pitchFamily="34" charset="0"/>
              </a:rPr>
              <a:t> - </a:t>
            </a:r>
            <a:r>
              <a:rPr lang="fr-FR" sz="1100" err="1">
                <a:solidFill>
                  <a:srgbClr val="004274"/>
                </a:solidFill>
                <a:latin typeface="Calibri" panose="020F0502020204030204" pitchFamily="34" charset="0"/>
                <a:cs typeface="Calibri" panose="020F0502020204030204" pitchFamily="34" charset="0"/>
              </a:rPr>
              <a:t>Ldar</a:t>
            </a:r>
            <a:r>
              <a:rPr lang="fr-FR" sz="1100">
                <a:solidFill>
                  <a:srgbClr val="004274"/>
                </a:solidFill>
                <a:latin typeface="Calibri" panose="020F0502020204030204" pitchFamily="34" charset="0"/>
                <a:cs typeface="Calibri" panose="020F0502020204030204" pitchFamily="34" charset="0"/>
              </a:rPr>
              <a:t>, Aurélia Michaud - </a:t>
            </a:r>
            <a:r>
              <a:rPr lang="fr-FR" sz="1100" err="1">
                <a:solidFill>
                  <a:srgbClr val="004274"/>
                </a:solidFill>
                <a:latin typeface="Calibri" panose="020F0502020204030204" pitchFamily="34" charset="0"/>
                <a:cs typeface="Calibri" panose="020F0502020204030204" pitchFamily="34" charset="0"/>
              </a:rPr>
              <a:t>Inrae</a:t>
            </a:r>
            <a:r>
              <a:rPr lang="fr-FR" sz="1100">
                <a:solidFill>
                  <a:srgbClr val="004274"/>
                </a:solidFill>
                <a:latin typeface="Calibri" panose="020F0502020204030204" pitchFamily="34" charset="0"/>
                <a:cs typeface="Calibri" panose="020F0502020204030204" pitchFamily="34" charset="0"/>
              </a:rPr>
              <a:t>, Caroline </a:t>
            </a:r>
            <a:r>
              <a:rPr lang="fr-FR" sz="1100" err="1">
                <a:solidFill>
                  <a:srgbClr val="004274"/>
                </a:solidFill>
                <a:latin typeface="Calibri" panose="020F0502020204030204" pitchFamily="34" charset="0"/>
                <a:cs typeface="Calibri" panose="020F0502020204030204" pitchFamily="34" charset="0"/>
              </a:rPr>
              <a:t>Dizien</a:t>
            </a:r>
            <a:r>
              <a:rPr lang="fr-FR" sz="1100">
                <a:solidFill>
                  <a:srgbClr val="004274"/>
                </a:solidFill>
                <a:latin typeface="Calibri" panose="020F0502020204030204" pitchFamily="34" charset="0"/>
                <a:cs typeface="Calibri" panose="020F0502020204030204" pitchFamily="34" charset="0"/>
              </a:rPr>
              <a:t> - </a:t>
            </a:r>
            <a:r>
              <a:rPr lang="fr-FR" sz="1100" err="1">
                <a:solidFill>
                  <a:srgbClr val="004274"/>
                </a:solidFill>
                <a:latin typeface="Calibri" panose="020F0502020204030204" pitchFamily="34" charset="0"/>
                <a:cs typeface="Calibri" panose="020F0502020204030204" pitchFamily="34" charset="0"/>
              </a:rPr>
              <a:t>AgroSolutions</a:t>
            </a:r>
            <a:r>
              <a:rPr lang="fr-FR" sz="1100">
                <a:solidFill>
                  <a:srgbClr val="004274"/>
                </a:solidFill>
                <a:latin typeface="Calibri" panose="020F0502020204030204" pitchFamily="34" charset="0"/>
                <a:cs typeface="Calibri" panose="020F0502020204030204" pitchFamily="34" charset="0"/>
              </a:rPr>
              <a:t>, Cédric Monprofit – K+S - + 2 Comifer </a:t>
            </a:r>
          </a:p>
          <a:p>
            <a:pPr algn="just">
              <a:spcAft>
                <a:spcPts val="0"/>
              </a:spcAft>
            </a:pPr>
            <a:endParaRPr lang="fr-FR" sz="1100">
              <a:solidFill>
                <a:srgbClr val="004274"/>
              </a:solidFill>
              <a:latin typeface="Calibri" panose="020F0502020204030204" pitchFamily="34" charset="0"/>
              <a:cs typeface="Calibri" panose="020F0502020204030204" pitchFamily="34" charset="0"/>
            </a:endParaRPr>
          </a:p>
          <a:p>
            <a:pPr algn="just">
              <a:spcAft>
                <a:spcPts val="0"/>
              </a:spcAft>
            </a:pPr>
            <a:endParaRPr lang="fr-FR" sz="1100">
              <a:solidFill>
                <a:srgbClr val="004274"/>
              </a:solidFill>
              <a:latin typeface="Calibri" panose="020F0502020204030204" pitchFamily="34" charset="0"/>
              <a:cs typeface="Calibri" panose="020F0502020204030204" pitchFamily="34" charset="0"/>
            </a:endParaRPr>
          </a:p>
          <a:p>
            <a:pPr marL="285750" indent="-285750" algn="just">
              <a:spcAft>
                <a:spcPts val="0"/>
              </a:spcAft>
              <a:buFont typeface="Wingdings" panose="05000000000000000000" pitchFamily="2" charset="2"/>
              <a:buChar char="§"/>
            </a:pPr>
            <a:r>
              <a:rPr lang="fr-FR" sz="1400">
                <a:solidFill>
                  <a:srgbClr val="004274"/>
                </a:solidFill>
                <a:latin typeface="Calibri" panose="020F0502020204030204" pitchFamily="34" charset="0"/>
                <a:cs typeface="Calibri" panose="020F0502020204030204" pitchFamily="34" charset="0"/>
              </a:rPr>
              <a:t>2022 : Cahier des charges – Appel d’offre – 3 prestataires &gt; Eté 2022 : choix d’un prestataire : My Web Stratégies</a:t>
            </a:r>
          </a:p>
          <a:p>
            <a:pPr marL="285750" indent="-285750" algn="just">
              <a:spcAft>
                <a:spcPts val="0"/>
              </a:spcAft>
              <a:buFont typeface="Wingdings" panose="05000000000000000000" pitchFamily="2" charset="2"/>
              <a:buChar char="§"/>
            </a:pPr>
            <a:r>
              <a:rPr lang="fr-FR" sz="1400">
                <a:solidFill>
                  <a:srgbClr val="004274"/>
                </a:solidFill>
                <a:latin typeface="Calibri" panose="020F0502020204030204" pitchFamily="34" charset="0"/>
                <a:cs typeface="Calibri" panose="020F0502020204030204" pitchFamily="34" charset="0"/>
              </a:rPr>
              <a:t>CMS géré sous </a:t>
            </a:r>
            <a:r>
              <a:rPr lang="fr-FR" sz="1400" b="1">
                <a:solidFill>
                  <a:srgbClr val="004274"/>
                </a:solidFill>
                <a:latin typeface="Calibri" panose="020F0502020204030204" pitchFamily="34" charset="0"/>
                <a:cs typeface="Calibri" panose="020F0502020204030204" pitchFamily="34" charset="0"/>
              </a:rPr>
              <a:t>WordPress</a:t>
            </a:r>
          </a:p>
          <a:p>
            <a:pPr marL="285750" indent="-285750" algn="just">
              <a:spcAft>
                <a:spcPts val="0"/>
              </a:spcAft>
              <a:buFont typeface="Wingdings" panose="05000000000000000000" pitchFamily="2" charset="2"/>
              <a:buChar char="§"/>
            </a:pPr>
            <a:endParaRPr lang="fr-FR" sz="1400" b="1">
              <a:solidFill>
                <a:srgbClr val="004274"/>
              </a:solidFill>
              <a:latin typeface="Calibri" panose="020F0502020204030204" pitchFamily="34" charset="0"/>
              <a:cs typeface="Calibri" panose="020F0502020204030204" pitchFamily="34" charset="0"/>
            </a:endParaRPr>
          </a:p>
          <a:p>
            <a:pPr marL="285750" indent="-285750" algn="just">
              <a:spcAft>
                <a:spcPts val="0"/>
              </a:spcAft>
              <a:buFont typeface="Wingdings" panose="05000000000000000000" pitchFamily="2" charset="2"/>
              <a:buChar char="§"/>
            </a:pPr>
            <a:r>
              <a:rPr lang="fr-FR" sz="1600" b="1">
                <a:solidFill>
                  <a:srgbClr val="004274"/>
                </a:solidFill>
                <a:latin typeface="Calibri" panose="020F0502020204030204" pitchFamily="34" charset="0"/>
                <a:cs typeface="Calibri" panose="020F0502020204030204" pitchFamily="34" charset="0"/>
              </a:rPr>
              <a:t>Objectifs et nouvelles fonctionnalités</a:t>
            </a:r>
          </a:p>
          <a:p>
            <a:pPr marL="742950" lvl="1" indent="-285750" algn="just">
              <a:spcAft>
                <a:spcPts val="0"/>
              </a:spcAft>
              <a:buFont typeface="Wingdings" panose="05000000000000000000" pitchFamily="2" charset="2"/>
              <a:buChar char="§"/>
            </a:pPr>
            <a:r>
              <a:rPr lang="fr-FR" sz="1400">
                <a:solidFill>
                  <a:srgbClr val="004274"/>
                </a:solidFill>
                <a:latin typeface="Calibri" panose="020F0502020204030204" pitchFamily="34" charset="0"/>
                <a:cs typeface="Calibri" panose="020F0502020204030204" pitchFamily="34" charset="0"/>
              </a:rPr>
              <a:t>Un site plus ergonomique / Valorisation des ressources documentaires</a:t>
            </a:r>
          </a:p>
          <a:p>
            <a:pPr marL="742950" lvl="1" indent="-285750" algn="just">
              <a:spcAft>
                <a:spcPts val="0"/>
              </a:spcAft>
              <a:buFont typeface="Wingdings" panose="05000000000000000000" pitchFamily="2" charset="2"/>
              <a:buChar char="§"/>
            </a:pPr>
            <a:r>
              <a:rPr lang="fr-FR" sz="1400">
                <a:solidFill>
                  <a:srgbClr val="004274"/>
                </a:solidFill>
                <a:latin typeface="Calibri" panose="020F0502020204030204" pitchFamily="34" charset="0"/>
                <a:cs typeface="Calibri" panose="020F0502020204030204" pitchFamily="34" charset="0"/>
              </a:rPr>
              <a:t>Image plus moderne et claire des activités du Comifer</a:t>
            </a:r>
          </a:p>
          <a:p>
            <a:pPr marL="742950" lvl="1" indent="-285750" algn="just">
              <a:spcAft>
                <a:spcPts val="0"/>
              </a:spcAft>
              <a:buFont typeface="Wingdings" panose="05000000000000000000" pitchFamily="2" charset="2"/>
              <a:buChar char="§"/>
            </a:pPr>
            <a:r>
              <a:rPr lang="fr-FR" sz="1400">
                <a:solidFill>
                  <a:srgbClr val="004274"/>
                </a:solidFill>
                <a:latin typeface="Calibri" panose="020F0502020204030204" pitchFamily="34" charset="0"/>
                <a:cs typeface="Calibri" panose="020F0502020204030204" pitchFamily="34" charset="0"/>
              </a:rPr>
              <a:t>Des modules permettant : </a:t>
            </a:r>
          </a:p>
          <a:p>
            <a:pPr marL="1200150" lvl="2" indent="-285750" algn="just">
              <a:spcAft>
                <a:spcPts val="0"/>
              </a:spcAft>
              <a:buFont typeface="Wingdings" panose="05000000000000000000" pitchFamily="2" charset="2"/>
              <a:buChar char="§"/>
            </a:pPr>
            <a:r>
              <a:rPr lang="fr-FR" sz="1400">
                <a:solidFill>
                  <a:srgbClr val="004274"/>
                </a:solidFill>
                <a:latin typeface="Calibri" panose="020F0502020204030204" pitchFamily="34" charset="0"/>
                <a:cs typeface="Calibri" panose="020F0502020204030204" pitchFamily="34" charset="0"/>
              </a:rPr>
              <a:t>Adhésion multiple/Inscription multiple à un événement</a:t>
            </a:r>
          </a:p>
          <a:p>
            <a:pPr marL="1200150" lvl="2" indent="-285750" algn="just">
              <a:spcAft>
                <a:spcPts val="0"/>
              </a:spcAft>
              <a:buFont typeface="Wingdings" panose="05000000000000000000" pitchFamily="2" charset="2"/>
              <a:buChar char="§"/>
            </a:pPr>
            <a:r>
              <a:rPr lang="fr-FR" sz="1400">
                <a:solidFill>
                  <a:srgbClr val="004274"/>
                </a:solidFill>
                <a:latin typeface="Calibri" panose="020F0502020204030204" pitchFamily="34" charset="0"/>
                <a:cs typeface="Calibri" panose="020F0502020204030204" pitchFamily="34" charset="0"/>
              </a:rPr>
              <a:t>Incrémentation directe des données de facturation (adhésions/inscriptions) dans Sage (logiciel comptable interne)</a:t>
            </a:r>
          </a:p>
          <a:p>
            <a:pPr marL="742950" lvl="1" indent="-285750" algn="just">
              <a:spcAft>
                <a:spcPts val="0"/>
              </a:spcAft>
              <a:buFont typeface="Wingdings" panose="05000000000000000000" pitchFamily="2" charset="2"/>
              <a:buChar char="§"/>
            </a:pPr>
            <a:r>
              <a:rPr lang="fr-FR" sz="1400">
                <a:solidFill>
                  <a:srgbClr val="004274"/>
                </a:solidFill>
                <a:latin typeface="Calibri" panose="020F0502020204030204" pitchFamily="34" charset="0"/>
                <a:cs typeface="Calibri" panose="020F0502020204030204" pitchFamily="34" charset="0"/>
              </a:rPr>
              <a:t>Moteur de recherche plus performant</a:t>
            </a:r>
          </a:p>
          <a:p>
            <a:pPr marL="742950" lvl="1" indent="-285750" algn="just">
              <a:spcAft>
                <a:spcPts val="0"/>
              </a:spcAft>
              <a:buFont typeface="Wingdings" panose="05000000000000000000" pitchFamily="2" charset="2"/>
              <a:buChar char="§"/>
            </a:pPr>
            <a:r>
              <a:rPr lang="fr-FR" sz="1400" b="1">
                <a:solidFill>
                  <a:srgbClr val="004274"/>
                </a:solidFill>
                <a:latin typeface="Calibri" panose="020F0502020204030204" pitchFamily="34" charset="0"/>
                <a:cs typeface="Calibri" panose="020F0502020204030204" pitchFamily="34" charset="0"/>
              </a:rPr>
              <a:t>Budget initial : 14 250 €</a:t>
            </a:r>
          </a:p>
          <a:p>
            <a:pPr marL="742950" lvl="1" indent="-285750" algn="just">
              <a:spcAft>
                <a:spcPts val="0"/>
              </a:spcAft>
              <a:buFont typeface="Wingdings" panose="05000000000000000000" pitchFamily="2" charset="2"/>
              <a:buChar char="§"/>
            </a:pPr>
            <a:endParaRPr lang="fr-FR" sz="1400" b="1">
              <a:solidFill>
                <a:srgbClr val="004274"/>
              </a:solidFill>
              <a:latin typeface="Calibri" panose="020F0502020204030204" pitchFamily="34" charset="0"/>
              <a:cs typeface="Calibri" panose="020F0502020204030204" pitchFamily="34" charset="0"/>
            </a:endParaRPr>
          </a:p>
          <a:p>
            <a:pPr algn="just">
              <a:spcAft>
                <a:spcPts val="0"/>
              </a:spcAft>
            </a:pPr>
            <a:r>
              <a:rPr lang="fr-FR" sz="1400">
                <a:solidFill>
                  <a:srgbClr val="004274"/>
                </a:solidFill>
                <a:latin typeface="Calibri" panose="020F0502020204030204" pitchFamily="34" charset="0"/>
                <a:cs typeface="Calibri" panose="020F0502020204030204" pitchFamily="34" charset="0"/>
              </a:rPr>
              <a:t>1 - Site finalisé prochainement</a:t>
            </a:r>
          </a:p>
          <a:p>
            <a:pPr>
              <a:spcAft>
                <a:spcPts val="0"/>
              </a:spcAft>
            </a:pPr>
            <a:r>
              <a:rPr lang="fr-FR" sz="1400">
                <a:solidFill>
                  <a:srgbClr val="004274"/>
                </a:solidFill>
                <a:latin typeface="Calibri" panose="020F0502020204030204" pitchFamily="34" charset="0"/>
                <a:cs typeface="Calibri" panose="020F0502020204030204" pitchFamily="34" charset="0"/>
              </a:rPr>
              <a:t>2 – Prochain chantier : Cahier des charges moteur de recherche : courant avril</a:t>
            </a:r>
            <a:br>
              <a:rPr lang="fr-FR" sz="1400">
                <a:solidFill>
                  <a:srgbClr val="004274"/>
                </a:solidFill>
                <a:latin typeface="Calibri" panose="020F0502020204030204" pitchFamily="34" charset="0"/>
                <a:cs typeface="Calibri" panose="020F0502020204030204" pitchFamily="34" charset="0"/>
              </a:rPr>
            </a:br>
            <a:r>
              <a:rPr lang="fr-FR" sz="1400">
                <a:solidFill>
                  <a:srgbClr val="004274"/>
                </a:solidFill>
                <a:latin typeface="Calibri" panose="020F0502020204030204" pitchFamily="34" charset="0"/>
                <a:cs typeface="Calibri" panose="020F0502020204030204" pitchFamily="34" charset="0"/>
              </a:rPr>
              <a:t>      Signature d’une convention avec JE – BSA / Aide à indexation des documents site web Comifer - </a:t>
            </a:r>
            <a:r>
              <a:rPr lang="fr-FR" sz="1400" b="1">
                <a:solidFill>
                  <a:srgbClr val="004274"/>
                </a:solidFill>
                <a:latin typeface="Calibri" panose="020F0502020204030204" pitchFamily="34" charset="0"/>
                <a:cs typeface="Calibri" panose="020F0502020204030204" pitchFamily="34" charset="0"/>
              </a:rPr>
              <a:t>4 000 € HT</a:t>
            </a:r>
          </a:p>
          <a:p>
            <a:pPr algn="just">
              <a:spcAft>
                <a:spcPts val="0"/>
              </a:spcAft>
            </a:pPr>
            <a:br>
              <a:rPr lang="fr-FR" sz="1400">
                <a:solidFill>
                  <a:srgbClr val="004274"/>
                </a:solidFill>
              </a:rPr>
            </a:br>
            <a:endParaRPr lang="fr-FR" sz="1600">
              <a:solidFill>
                <a:srgbClr val="004274"/>
              </a:solidFill>
            </a:endParaRPr>
          </a:p>
          <a:p>
            <a:pPr algn="just"/>
            <a:endParaRPr lang="fr-FR">
              <a:solidFill>
                <a:srgbClr val="004274"/>
              </a:solidFill>
            </a:endParaRPr>
          </a:p>
          <a:p>
            <a:pPr marL="285750" indent="-285750" algn="just">
              <a:buFontTx/>
              <a:buChar char="-"/>
            </a:pPr>
            <a:endParaRPr lang="fr-FR">
              <a:solidFill>
                <a:srgbClr val="004274"/>
              </a:solidFill>
            </a:endParaRPr>
          </a:p>
        </p:txBody>
      </p:sp>
    </p:spTree>
    <p:extLst>
      <p:ext uri="{BB962C8B-B14F-4D97-AF65-F5344CB8AC3E}">
        <p14:creationId xmlns:p14="http://schemas.microsoft.com/office/powerpoint/2010/main" val="4152969743"/>
      </p:ext>
    </p:extLst>
  </p:cSld>
  <p:clrMapOvr>
    <a:masterClrMapping/>
  </p:clrMapOvr>
  <p:transition spd="slow">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143" y="121748"/>
            <a:ext cx="3949430"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Ordre du jour</a:t>
            </a:r>
            <a:endParaRPr lang="fr-FR" sz="4000" b="1">
              <a:solidFill>
                <a:srgbClr val="62992B"/>
              </a:solidFill>
            </a:endParaRPr>
          </a:p>
        </p:txBody>
      </p:sp>
      <p:sp>
        <p:nvSpPr>
          <p:cNvPr id="6" name="Rectangle 5"/>
          <p:cNvSpPr/>
          <p:nvPr/>
        </p:nvSpPr>
        <p:spPr>
          <a:xfrm>
            <a:off x="1193689" y="1177104"/>
            <a:ext cx="11059802" cy="4788106"/>
          </a:xfrm>
          <a:prstGeom prst="rect">
            <a:avLst/>
          </a:prstGeom>
        </p:spPr>
        <p:txBody>
          <a:bodyPr wrap="square">
            <a:spAutoFit/>
          </a:bodyPr>
          <a:lstStyle/>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de l’ordre du jour de l’Assemblée Générale</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du procès-verbal de l’Assemblée Générale du 31 mars 2022</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Bilan de l’activité du Comifer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Rapport moral du président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Activité 2022</a:t>
            </a:r>
          </a:p>
          <a:p>
            <a:pPr marL="1314450" lvl="2" indent="-400050">
              <a:buClr>
                <a:srgbClr val="1F497D"/>
              </a:buClr>
              <a:buFont typeface="+mj-lt"/>
              <a:buAutoNum type="romanLcPeriod"/>
              <a:tabLst>
                <a:tab pos="1343025" algn="l"/>
              </a:tabLst>
            </a:pPr>
            <a:r>
              <a:rPr lang="fr-FR" sz="1200">
                <a:solidFill>
                  <a:srgbClr val="6FAD31"/>
                </a:solidFill>
                <a:latin typeface="Calibri" panose="020F0502020204030204" pitchFamily="34" charset="0"/>
              </a:rPr>
              <a:t>	</a:t>
            </a:r>
            <a:r>
              <a:rPr lang="fr-FR" sz="1200">
                <a:solidFill>
                  <a:srgbClr val="1F497D"/>
                </a:solidFill>
                <a:latin typeface="Calibri" panose="020F0502020204030204" pitchFamily="34" charset="0"/>
              </a:rPr>
              <a:t>Production des groupes de travail Comifer</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du groupe conjoint Comifer-RMT-Bouclage</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Convention Comifer-MASA </a:t>
            </a:r>
            <a:r>
              <a:rPr lang="fr-FR" sz="1050">
                <a:solidFill>
                  <a:srgbClr val="1F497D"/>
                </a:solidFill>
                <a:latin typeface="Calibri" panose="020F0502020204030204" pitchFamily="34" charset="0"/>
              </a:rPr>
              <a:t>(Ministère de l’Agriculture, de l’Alimentation et de la Souveraineté alimentaire) </a:t>
            </a:r>
            <a:r>
              <a:rPr lang="fr-FR" sz="1400">
                <a:solidFill>
                  <a:srgbClr val="1F497D"/>
                </a:solidFill>
                <a:latin typeface="Calibri" panose="020F0502020204030204" pitchFamily="34" charset="0"/>
              </a:rPr>
              <a:t>	</a:t>
            </a:r>
          </a:p>
          <a:p>
            <a:pPr marL="1314450" lvl="2" indent="-400050">
              <a:buClr>
                <a:srgbClr val="1F497D"/>
              </a:buClr>
              <a:buFont typeface="+mj-lt"/>
              <a:buAutoNum type="romanLcPeriod"/>
              <a:tabLst>
                <a:tab pos="1343025" algn="l"/>
              </a:tabLst>
            </a:pPr>
            <a:r>
              <a:rPr lang="fr-FR" sz="1400">
                <a:solidFill>
                  <a:srgbClr val="1F497D"/>
                </a:solidFill>
                <a:latin typeface="Calibri" panose="020F0502020204030204" pitchFamily="34" charset="0"/>
              </a:rPr>
              <a:t>	</a:t>
            </a:r>
            <a:r>
              <a:rPr lang="fr-FR" sz="1200">
                <a:solidFill>
                  <a:srgbClr val="1F497D"/>
                </a:solidFill>
                <a:latin typeface="Calibri" panose="020F0502020204030204" pitchFamily="34" charset="0"/>
              </a:rPr>
              <a:t>Bilan JT 2022 </a:t>
            </a:r>
            <a:r>
              <a:rPr lang="fr-FR" sz="1050">
                <a:solidFill>
                  <a:srgbClr val="1F497D"/>
                </a:solidFill>
                <a:latin typeface="Calibri" panose="020F0502020204030204" pitchFamily="34" charset="0"/>
              </a:rPr>
              <a:t>« Oligo-éléments et contaminants métalliques en agriculture : quelles réponses face aux enjeux agronomiques, sanitaires, environnementaux ?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16</a:t>
            </a:r>
            <a:r>
              <a:rPr lang="fr-FR" sz="1200" baseline="30000">
                <a:solidFill>
                  <a:srgbClr val="1F497D"/>
                </a:solidFill>
                <a:latin typeface="Calibri" panose="020F0502020204030204" pitchFamily="34" charset="0"/>
              </a:rPr>
              <a:t>è</a:t>
            </a:r>
            <a:r>
              <a:rPr lang="fr-FR" sz="1200">
                <a:solidFill>
                  <a:srgbClr val="1F497D"/>
                </a:solidFill>
                <a:latin typeface="Calibri" panose="020F0502020204030204" pitchFamily="34" charset="0"/>
              </a:rPr>
              <a:t> Rencontres Comifer-Gemas 2023</a:t>
            </a:r>
          </a:p>
          <a:p>
            <a:pPr marL="800100" lvl="1" indent="-342900">
              <a:buClr>
                <a:srgbClr val="1F497D"/>
              </a:buClr>
              <a:buFont typeface="+mj-lt"/>
              <a:buAutoNum type="alphaLcPeriod"/>
            </a:pPr>
            <a:r>
              <a:rPr lang="fr-FR" sz="1200">
                <a:solidFill>
                  <a:srgbClr val="1F497D"/>
                </a:solidFill>
                <a:latin typeface="Calibri" panose="020F0502020204030204" pitchFamily="34" charset="0"/>
              </a:rPr>
              <a:t>JT 2024 « Pratiques de fertilisation face à la diversité des systèmes de culture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Site internet</a:t>
            </a:r>
          </a:p>
          <a:p>
            <a:pPr marL="342900" indent="-342900">
              <a:lnSpc>
                <a:spcPct val="150000"/>
              </a:lnSpc>
              <a:buClr>
                <a:srgbClr val="1F497D"/>
              </a:buClr>
              <a:buFont typeface="+mj-lt"/>
              <a:buAutoNum type="arabicPeriod"/>
            </a:pPr>
            <a:r>
              <a:rPr lang="fr-FR" sz="1600" b="1">
                <a:solidFill>
                  <a:srgbClr val="6FAD31"/>
                </a:solidFill>
                <a:latin typeface="Calibri" panose="020F0502020204030204" pitchFamily="34" charset="0"/>
              </a:rPr>
              <a:t>Présentation des comptes 2022 – Projet de budget 2023 – Montant des adhésions 2024</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Renouvellement du tiers sortant des administrateurs </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Points divers : </a:t>
            </a:r>
          </a:p>
          <a:p>
            <a:pPr marL="742950" lvl="1" indent="-285750">
              <a:buFont typeface="+mj-lt"/>
              <a:buAutoNum type="alphaLcPeriod"/>
            </a:pPr>
            <a:r>
              <a:rPr lang="fr-FR" sz="1100">
                <a:solidFill>
                  <a:srgbClr val="1F497D"/>
                </a:solidFill>
                <a:effectLst/>
                <a:latin typeface="Calibri" panose="020F0502020204030204" pitchFamily="34" charset="0"/>
                <a:ea typeface="Times New Roman" panose="02020603050405020304" pitchFamily="18" charset="0"/>
              </a:rPr>
              <a:t>Participation du Comifer dans différents projets </a:t>
            </a:r>
            <a:endParaRPr lang="fr-FR" sz="1200">
              <a:solidFill>
                <a:srgbClr val="1F497D"/>
              </a:solidFill>
              <a:effectLst/>
              <a:latin typeface="Times New Roman" panose="02020603050405020304" pitchFamily="18" charset="0"/>
              <a:ea typeface="Calibri" panose="020F0502020204030204" pitchFamily="34" charset="0"/>
            </a:endParaRPr>
          </a:p>
          <a:p>
            <a:pPr marL="342900" indent="-342900">
              <a:lnSpc>
                <a:spcPct val="150000"/>
              </a:lnSpc>
              <a:spcAft>
                <a:spcPts val="600"/>
              </a:spcAft>
              <a:buClr>
                <a:srgbClr val="1F497D"/>
              </a:buClr>
              <a:buFont typeface="+mj-lt"/>
              <a:buAutoNum type="arabicPeriod"/>
            </a:pPr>
            <a:r>
              <a:rPr lang="fr-FR" sz="1200">
                <a:solidFill>
                  <a:srgbClr val="1F497D"/>
                </a:solidFill>
                <a:latin typeface="Calibri" panose="020F0502020204030204" pitchFamily="34" charset="0"/>
              </a:rPr>
              <a:t>Fixation de la date de l’Assemblée Générale 2024</a:t>
            </a:r>
          </a:p>
          <a:p>
            <a:pPr>
              <a:spcAft>
                <a:spcPts val="600"/>
              </a:spcAft>
              <a:buClr>
                <a:srgbClr val="62992B"/>
              </a:buClr>
            </a:pPr>
            <a:r>
              <a:rPr lang="fr-FR" sz="1200">
                <a:solidFill>
                  <a:srgbClr val="1F497D"/>
                </a:solidFill>
                <a:latin typeface="Calibri" panose="020F0502020204030204" pitchFamily="34" charset="0"/>
              </a:rPr>
              <a:t>Présentation de l’AFA - Association française d’Agronomie - par Adeline Michel, présidente. </a:t>
            </a:r>
            <a:br>
              <a:rPr lang="fr-FR" sz="1200">
                <a:solidFill>
                  <a:srgbClr val="1F497D"/>
                </a:solidFill>
                <a:latin typeface="Calibri" panose="020F0502020204030204" pitchFamily="34" charset="0"/>
              </a:rPr>
            </a:br>
            <a:r>
              <a:rPr lang="fr-FR" sz="1200">
                <a:solidFill>
                  <a:srgbClr val="1F497D"/>
                </a:solidFill>
                <a:latin typeface="Calibri" panose="020F0502020204030204" pitchFamily="34" charset="0"/>
              </a:rPr>
              <a:t>Cette présentation sera suivie d’une discussion ouverte autour de projets à coordonner avec le COMIFER. </a:t>
            </a:r>
          </a:p>
          <a:p>
            <a:pPr>
              <a:lnSpc>
                <a:spcPct val="150000"/>
              </a:lnSpc>
              <a:buClr>
                <a:srgbClr val="1F497D"/>
              </a:buClr>
            </a:pPr>
            <a:r>
              <a:rPr lang="fr-FR" sz="1200">
                <a:solidFill>
                  <a:srgbClr val="1F497D"/>
                </a:solidFill>
                <a:latin typeface="Calibri" panose="020F0502020204030204" pitchFamily="34" charset="0"/>
              </a:rPr>
              <a:t>Pause déjeuner</a:t>
            </a:r>
          </a:p>
        </p:txBody>
      </p:sp>
      <p:sp>
        <p:nvSpPr>
          <p:cNvPr id="2" name="ZoneTexte 1">
            <a:extLst>
              <a:ext uri="{FF2B5EF4-FFF2-40B4-BE49-F238E27FC236}">
                <a16:creationId xmlns:a16="http://schemas.microsoft.com/office/drawing/2014/main" id="{97FA6110-3F4A-41C1-8343-A2ADAB1C4456}"/>
              </a:ext>
            </a:extLst>
          </p:cNvPr>
          <p:cNvSpPr txBox="1"/>
          <p:nvPr/>
        </p:nvSpPr>
        <p:spPr>
          <a:xfrm>
            <a:off x="335412" y="1264148"/>
            <a:ext cx="616017"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 9h30 -11h40</a:t>
            </a:r>
          </a:p>
        </p:txBody>
      </p:sp>
      <p:sp>
        <p:nvSpPr>
          <p:cNvPr id="5" name="ZoneTexte 4">
            <a:extLst>
              <a:ext uri="{FF2B5EF4-FFF2-40B4-BE49-F238E27FC236}">
                <a16:creationId xmlns:a16="http://schemas.microsoft.com/office/drawing/2014/main" id="{818A8637-8E54-41B9-8743-AE2F73D9B970}"/>
              </a:ext>
            </a:extLst>
          </p:cNvPr>
          <p:cNvSpPr txBox="1"/>
          <p:nvPr/>
        </p:nvSpPr>
        <p:spPr>
          <a:xfrm>
            <a:off x="265830" y="5146377"/>
            <a:ext cx="685599"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11h40 -12h30</a:t>
            </a:r>
          </a:p>
        </p:txBody>
      </p:sp>
      <p:sp>
        <p:nvSpPr>
          <p:cNvPr id="4" name="ZoneTexte 3">
            <a:extLst>
              <a:ext uri="{FF2B5EF4-FFF2-40B4-BE49-F238E27FC236}">
                <a16:creationId xmlns:a16="http://schemas.microsoft.com/office/drawing/2014/main" id="{C7C6951C-A4D0-1088-AF0E-F96F13108AA2}"/>
              </a:ext>
            </a:extLst>
          </p:cNvPr>
          <p:cNvSpPr txBox="1"/>
          <p:nvPr/>
        </p:nvSpPr>
        <p:spPr>
          <a:xfrm>
            <a:off x="265829" y="5665962"/>
            <a:ext cx="685599" cy="276999"/>
          </a:xfrm>
          <a:prstGeom prst="rect">
            <a:avLst/>
          </a:prstGeom>
          <a:noFill/>
        </p:spPr>
        <p:txBody>
          <a:bodyPr wrap="square" rtlCol="0">
            <a:spAutoFit/>
          </a:bodyPr>
          <a:lstStyle/>
          <a:p>
            <a:r>
              <a:rPr lang="fr-FR" sz="1200" b="1">
                <a:solidFill>
                  <a:srgbClr val="1F497D"/>
                </a:solidFill>
                <a:latin typeface="Calibri" panose="020F0502020204030204" pitchFamily="34" charset="0"/>
              </a:rPr>
              <a:t>12h30 </a:t>
            </a:r>
          </a:p>
        </p:txBody>
      </p:sp>
    </p:spTree>
    <p:extLst>
      <p:ext uri="{BB962C8B-B14F-4D97-AF65-F5344CB8AC3E}">
        <p14:creationId xmlns:p14="http://schemas.microsoft.com/office/powerpoint/2010/main" val="1121941027"/>
      </p:ext>
    </p:extLst>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12107" y="121748"/>
            <a:ext cx="7036466" cy="461665"/>
          </a:xfrm>
          <a:prstGeom prst="rect">
            <a:avLst/>
          </a:prstGeom>
        </p:spPr>
        <p:txBody>
          <a:bodyPr wrap="square">
            <a:spAutoFit/>
          </a:bodyPr>
          <a:lstStyle/>
          <a:p>
            <a:pPr algn="r"/>
            <a:r>
              <a:rPr lang="fr-FR" sz="2400" b="1">
                <a:solidFill>
                  <a:srgbClr val="62992B"/>
                </a:solidFill>
                <a:latin typeface="Calibri" pitchFamily="34" charset="0"/>
                <a:cs typeface="Calibri" pitchFamily="34" charset="0"/>
              </a:rPr>
              <a:t>Présentation des comptes 2022</a:t>
            </a:r>
            <a:endParaRPr lang="fr-FR" sz="2400" b="1">
              <a:solidFill>
                <a:srgbClr val="62992B"/>
              </a:solidFill>
            </a:endParaRPr>
          </a:p>
        </p:txBody>
      </p:sp>
      <p:sp>
        <p:nvSpPr>
          <p:cNvPr id="3" name="ZoneTexte 2"/>
          <p:cNvSpPr txBox="1"/>
          <p:nvPr/>
        </p:nvSpPr>
        <p:spPr>
          <a:xfrm>
            <a:off x="1864999" y="2554309"/>
            <a:ext cx="7424915" cy="1477328"/>
          </a:xfrm>
          <a:prstGeom prst="rect">
            <a:avLst/>
          </a:prstGeom>
          <a:noFill/>
        </p:spPr>
        <p:txBody>
          <a:bodyPr wrap="square" rtlCol="0">
            <a:spAutoFit/>
          </a:bodyPr>
          <a:lstStyle/>
          <a:p>
            <a:pPr algn="ctr"/>
            <a:r>
              <a:rPr lang="fr-FR">
                <a:solidFill>
                  <a:srgbClr val="004274"/>
                </a:solidFill>
              </a:rPr>
              <a:t>Une mission de </a:t>
            </a:r>
            <a:r>
              <a:rPr lang="fr-FR" b="1">
                <a:solidFill>
                  <a:srgbClr val="004274"/>
                </a:solidFill>
              </a:rPr>
              <a:t>présentation des comptes annuels </a:t>
            </a:r>
            <a:r>
              <a:rPr lang="fr-FR">
                <a:solidFill>
                  <a:srgbClr val="004274"/>
                </a:solidFill>
              </a:rPr>
              <a:t>du COMIFER </a:t>
            </a:r>
          </a:p>
          <a:p>
            <a:pPr algn="ctr"/>
            <a:r>
              <a:rPr lang="fr-FR">
                <a:solidFill>
                  <a:srgbClr val="004274"/>
                </a:solidFill>
              </a:rPr>
              <a:t>relatifs à l’exercice du </a:t>
            </a:r>
            <a:r>
              <a:rPr lang="fr-FR" b="1">
                <a:solidFill>
                  <a:srgbClr val="004274"/>
                </a:solidFill>
              </a:rPr>
              <a:t>01/01/2022 au 31/12/2022 </a:t>
            </a:r>
          </a:p>
          <a:p>
            <a:pPr algn="ctr"/>
            <a:r>
              <a:rPr lang="fr-FR">
                <a:solidFill>
                  <a:srgbClr val="004274"/>
                </a:solidFill>
              </a:rPr>
              <a:t>a été effectuée par le cabinet </a:t>
            </a:r>
            <a:r>
              <a:rPr lang="fr-FR" b="1">
                <a:solidFill>
                  <a:srgbClr val="004274"/>
                </a:solidFill>
              </a:rPr>
              <a:t>d’expertise comptable Audit-Gestion</a:t>
            </a:r>
          </a:p>
          <a:p>
            <a:pPr algn="ctr"/>
            <a:br>
              <a:rPr lang="fr-FR" b="1">
                <a:solidFill>
                  <a:srgbClr val="004274"/>
                </a:solidFill>
              </a:rPr>
            </a:br>
            <a:r>
              <a:rPr lang="fr-FR">
                <a:solidFill>
                  <a:srgbClr val="004274"/>
                </a:solidFill>
              </a:rPr>
              <a:t>Mr Jérôme Joubert - Mme Sylvie Touvet</a:t>
            </a:r>
          </a:p>
        </p:txBody>
      </p:sp>
    </p:spTree>
    <p:extLst>
      <p:ext uri="{BB962C8B-B14F-4D97-AF65-F5344CB8AC3E}">
        <p14:creationId xmlns:p14="http://schemas.microsoft.com/office/powerpoint/2010/main" val="3719463005"/>
      </p:ext>
    </p:extLst>
  </p:cSld>
  <p:clrMapOvr>
    <a:masterClrMapping/>
  </p:clrMapOvr>
  <p:transition spd="slow">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40A27F3-F5EE-483C-AE04-00C5428D1A17}"/>
              </a:ext>
            </a:extLst>
          </p:cNvPr>
          <p:cNvPicPr>
            <a:picLocks noChangeAspect="1"/>
          </p:cNvPicPr>
          <p:nvPr/>
        </p:nvPicPr>
        <p:blipFill>
          <a:blip r:embed="rId3"/>
          <a:stretch>
            <a:fillRect/>
          </a:stretch>
        </p:blipFill>
        <p:spPr>
          <a:xfrm>
            <a:off x="636911" y="623776"/>
            <a:ext cx="5094038" cy="4075231"/>
          </a:xfrm>
          <a:prstGeom prst="roundRect">
            <a:avLst>
              <a:gd name="adj" fmla="val 4167"/>
            </a:avLst>
          </a:prstGeom>
          <a:solidFill>
            <a:srgbClr val="FFFFFF"/>
          </a:solidFill>
          <a:ln w="76200" cap="sq">
            <a:noFill/>
            <a:miter lim="800000"/>
          </a:ln>
          <a:effectLst>
            <a:reflection blurRad="12700" stA="40000" endPos="44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4" name="Titre 1">
            <a:extLst>
              <a:ext uri="{FF2B5EF4-FFF2-40B4-BE49-F238E27FC236}">
                <a16:creationId xmlns:a16="http://schemas.microsoft.com/office/drawing/2014/main" id="{021E8B9A-5B6E-441F-AA4E-D519BCF4A6C2}"/>
              </a:ext>
            </a:extLst>
          </p:cNvPr>
          <p:cNvSpPr>
            <a:spLocks noGrp="1"/>
          </p:cNvSpPr>
          <p:nvPr>
            <p:ph type="ctrTitle"/>
          </p:nvPr>
        </p:nvSpPr>
        <p:spPr>
          <a:xfrm>
            <a:off x="5630799" y="2397286"/>
            <a:ext cx="6337004" cy="1196746"/>
          </a:xfrm>
        </p:spPr>
        <p:txBody>
          <a:bodyPr rtlCol="0" anchor="ctr">
            <a:noAutofit/>
          </a:bodyPr>
          <a:lstStyle/>
          <a:p>
            <a:pPr>
              <a:lnSpc>
                <a:spcPct val="100000"/>
              </a:lnSpc>
            </a:pPr>
            <a:br>
              <a:rPr lang="fr-FR" sz="2800" b="1">
                <a:solidFill>
                  <a:schemeClr val="bg2">
                    <a:lumMod val="25000"/>
                  </a:schemeClr>
                </a:solidFill>
                <a:latin typeface="Times New Roman" panose="02020603050405020304" pitchFamily="18" charset="0"/>
                <a:cs typeface="Times New Roman" panose="02020603050405020304" pitchFamily="18" charset="0"/>
              </a:rPr>
            </a:br>
            <a:r>
              <a:rPr lang="fr-FR" sz="2800" b="1">
                <a:solidFill>
                  <a:schemeClr val="bg2">
                    <a:lumMod val="25000"/>
                  </a:schemeClr>
                </a:solidFill>
                <a:latin typeface="Times New Roman" panose="02020603050405020304" pitchFamily="18" charset="0"/>
                <a:cs typeface="Times New Roman" panose="02020603050405020304" pitchFamily="18" charset="0"/>
              </a:rPr>
              <a:t>Présentation des comptes au </a:t>
            </a:r>
            <a:br>
              <a:rPr lang="fr-FR" sz="2800" b="1">
                <a:solidFill>
                  <a:schemeClr val="bg2">
                    <a:lumMod val="25000"/>
                  </a:schemeClr>
                </a:solidFill>
                <a:latin typeface="Times New Roman" panose="02020603050405020304" pitchFamily="18" charset="0"/>
                <a:cs typeface="Times New Roman" panose="02020603050405020304" pitchFamily="18" charset="0"/>
              </a:rPr>
            </a:br>
            <a:r>
              <a:rPr lang="fr-FR" sz="2800" b="1">
                <a:solidFill>
                  <a:schemeClr val="bg2">
                    <a:lumMod val="25000"/>
                  </a:schemeClr>
                </a:solidFill>
                <a:latin typeface="Times New Roman" panose="02020603050405020304" pitchFamily="18" charset="0"/>
                <a:cs typeface="Times New Roman" panose="02020603050405020304" pitchFamily="18" charset="0"/>
              </a:rPr>
              <a:t>31 décembre 2022</a:t>
            </a:r>
          </a:p>
        </p:txBody>
      </p:sp>
      <p:pic>
        <p:nvPicPr>
          <p:cNvPr id="8" name="Image 7">
            <a:extLst>
              <a:ext uri="{FF2B5EF4-FFF2-40B4-BE49-F238E27FC236}">
                <a16:creationId xmlns:a16="http://schemas.microsoft.com/office/drawing/2014/main" id="{2F4BA42D-D990-4A71-8DF5-7F16BFB3F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1778" y="5587807"/>
            <a:ext cx="2272360" cy="1096675"/>
          </a:xfrm>
          <a:prstGeom prst="rect">
            <a:avLst/>
          </a:prstGeom>
        </p:spPr>
      </p:pic>
      <p:sp>
        <p:nvSpPr>
          <p:cNvPr id="20" name="ZoneTexte 19">
            <a:extLst>
              <a:ext uri="{FF2B5EF4-FFF2-40B4-BE49-F238E27FC236}">
                <a16:creationId xmlns:a16="http://schemas.microsoft.com/office/drawing/2014/main" id="{9260C17B-2AEC-45A1-947A-9CE195BB29BD}"/>
              </a:ext>
            </a:extLst>
          </p:cNvPr>
          <p:cNvSpPr txBox="1"/>
          <p:nvPr/>
        </p:nvSpPr>
        <p:spPr>
          <a:xfrm>
            <a:off x="6801293" y="979599"/>
            <a:ext cx="399601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DBEFF9">
                    <a:lumMod val="25000"/>
                  </a:srgbClr>
                </a:solidFill>
                <a:effectLst/>
                <a:uLnTx/>
                <a:uFillTx/>
                <a:latin typeface="Times New Roman" panose="02020603050405020304" pitchFamily="18" charset="0"/>
                <a:ea typeface="+mn-ea"/>
                <a:cs typeface="Times New Roman" panose="02020603050405020304" pitchFamily="18" charset="0"/>
              </a:rPr>
              <a:t>Assemblée Générale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DBEFF9">
                    <a:lumMod val="25000"/>
                  </a:srgbClr>
                </a:solidFill>
                <a:effectLst/>
                <a:uLnTx/>
                <a:uFillTx/>
                <a:latin typeface="Times New Roman" panose="02020603050405020304" pitchFamily="18" charset="0"/>
                <a:ea typeface="+mn-ea"/>
                <a:cs typeface="Times New Roman" panose="02020603050405020304" pitchFamily="18" charset="0"/>
              </a:rPr>
              <a:t>du 6 avril 2023</a:t>
            </a:r>
            <a:endParaRPr kumimoji="0" lang="fr-FR" sz="3200" b="0" i="0" u="none" strike="noStrike" kern="1200" cap="none" spc="0" normalizeH="0" baseline="0" noProof="0">
              <a:ln>
                <a:noFill/>
              </a:ln>
              <a:solidFill>
                <a:srgbClr val="DBEFF9">
                  <a:lumMod val="25000"/>
                </a:srgbClr>
              </a:solidFill>
              <a:effectLst/>
              <a:uLnTx/>
              <a:uFillTx/>
              <a:latin typeface="Calibri" panose="020F0502020204030204"/>
              <a:ea typeface="+mn-ea"/>
              <a:cs typeface="+mn-cs"/>
            </a:endParaRPr>
          </a:p>
        </p:txBody>
      </p:sp>
      <p:pic>
        <p:nvPicPr>
          <p:cNvPr id="3" name="Image 2">
            <a:extLst>
              <a:ext uri="{FF2B5EF4-FFF2-40B4-BE49-F238E27FC236}">
                <a16:creationId xmlns:a16="http://schemas.microsoft.com/office/drawing/2014/main" id="{4F6F0D3D-F0D9-1664-87FA-0CA7061B6CDD}"/>
              </a:ext>
            </a:extLst>
          </p:cNvPr>
          <p:cNvPicPr>
            <a:picLocks noChangeAspect="1"/>
          </p:cNvPicPr>
          <p:nvPr/>
        </p:nvPicPr>
        <p:blipFill>
          <a:blip r:embed="rId5"/>
          <a:stretch>
            <a:fillRect/>
          </a:stretch>
        </p:blipFill>
        <p:spPr>
          <a:xfrm>
            <a:off x="200695" y="5391055"/>
            <a:ext cx="2429119" cy="1293427"/>
          </a:xfrm>
          <a:prstGeom prst="rect">
            <a:avLst/>
          </a:prstGeom>
        </p:spPr>
      </p:pic>
    </p:spTree>
    <p:extLst>
      <p:ext uri="{BB962C8B-B14F-4D97-AF65-F5344CB8AC3E}">
        <p14:creationId xmlns:p14="http://schemas.microsoft.com/office/powerpoint/2010/main" val="3641503543"/>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24">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26">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9" name="Group 28">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21863" y="508839"/>
            <a:ext cx="3264473" cy="3903673"/>
            <a:chOff x="-19221" y="251144"/>
            <a:chExt cx="5217958" cy="6239661"/>
          </a:xfrm>
        </p:grpSpPr>
        <p:sp>
          <p:nvSpPr>
            <p:cNvPr id="30" name="Freeform: Shape 29">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re 1">
            <a:extLst>
              <a:ext uri="{FF2B5EF4-FFF2-40B4-BE49-F238E27FC236}">
                <a16:creationId xmlns:a16="http://schemas.microsoft.com/office/drawing/2014/main" id="{D84CDF56-2C47-4531-AC8A-4AA346BA7738}"/>
              </a:ext>
            </a:extLst>
          </p:cNvPr>
          <p:cNvSpPr>
            <a:spLocks noGrp="1"/>
          </p:cNvSpPr>
          <p:nvPr>
            <p:ph type="title"/>
          </p:nvPr>
        </p:nvSpPr>
        <p:spPr>
          <a:xfrm>
            <a:off x="596817" y="1391868"/>
            <a:ext cx="1422636" cy="1914857"/>
          </a:xfrm>
        </p:spPr>
        <p:txBody>
          <a:bodyPr>
            <a:normAutofit/>
          </a:bodyPr>
          <a:lstStyle/>
          <a:p>
            <a:pPr algn="ctr"/>
            <a:r>
              <a:rPr lang="fr-FR" sz="3600" u="sng">
                <a:solidFill>
                  <a:schemeClr val="tx2"/>
                </a:solidFill>
              </a:rPr>
              <a:t>Bilan</a:t>
            </a:r>
            <a:br>
              <a:rPr lang="fr-FR" sz="3600">
                <a:solidFill>
                  <a:schemeClr val="tx2"/>
                </a:solidFill>
              </a:rPr>
            </a:br>
            <a:r>
              <a:rPr lang="fr-FR" sz="3600">
                <a:solidFill>
                  <a:schemeClr val="tx2"/>
                </a:solidFill>
              </a:rPr>
              <a:t>Actif</a:t>
            </a:r>
          </a:p>
        </p:txBody>
      </p:sp>
      <p:graphicFrame>
        <p:nvGraphicFramePr>
          <p:cNvPr id="66" name="Tableau 4">
            <a:extLst>
              <a:ext uri="{FF2B5EF4-FFF2-40B4-BE49-F238E27FC236}">
                <a16:creationId xmlns:a16="http://schemas.microsoft.com/office/drawing/2014/main" id="{EBA53778-88EB-4B9D-807F-AEFBF5940052}"/>
              </a:ext>
            </a:extLst>
          </p:cNvPr>
          <p:cNvGraphicFramePr>
            <a:graphicFrameLocks/>
          </p:cNvGraphicFramePr>
          <p:nvPr/>
        </p:nvGraphicFramePr>
        <p:xfrm>
          <a:off x="3263130" y="691439"/>
          <a:ext cx="8593491" cy="4773692"/>
        </p:xfrm>
        <a:graphic>
          <a:graphicData uri="http://schemas.openxmlformats.org/drawingml/2006/table">
            <a:tbl>
              <a:tblPr firstRow="1" bandRow="1">
                <a:tableStyleId>{21E4AEA4-8DFA-4A89-87EB-49C32662AFE0}</a:tableStyleId>
              </a:tblPr>
              <a:tblGrid>
                <a:gridCol w="2864497">
                  <a:extLst>
                    <a:ext uri="{9D8B030D-6E8A-4147-A177-3AD203B41FA5}">
                      <a16:colId xmlns:a16="http://schemas.microsoft.com/office/drawing/2014/main" val="3525796415"/>
                    </a:ext>
                  </a:extLst>
                </a:gridCol>
                <a:gridCol w="2864497">
                  <a:extLst>
                    <a:ext uri="{9D8B030D-6E8A-4147-A177-3AD203B41FA5}">
                      <a16:colId xmlns:a16="http://schemas.microsoft.com/office/drawing/2014/main" val="3099719375"/>
                    </a:ext>
                  </a:extLst>
                </a:gridCol>
                <a:gridCol w="2864497">
                  <a:extLst>
                    <a:ext uri="{9D8B030D-6E8A-4147-A177-3AD203B41FA5}">
                      <a16:colId xmlns:a16="http://schemas.microsoft.com/office/drawing/2014/main" val="2157948297"/>
                    </a:ext>
                  </a:extLst>
                </a:gridCol>
              </a:tblGrid>
              <a:tr h="340978">
                <a:tc>
                  <a:txBody>
                    <a:bodyPr/>
                    <a:lstStyle/>
                    <a:p>
                      <a:r>
                        <a:rPr lang="fr-FR" sz="1600"/>
                        <a:t>ACTIF</a:t>
                      </a:r>
                      <a:endParaRPr lang="fr-FR" sz="1600">
                        <a:latin typeface="Times New Roman" panose="02020603050405020304" pitchFamily="18" charset="0"/>
                        <a:cs typeface="Times New Roman" panose="02020603050405020304" pitchFamily="18" charset="0"/>
                      </a:endParaRPr>
                    </a:p>
                  </a:txBody>
                  <a:tcPr/>
                </a:tc>
                <a:tc>
                  <a:txBody>
                    <a:bodyPr/>
                    <a:lstStyle/>
                    <a:p>
                      <a:pPr algn="ctr"/>
                      <a:r>
                        <a:rPr lang="fr-FR" sz="1600"/>
                        <a:t>2022</a:t>
                      </a:r>
                      <a:endParaRPr lang="fr-FR" sz="1600">
                        <a:latin typeface="Times New Roman" panose="02020603050405020304" pitchFamily="18" charset="0"/>
                        <a:cs typeface="Times New Roman" panose="02020603050405020304" pitchFamily="18" charset="0"/>
                      </a:endParaRPr>
                    </a:p>
                  </a:txBody>
                  <a:tcPr/>
                </a:tc>
                <a:tc>
                  <a:txBody>
                    <a:bodyPr/>
                    <a:lstStyle/>
                    <a:p>
                      <a:pPr algn="ctr"/>
                      <a:r>
                        <a:rPr lang="fr-FR" sz="1600"/>
                        <a:t>2021</a:t>
                      </a:r>
                      <a:endParaRPr lang="fr-FR" sz="16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19846214"/>
                  </a:ext>
                </a:extLst>
              </a:tr>
              <a:tr h="340978">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Immobilisations nettes</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14 511</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3 326</a:t>
                      </a:r>
                    </a:p>
                  </a:txBody>
                  <a:tcPr>
                    <a:solidFill>
                      <a:schemeClr val="tx2">
                        <a:lumMod val="20000"/>
                        <a:lumOff val="80000"/>
                      </a:schemeClr>
                    </a:solidFill>
                  </a:tcPr>
                </a:tc>
                <a:extLst>
                  <a:ext uri="{0D108BD9-81ED-4DB2-BD59-A6C34878D82A}">
                    <a16:rowId xmlns:a16="http://schemas.microsoft.com/office/drawing/2014/main" val="2454641387"/>
                  </a:ext>
                </a:extLst>
              </a:tr>
              <a:tr h="340978">
                <a:tc>
                  <a:txBody>
                    <a:bodyPr/>
                    <a:lstStyle/>
                    <a:p>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812044887"/>
                  </a:ext>
                </a:extLst>
              </a:tr>
              <a:tr h="340978">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Créances clients</a:t>
                      </a:r>
                    </a:p>
                  </a:txBody>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2 883</a:t>
                      </a:r>
                    </a:p>
                  </a:txBody>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20 697</a:t>
                      </a:r>
                    </a:p>
                  </a:txBody>
                  <a:tcPr/>
                </a:tc>
                <a:extLst>
                  <a:ext uri="{0D108BD9-81ED-4DB2-BD59-A6C34878D82A}">
                    <a16:rowId xmlns:a16="http://schemas.microsoft.com/office/drawing/2014/main" val="397550627"/>
                  </a:ext>
                </a:extLst>
              </a:tr>
              <a:tr h="340978">
                <a:tc>
                  <a:txBody>
                    <a:bodyPr/>
                    <a:lstStyle/>
                    <a:p>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114089917"/>
                  </a:ext>
                </a:extLst>
              </a:tr>
              <a:tr h="340978">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Autres créances</a:t>
                      </a:r>
                    </a:p>
                  </a:txBody>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75 750</a:t>
                      </a:r>
                    </a:p>
                  </a:txBody>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123 875</a:t>
                      </a:r>
                    </a:p>
                  </a:txBody>
                  <a:tcPr/>
                </a:tc>
                <a:extLst>
                  <a:ext uri="{0D108BD9-81ED-4DB2-BD59-A6C34878D82A}">
                    <a16:rowId xmlns:a16="http://schemas.microsoft.com/office/drawing/2014/main" val="1264528640"/>
                  </a:ext>
                </a:extLst>
              </a:tr>
              <a:tr h="340978">
                <a:tc>
                  <a:txBody>
                    <a:bodyPr/>
                    <a:lstStyle/>
                    <a:p>
                      <a:pPr algn="r"/>
                      <a:r>
                        <a:rPr lang="fr-FR" sz="1600">
                          <a:solidFill>
                            <a:schemeClr val="tx2">
                              <a:lumMod val="50000"/>
                            </a:schemeClr>
                          </a:solidFill>
                          <a:latin typeface="Times New Roman" panose="02020603050405020304" pitchFamily="18" charset="0"/>
                          <a:cs typeface="Times New Roman" panose="02020603050405020304" pitchFamily="18" charset="0"/>
                        </a:rPr>
                        <a:t>Dont impôts sur les sociétés</a:t>
                      </a:r>
                      <a:endParaRPr lang="fr-FR" sz="1600" i="1">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r"/>
                      <a:r>
                        <a:rPr lang="fr-FR" sz="1600">
                          <a:solidFill>
                            <a:schemeClr val="tx2">
                              <a:lumMod val="50000"/>
                            </a:schemeClr>
                          </a:solidFill>
                          <a:latin typeface="Times New Roman" panose="02020603050405020304" pitchFamily="18" charset="0"/>
                          <a:cs typeface="Times New Roman" panose="02020603050405020304" pitchFamily="18" charset="0"/>
                        </a:rPr>
                        <a:t>16 586</a:t>
                      </a:r>
                      <a:endParaRPr lang="fr-FR" sz="1600" i="1">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r"/>
                      <a:r>
                        <a:rPr lang="fr-FR" sz="1600" i="0">
                          <a:solidFill>
                            <a:schemeClr val="tx2">
                              <a:lumMod val="50000"/>
                            </a:schemeClr>
                          </a:solidFill>
                          <a:latin typeface="Times New Roman" panose="02020603050405020304" pitchFamily="18" charset="0"/>
                          <a:cs typeface="Times New Roman" panose="02020603050405020304" pitchFamily="18" charset="0"/>
                        </a:rPr>
                        <a:t>30 530</a:t>
                      </a:r>
                    </a:p>
                  </a:txBody>
                  <a:tcPr>
                    <a:solidFill>
                      <a:schemeClr val="bg2"/>
                    </a:solidFill>
                  </a:tcPr>
                </a:tc>
                <a:extLst>
                  <a:ext uri="{0D108BD9-81ED-4DB2-BD59-A6C34878D82A}">
                    <a16:rowId xmlns:a16="http://schemas.microsoft.com/office/drawing/2014/main" val="1062857420"/>
                  </a:ext>
                </a:extLst>
              </a:tr>
              <a:tr h="340978">
                <a:tc>
                  <a:txBody>
                    <a:bodyPr/>
                    <a:lstStyle/>
                    <a:p>
                      <a:pPr algn="r"/>
                      <a:r>
                        <a:rPr lang="fr-FR" sz="1600">
                          <a:solidFill>
                            <a:schemeClr val="tx2">
                              <a:lumMod val="50000"/>
                            </a:schemeClr>
                          </a:solidFill>
                          <a:latin typeface="Times New Roman" panose="02020603050405020304" pitchFamily="18" charset="0"/>
                          <a:cs typeface="Times New Roman" panose="02020603050405020304" pitchFamily="18" charset="0"/>
                        </a:rPr>
                        <a:t>Dont subventions 2021-2023</a:t>
                      </a:r>
                      <a:endParaRPr lang="fr-FR" sz="1600" i="1">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r"/>
                      <a:r>
                        <a:rPr lang="fr-FR" sz="1600">
                          <a:solidFill>
                            <a:schemeClr val="tx2">
                              <a:lumMod val="50000"/>
                            </a:schemeClr>
                          </a:solidFill>
                          <a:latin typeface="Times New Roman" panose="02020603050405020304" pitchFamily="18" charset="0"/>
                          <a:cs typeface="Times New Roman" panose="02020603050405020304" pitchFamily="18" charset="0"/>
                        </a:rPr>
                        <a:t>52 556</a:t>
                      </a:r>
                      <a:endParaRPr lang="fr-FR" sz="1600" i="1">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r"/>
                      <a:r>
                        <a:rPr lang="fr-FR" sz="1600" i="0">
                          <a:solidFill>
                            <a:schemeClr val="tx2">
                              <a:lumMod val="50000"/>
                            </a:schemeClr>
                          </a:solidFill>
                          <a:latin typeface="Times New Roman" panose="02020603050405020304" pitchFamily="18" charset="0"/>
                          <a:cs typeface="Times New Roman" panose="02020603050405020304" pitchFamily="18" charset="0"/>
                        </a:rPr>
                        <a:t>82 180</a:t>
                      </a:r>
                    </a:p>
                  </a:txBody>
                  <a:tcPr>
                    <a:solidFill>
                      <a:schemeClr val="bg2"/>
                    </a:solidFill>
                  </a:tcPr>
                </a:tc>
                <a:extLst>
                  <a:ext uri="{0D108BD9-81ED-4DB2-BD59-A6C34878D82A}">
                    <a16:rowId xmlns:a16="http://schemas.microsoft.com/office/drawing/2014/main" val="83799972"/>
                  </a:ext>
                </a:extLst>
              </a:tr>
              <a:tr h="340978">
                <a:tc>
                  <a:txBody>
                    <a:bodyPr/>
                    <a:lstStyle/>
                    <a:p>
                      <a:pPr algn="r"/>
                      <a:r>
                        <a:rPr lang="fr-FR" sz="1600">
                          <a:solidFill>
                            <a:schemeClr val="tx2">
                              <a:lumMod val="50000"/>
                            </a:schemeClr>
                          </a:solidFill>
                          <a:latin typeface="Times New Roman" panose="02020603050405020304" pitchFamily="18" charset="0"/>
                          <a:cs typeface="Times New Roman" panose="02020603050405020304" pitchFamily="18" charset="0"/>
                        </a:rPr>
                        <a:t>Dont crédit de TVA</a:t>
                      </a:r>
                      <a:endParaRPr lang="fr-FR" sz="1600" i="1">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r"/>
                      <a:r>
                        <a:rPr lang="fr-FR" sz="1600">
                          <a:solidFill>
                            <a:schemeClr val="tx2">
                              <a:lumMod val="50000"/>
                            </a:schemeClr>
                          </a:solidFill>
                          <a:latin typeface="Times New Roman" panose="02020603050405020304" pitchFamily="18" charset="0"/>
                          <a:cs typeface="Times New Roman" panose="02020603050405020304" pitchFamily="18" charset="0"/>
                        </a:rPr>
                        <a:t>10 056</a:t>
                      </a:r>
                      <a:endParaRPr lang="fr-FR" sz="1600" i="1">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r"/>
                      <a:r>
                        <a:rPr lang="fr-FR" sz="1600" i="0">
                          <a:solidFill>
                            <a:schemeClr val="tx2">
                              <a:lumMod val="50000"/>
                            </a:schemeClr>
                          </a:solidFill>
                          <a:latin typeface="Times New Roman" panose="02020603050405020304" pitchFamily="18" charset="0"/>
                          <a:cs typeface="Times New Roman" panose="02020603050405020304" pitchFamily="18" charset="0"/>
                        </a:rPr>
                        <a:t>7 670</a:t>
                      </a:r>
                    </a:p>
                  </a:txBody>
                  <a:tcPr>
                    <a:solidFill>
                      <a:schemeClr val="bg2"/>
                    </a:solidFill>
                  </a:tcPr>
                </a:tc>
                <a:extLst>
                  <a:ext uri="{0D108BD9-81ED-4DB2-BD59-A6C34878D82A}">
                    <a16:rowId xmlns:a16="http://schemas.microsoft.com/office/drawing/2014/main" val="2732115441"/>
                  </a:ext>
                </a:extLst>
              </a:tr>
              <a:tr h="340978">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Trésorerie</a:t>
                      </a:r>
                    </a:p>
                  </a:txBody>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261 034</a:t>
                      </a:r>
                    </a:p>
                  </a:txBody>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307 436</a:t>
                      </a:r>
                    </a:p>
                  </a:txBody>
                  <a:tcPr/>
                </a:tc>
                <a:extLst>
                  <a:ext uri="{0D108BD9-81ED-4DB2-BD59-A6C34878D82A}">
                    <a16:rowId xmlns:a16="http://schemas.microsoft.com/office/drawing/2014/main" val="1975835824"/>
                  </a:ext>
                </a:extLst>
              </a:tr>
              <a:tr h="340978">
                <a:tc>
                  <a:txBody>
                    <a:bodyPr/>
                    <a:lstStyle/>
                    <a:p>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092869734"/>
                  </a:ext>
                </a:extLst>
              </a:tr>
              <a:tr h="340978">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Charges constatées d’avance</a:t>
                      </a:r>
                    </a:p>
                  </a:txBody>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22 789</a:t>
                      </a:r>
                    </a:p>
                  </a:txBody>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949</a:t>
                      </a:r>
                    </a:p>
                  </a:txBody>
                  <a:tcPr/>
                </a:tc>
                <a:extLst>
                  <a:ext uri="{0D108BD9-81ED-4DB2-BD59-A6C34878D82A}">
                    <a16:rowId xmlns:a16="http://schemas.microsoft.com/office/drawing/2014/main" val="3378046960"/>
                  </a:ext>
                </a:extLst>
              </a:tr>
              <a:tr h="340978">
                <a:tc>
                  <a:txBody>
                    <a:bodyPr/>
                    <a:lstStyle/>
                    <a:p>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457550189"/>
                  </a:ext>
                </a:extLst>
              </a:tr>
              <a:tr h="340978">
                <a:tc>
                  <a:txBody>
                    <a:bodyPr/>
                    <a:lstStyle/>
                    <a:p>
                      <a:pPr algn="l"/>
                      <a:r>
                        <a:rPr lang="fr-FR" sz="1600" b="1">
                          <a:solidFill>
                            <a:schemeClr val="tx2">
                              <a:lumMod val="50000"/>
                            </a:schemeClr>
                          </a:solidFill>
                          <a:latin typeface="Times New Roman" panose="02020603050405020304" pitchFamily="18" charset="0"/>
                          <a:cs typeface="Times New Roman" panose="02020603050405020304" pitchFamily="18" charset="0"/>
                        </a:rPr>
                        <a:t>TOTAL</a:t>
                      </a:r>
                    </a:p>
                  </a:txBody>
                  <a:tcPr/>
                </a:tc>
                <a:tc>
                  <a:txBody>
                    <a:bodyPr/>
                    <a:lstStyle/>
                    <a:p>
                      <a:pPr algn="ctr"/>
                      <a:r>
                        <a:rPr lang="fr-FR" sz="1600" b="1">
                          <a:solidFill>
                            <a:schemeClr val="tx2">
                              <a:lumMod val="50000"/>
                            </a:schemeClr>
                          </a:solidFill>
                          <a:latin typeface="Times New Roman" panose="02020603050405020304" pitchFamily="18" charset="0"/>
                          <a:cs typeface="Times New Roman" panose="02020603050405020304" pitchFamily="18" charset="0"/>
                        </a:rPr>
                        <a:t>380 968</a:t>
                      </a:r>
                    </a:p>
                  </a:txBody>
                  <a:tcPr/>
                </a:tc>
                <a:tc>
                  <a:txBody>
                    <a:bodyPr/>
                    <a:lstStyle/>
                    <a:p>
                      <a:pPr algn="ctr"/>
                      <a:r>
                        <a:rPr lang="fr-FR" sz="1600" b="1">
                          <a:solidFill>
                            <a:schemeClr val="tx2">
                              <a:lumMod val="50000"/>
                            </a:schemeClr>
                          </a:solidFill>
                          <a:latin typeface="Times New Roman" panose="02020603050405020304" pitchFamily="18" charset="0"/>
                          <a:cs typeface="Times New Roman" panose="02020603050405020304" pitchFamily="18" charset="0"/>
                        </a:rPr>
                        <a:t>456 283</a:t>
                      </a:r>
                    </a:p>
                  </a:txBody>
                  <a:tcPr/>
                </a:tc>
                <a:extLst>
                  <a:ext uri="{0D108BD9-81ED-4DB2-BD59-A6C34878D82A}">
                    <a16:rowId xmlns:a16="http://schemas.microsoft.com/office/drawing/2014/main" val="1592653764"/>
                  </a:ext>
                </a:extLst>
              </a:tr>
            </a:tbl>
          </a:graphicData>
        </a:graphic>
      </p:graphicFrame>
    </p:spTree>
    <p:extLst>
      <p:ext uri="{BB962C8B-B14F-4D97-AF65-F5344CB8AC3E}">
        <p14:creationId xmlns:p14="http://schemas.microsoft.com/office/powerpoint/2010/main" val="3490388513"/>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24">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26">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9" name="Group 28">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21863" y="508839"/>
            <a:ext cx="3264473" cy="3903673"/>
            <a:chOff x="-19221" y="251144"/>
            <a:chExt cx="5217958" cy="6239661"/>
          </a:xfrm>
        </p:grpSpPr>
        <p:sp>
          <p:nvSpPr>
            <p:cNvPr id="30" name="Freeform: Shape 29">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re 1">
            <a:extLst>
              <a:ext uri="{FF2B5EF4-FFF2-40B4-BE49-F238E27FC236}">
                <a16:creationId xmlns:a16="http://schemas.microsoft.com/office/drawing/2014/main" id="{D84CDF56-2C47-4531-AC8A-4AA346BA7738}"/>
              </a:ext>
            </a:extLst>
          </p:cNvPr>
          <p:cNvSpPr>
            <a:spLocks noGrp="1"/>
          </p:cNvSpPr>
          <p:nvPr>
            <p:ph type="title"/>
          </p:nvPr>
        </p:nvSpPr>
        <p:spPr>
          <a:xfrm>
            <a:off x="596817" y="1391868"/>
            <a:ext cx="1422636" cy="1914857"/>
          </a:xfrm>
        </p:spPr>
        <p:txBody>
          <a:bodyPr>
            <a:normAutofit/>
          </a:bodyPr>
          <a:lstStyle/>
          <a:p>
            <a:pPr algn="ctr"/>
            <a:r>
              <a:rPr lang="fr-FR" sz="3600" u="sng">
                <a:solidFill>
                  <a:schemeClr val="tx2"/>
                </a:solidFill>
              </a:rPr>
              <a:t>Bilan</a:t>
            </a:r>
            <a:br>
              <a:rPr lang="fr-FR" sz="3600">
                <a:solidFill>
                  <a:schemeClr val="tx2"/>
                </a:solidFill>
              </a:rPr>
            </a:br>
            <a:r>
              <a:rPr lang="fr-FR" sz="3600">
                <a:solidFill>
                  <a:schemeClr val="tx2"/>
                </a:solidFill>
              </a:rPr>
              <a:t>Passif</a:t>
            </a:r>
          </a:p>
        </p:txBody>
      </p:sp>
      <p:graphicFrame>
        <p:nvGraphicFramePr>
          <p:cNvPr id="13" name="Tableau 4">
            <a:extLst>
              <a:ext uri="{FF2B5EF4-FFF2-40B4-BE49-F238E27FC236}">
                <a16:creationId xmlns:a16="http://schemas.microsoft.com/office/drawing/2014/main" id="{2DB4B367-5873-4A3F-B975-662D253D1015}"/>
              </a:ext>
            </a:extLst>
          </p:cNvPr>
          <p:cNvGraphicFramePr>
            <a:graphicFrameLocks noGrp="1"/>
          </p:cNvGraphicFramePr>
          <p:nvPr>
            <p:ph idx="1"/>
          </p:nvPr>
        </p:nvGraphicFramePr>
        <p:xfrm>
          <a:off x="3223366" y="508839"/>
          <a:ext cx="8631936" cy="5943600"/>
        </p:xfrm>
        <a:graphic>
          <a:graphicData uri="http://schemas.openxmlformats.org/drawingml/2006/table">
            <a:tbl>
              <a:tblPr firstRow="1" bandRow="1">
                <a:tableStyleId>{21E4AEA4-8DFA-4A89-87EB-49C32662AFE0}</a:tableStyleId>
              </a:tblPr>
              <a:tblGrid>
                <a:gridCol w="2877312">
                  <a:extLst>
                    <a:ext uri="{9D8B030D-6E8A-4147-A177-3AD203B41FA5}">
                      <a16:colId xmlns:a16="http://schemas.microsoft.com/office/drawing/2014/main" val="3525796415"/>
                    </a:ext>
                  </a:extLst>
                </a:gridCol>
                <a:gridCol w="2877312">
                  <a:extLst>
                    <a:ext uri="{9D8B030D-6E8A-4147-A177-3AD203B41FA5}">
                      <a16:colId xmlns:a16="http://schemas.microsoft.com/office/drawing/2014/main" val="3099719375"/>
                    </a:ext>
                  </a:extLst>
                </a:gridCol>
                <a:gridCol w="2877312">
                  <a:extLst>
                    <a:ext uri="{9D8B030D-6E8A-4147-A177-3AD203B41FA5}">
                      <a16:colId xmlns:a16="http://schemas.microsoft.com/office/drawing/2014/main" val="2157948297"/>
                    </a:ext>
                  </a:extLst>
                </a:gridCol>
              </a:tblGrid>
              <a:tr h="331767">
                <a:tc>
                  <a:txBody>
                    <a:bodyPr/>
                    <a:lstStyle/>
                    <a:p>
                      <a:r>
                        <a:rPr lang="fr-FR" sz="1600">
                          <a:latin typeface="Times New Roman" panose="02020603050405020304" pitchFamily="18" charset="0"/>
                          <a:cs typeface="Times New Roman" panose="02020603050405020304" pitchFamily="18" charset="0"/>
                        </a:rPr>
                        <a:t>PASSIF</a:t>
                      </a:r>
                    </a:p>
                  </a:txBody>
                  <a:tcPr/>
                </a:tc>
                <a:tc>
                  <a:txBody>
                    <a:bodyPr/>
                    <a:lstStyle/>
                    <a:p>
                      <a:pPr algn="ctr"/>
                      <a:r>
                        <a:rPr lang="fr-FR" sz="1600">
                          <a:latin typeface="Times New Roman" panose="02020603050405020304" pitchFamily="18" charset="0"/>
                          <a:cs typeface="Times New Roman" panose="02020603050405020304" pitchFamily="18" charset="0"/>
                        </a:rPr>
                        <a:t>2022</a:t>
                      </a:r>
                    </a:p>
                  </a:txBody>
                  <a:tcPr/>
                </a:tc>
                <a:tc>
                  <a:txBody>
                    <a:bodyPr/>
                    <a:lstStyle/>
                    <a:p>
                      <a:pPr algn="ctr"/>
                      <a:r>
                        <a:rPr lang="fr-FR" sz="1600">
                          <a:latin typeface="Times New Roman" panose="02020603050405020304" pitchFamily="18" charset="0"/>
                          <a:cs typeface="Times New Roman" panose="02020603050405020304" pitchFamily="18" charset="0"/>
                        </a:rPr>
                        <a:t>2021</a:t>
                      </a:r>
                    </a:p>
                  </a:txBody>
                  <a:tcPr/>
                </a:tc>
                <a:extLst>
                  <a:ext uri="{0D108BD9-81ED-4DB2-BD59-A6C34878D82A}">
                    <a16:rowId xmlns:a16="http://schemas.microsoft.com/office/drawing/2014/main" val="1919846214"/>
                  </a:ext>
                </a:extLst>
              </a:tr>
              <a:tr h="331767">
                <a:tc>
                  <a:txBody>
                    <a:bodyPr/>
                    <a:lstStyle/>
                    <a:p>
                      <a:pPr algn="l"/>
                      <a:r>
                        <a:rPr lang="fr-FR" sz="1600" i="0">
                          <a:solidFill>
                            <a:schemeClr val="tx2">
                              <a:lumMod val="50000"/>
                            </a:schemeClr>
                          </a:solidFill>
                          <a:latin typeface="Times New Roman" panose="02020603050405020304" pitchFamily="18" charset="0"/>
                          <a:cs typeface="Times New Roman" panose="02020603050405020304" pitchFamily="18" charset="0"/>
                        </a:rPr>
                        <a:t>Fonds propres</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283 707</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247 518</a:t>
                      </a:r>
                    </a:p>
                  </a:txBody>
                  <a:tcPr>
                    <a:solidFill>
                      <a:schemeClr val="tx2">
                        <a:lumMod val="20000"/>
                        <a:lumOff val="80000"/>
                      </a:schemeClr>
                    </a:solidFill>
                  </a:tcPr>
                </a:tc>
                <a:extLst>
                  <a:ext uri="{0D108BD9-81ED-4DB2-BD59-A6C34878D82A}">
                    <a16:rowId xmlns:a16="http://schemas.microsoft.com/office/drawing/2014/main" val="2454641387"/>
                  </a:ext>
                </a:extLst>
              </a:tr>
              <a:tr h="331767">
                <a:tc>
                  <a:txBody>
                    <a:bodyPr/>
                    <a:lstStyle/>
                    <a:p>
                      <a:pPr marL="0" algn="l" defTabSz="914400" rtl="0" eaLnBrk="1" latinLnBrk="0" hangingPunct="1"/>
                      <a:r>
                        <a:rPr lang="fr-FR" sz="1600" kern="1200">
                          <a:solidFill>
                            <a:schemeClr val="tx2">
                              <a:lumMod val="50000"/>
                            </a:schemeClr>
                          </a:solidFill>
                          <a:latin typeface="Times New Roman" panose="02020603050405020304" pitchFamily="18" charset="0"/>
                          <a:ea typeface="+mn-ea"/>
                          <a:cs typeface="Times New Roman" panose="02020603050405020304" pitchFamily="18" charset="0"/>
                        </a:rPr>
                        <a:t>Résultat de l’exercice</a:t>
                      </a:r>
                    </a:p>
                  </a:txBody>
                  <a:tcPr>
                    <a:solidFill>
                      <a:schemeClr val="tx2">
                        <a:lumMod val="20000"/>
                        <a:lumOff val="80000"/>
                      </a:schemeClr>
                    </a:solidFill>
                  </a:tcPr>
                </a:tc>
                <a:tc>
                  <a:txBody>
                    <a:bodyPr/>
                    <a:lstStyle/>
                    <a:p>
                      <a:pPr marL="0" algn="ctr" defTabSz="914400" rtl="0" eaLnBrk="1" latinLnBrk="0" hangingPunct="1"/>
                      <a:r>
                        <a:rPr lang="fr-FR" sz="1600" kern="1200">
                          <a:solidFill>
                            <a:schemeClr val="tx2">
                              <a:lumMod val="50000"/>
                            </a:schemeClr>
                          </a:solidFill>
                          <a:latin typeface="Times New Roman" panose="02020603050405020304" pitchFamily="18" charset="0"/>
                          <a:ea typeface="+mn-ea"/>
                          <a:cs typeface="Times New Roman" panose="02020603050405020304" pitchFamily="18" charset="0"/>
                        </a:rPr>
                        <a:t>-13 962</a:t>
                      </a:r>
                    </a:p>
                  </a:txBody>
                  <a:tcPr>
                    <a:solidFill>
                      <a:schemeClr val="tx2">
                        <a:lumMod val="20000"/>
                        <a:lumOff val="80000"/>
                      </a:schemeClr>
                    </a:solidFill>
                  </a:tcPr>
                </a:tc>
                <a:tc>
                  <a:txBody>
                    <a:bodyPr/>
                    <a:lstStyle/>
                    <a:p>
                      <a:pPr marL="0" algn="ctr" defTabSz="914400" rtl="0" eaLnBrk="1" latinLnBrk="0" hangingPunct="1"/>
                      <a:r>
                        <a:rPr lang="fr-FR" sz="1600" kern="1200">
                          <a:solidFill>
                            <a:schemeClr val="tx2">
                              <a:lumMod val="50000"/>
                            </a:schemeClr>
                          </a:solidFill>
                          <a:latin typeface="Times New Roman" panose="02020603050405020304" pitchFamily="18" charset="0"/>
                          <a:ea typeface="+mn-ea"/>
                          <a:cs typeface="Times New Roman" panose="02020603050405020304" pitchFamily="18" charset="0"/>
                        </a:rPr>
                        <a:t>36 189</a:t>
                      </a:r>
                    </a:p>
                  </a:txBody>
                  <a:tcPr>
                    <a:solidFill>
                      <a:schemeClr val="tx2">
                        <a:lumMod val="20000"/>
                        <a:lumOff val="80000"/>
                      </a:schemeClr>
                    </a:solidFill>
                  </a:tcPr>
                </a:tc>
                <a:extLst>
                  <a:ext uri="{0D108BD9-81ED-4DB2-BD59-A6C34878D82A}">
                    <a16:rowId xmlns:a16="http://schemas.microsoft.com/office/drawing/2014/main" val="812044887"/>
                  </a:ext>
                </a:extLst>
              </a:tr>
              <a:tr h="331767">
                <a:tc>
                  <a:txBody>
                    <a:bodyPr/>
                    <a:lstStyle/>
                    <a:p>
                      <a:pPr algn="l"/>
                      <a:r>
                        <a:rPr lang="fr-FR" sz="1600" i="0">
                          <a:solidFill>
                            <a:schemeClr val="tx2">
                              <a:lumMod val="50000"/>
                            </a:schemeClr>
                          </a:solidFill>
                          <a:latin typeface="Times New Roman" panose="02020603050405020304" pitchFamily="18" charset="0"/>
                          <a:cs typeface="Times New Roman" panose="02020603050405020304" pitchFamily="18" charset="0"/>
                        </a:rPr>
                        <a:t>Fonds associatif</a:t>
                      </a:r>
                    </a:p>
                  </a:txBody>
                  <a:tcPr>
                    <a:solidFill>
                      <a:schemeClr val="bg2"/>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269 744</a:t>
                      </a:r>
                    </a:p>
                  </a:txBody>
                  <a:tcPr>
                    <a:solidFill>
                      <a:schemeClr val="bg2"/>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283 707</a:t>
                      </a:r>
                    </a:p>
                  </a:txBody>
                  <a:tcPr>
                    <a:solidFill>
                      <a:schemeClr val="bg2"/>
                    </a:solidFill>
                  </a:tcPr>
                </a:tc>
                <a:extLst>
                  <a:ext uri="{0D108BD9-81ED-4DB2-BD59-A6C34878D82A}">
                    <a16:rowId xmlns:a16="http://schemas.microsoft.com/office/drawing/2014/main" val="397550627"/>
                  </a:ext>
                </a:extLst>
              </a:tr>
              <a:tr h="331767">
                <a:tc>
                  <a:txBody>
                    <a:bodyPr/>
                    <a:lstStyle/>
                    <a:p>
                      <a:pPr algn="l"/>
                      <a:endParaRPr lang="fr-FR" sz="1600" i="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i="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i="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114089917"/>
                  </a:ext>
                </a:extLst>
              </a:tr>
              <a:tr h="331767">
                <a:tc>
                  <a:txBody>
                    <a:bodyPr/>
                    <a:lstStyle/>
                    <a:p>
                      <a:pPr algn="l"/>
                      <a:r>
                        <a:rPr lang="fr-FR" sz="1600" i="0">
                          <a:solidFill>
                            <a:schemeClr val="tx2">
                              <a:lumMod val="50000"/>
                            </a:schemeClr>
                          </a:solidFill>
                          <a:latin typeface="Times New Roman" panose="02020603050405020304" pitchFamily="18" charset="0"/>
                          <a:cs typeface="Times New Roman" panose="02020603050405020304" pitchFamily="18" charset="0"/>
                        </a:rPr>
                        <a:t>PRC – provision retraite</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4 582</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4 522</a:t>
                      </a:r>
                    </a:p>
                  </a:txBody>
                  <a:tcPr>
                    <a:solidFill>
                      <a:schemeClr val="tx2">
                        <a:lumMod val="20000"/>
                        <a:lumOff val="80000"/>
                      </a:schemeClr>
                    </a:solidFill>
                  </a:tcPr>
                </a:tc>
                <a:extLst>
                  <a:ext uri="{0D108BD9-81ED-4DB2-BD59-A6C34878D82A}">
                    <a16:rowId xmlns:a16="http://schemas.microsoft.com/office/drawing/2014/main" val="1264528640"/>
                  </a:ext>
                </a:extLst>
              </a:tr>
              <a:tr h="331767">
                <a:tc>
                  <a:txBody>
                    <a:bodyPr/>
                    <a:lstStyle/>
                    <a:p>
                      <a:pPr algn="l"/>
                      <a:r>
                        <a:rPr lang="fr-FR" sz="1600" i="0">
                          <a:solidFill>
                            <a:schemeClr val="tx2">
                              <a:lumMod val="50000"/>
                            </a:schemeClr>
                          </a:solidFill>
                          <a:latin typeface="Times New Roman" panose="02020603050405020304" pitchFamily="18" charset="0"/>
                          <a:cs typeface="Times New Roman" panose="02020603050405020304" pitchFamily="18" charset="0"/>
                        </a:rPr>
                        <a:t>Fonds dédiés</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23 335</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16 604</a:t>
                      </a:r>
                    </a:p>
                  </a:txBody>
                  <a:tcPr>
                    <a:solidFill>
                      <a:schemeClr val="tx2">
                        <a:lumMod val="20000"/>
                        <a:lumOff val="80000"/>
                      </a:schemeClr>
                    </a:solidFill>
                  </a:tcPr>
                </a:tc>
                <a:extLst>
                  <a:ext uri="{0D108BD9-81ED-4DB2-BD59-A6C34878D82A}">
                    <a16:rowId xmlns:a16="http://schemas.microsoft.com/office/drawing/2014/main" val="1062857420"/>
                  </a:ext>
                </a:extLst>
              </a:tr>
              <a:tr h="331767">
                <a:tc>
                  <a:txBody>
                    <a:bodyPr/>
                    <a:lstStyle/>
                    <a:p>
                      <a:pPr algn="l"/>
                      <a:endParaRPr lang="fr-FR" sz="1600" i="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i="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i="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83799972"/>
                  </a:ext>
                </a:extLst>
              </a:tr>
              <a:tr h="331767">
                <a:tc>
                  <a:txBody>
                    <a:bodyPr/>
                    <a:lstStyle/>
                    <a:p>
                      <a:pPr algn="l"/>
                      <a:r>
                        <a:rPr lang="fr-FR" sz="1600" i="0">
                          <a:solidFill>
                            <a:schemeClr val="tx2">
                              <a:lumMod val="50000"/>
                            </a:schemeClr>
                          </a:solidFill>
                          <a:latin typeface="Times New Roman" panose="02020603050405020304" pitchFamily="18" charset="0"/>
                          <a:cs typeface="Times New Roman" panose="02020603050405020304" pitchFamily="18" charset="0"/>
                        </a:rPr>
                        <a:t>Dettes financières</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1 379</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1 308</a:t>
                      </a:r>
                    </a:p>
                  </a:txBody>
                  <a:tcPr>
                    <a:solidFill>
                      <a:schemeClr val="tx2">
                        <a:lumMod val="20000"/>
                        <a:lumOff val="80000"/>
                      </a:schemeClr>
                    </a:solidFill>
                  </a:tcPr>
                </a:tc>
                <a:extLst>
                  <a:ext uri="{0D108BD9-81ED-4DB2-BD59-A6C34878D82A}">
                    <a16:rowId xmlns:a16="http://schemas.microsoft.com/office/drawing/2014/main" val="2732115441"/>
                  </a:ext>
                </a:extLst>
              </a:tr>
              <a:tr h="331767">
                <a:tc>
                  <a:txBody>
                    <a:bodyPr/>
                    <a:lstStyle/>
                    <a:p>
                      <a:pPr algn="l"/>
                      <a:r>
                        <a:rPr lang="fr-FR" sz="1600" i="0">
                          <a:solidFill>
                            <a:schemeClr val="tx2">
                              <a:lumMod val="50000"/>
                            </a:schemeClr>
                          </a:solidFill>
                          <a:latin typeface="Times New Roman" panose="02020603050405020304" pitchFamily="18" charset="0"/>
                          <a:cs typeface="Times New Roman" panose="02020603050405020304" pitchFamily="18" charset="0"/>
                        </a:rPr>
                        <a:t>Fournisseurs frais généraux</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9 317</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13 843</a:t>
                      </a:r>
                    </a:p>
                  </a:txBody>
                  <a:tcPr>
                    <a:solidFill>
                      <a:schemeClr val="tx2">
                        <a:lumMod val="20000"/>
                        <a:lumOff val="80000"/>
                      </a:schemeClr>
                    </a:solidFill>
                  </a:tcPr>
                </a:tc>
                <a:extLst>
                  <a:ext uri="{0D108BD9-81ED-4DB2-BD59-A6C34878D82A}">
                    <a16:rowId xmlns:a16="http://schemas.microsoft.com/office/drawing/2014/main" val="1975835824"/>
                  </a:ext>
                </a:extLst>
              </a:tr>
              <a:tr h="331767">
                <a:tc>
                  <a:txBody>
                    <a:bodyPr/>
                    <a:lstStyle/>
                    <a:p>
                      <a:pPr algn="l"/>
                      <a:r>
                        <a:rPr lang="fr-FR" sz="1600" i="0">
                          <a:solidFill>
                            <a:schemeClr val="tx2">
                              <a:lumMod val="50000"/>
                            </a:schemeClr>
                          </a:solidFill>
                          <a:latin typeface="Times New Roman" panose="02020603050405020304" pitchFamily="18" charset="0"/>
                          <a:cs typeface="Times New Roman" panose="02020603050405020304" pitchFamily="18" charset="0"/>
                        </a:rPr>
                        <a:t>Dettes fiscales et sociales</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44 146</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24 027</a:t>
                      </a:r>
                    </a:p>
                  </a:txBody>
                  <a:tcPr>
                    <a:solidFill>
                      <a:schemeClr val="tx2">
                        <a:lumMod val="20000"/>
                        <a:lumOff val="80000"/>
                      </a:schemeClr>
                    </a:solidFill>
                  </a:tcPr>
                </a:tc>
                <a:extLst>
                  <a:ext uri="{0D108BD9-81ED-4DB2-BD59-A6C34878D82A}">
                    <a16:rowId xmlns:a16="http://schemas.microsoft.com/office/drawing/2014/main" val="3092869734"/>
                  </a:ext>
                </a:extLst>
              </a:tr>
              <a:tr h="331767">
                <a:tc>
                  <a:txBody>
                    <a:bodyPr/>
                    <a:lstStyle/>
                    <a:p>
                      <a:pPr algn="l"/>
                      <a:r>
                        <a:rPr lang="fr-FR" sz="1600" i="0">
                          <a:solidFill>
                            <a:schemeClr val="tx2">
                              <a:lumMod val="50000"/>
                            </a:schemeClr>
                          </a:solidFill>
                          <a:latin typeface="Times New Roman" panose="02020603050405020304" pitchFamily="18" charset="0"/>
                          <a:cs typeface="Times New Roman" panose="02020603050405020304" pitchFamily="18" charset="0"/>
                        </a:rPr>
                        <a:t>Impôt sur les sociétés</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0</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14 569</a:t>
                      </a:r>
                    </a:p>
                  </a:txBody>
                  <a:tcPr>
                    <a:solidFill>
                      <a:schemeClr val="tx2">
                        <a:lumMod val="20000"/>
                        <a:lumOff val="80000"/>
                      </a:schemeClr>
                    </a:solidFill>
                  </a:tcPr>
                </a:tc>
                <a:extLst>
                  <a:ext uri="{0D108BD9-81ED-4DB2-BD59-A6C34878D82A}">
                    <a16:rowId xmlns:a16="http://schemas.microsoft.com/office/drawing/2014/main" val="3378046960"/>
                  </a:ext>
                </a:extLst>
              </a:tr>
              <a:tr h="573052">
                <a:tc>
                  <a:txBody>
                    <a:bodyPr/>
                    <a:lstStyle/>
                    <a:p>
                      <a:pPr algn="l"/>
                      <a:r>
                        <a:rPr lang="fr-FR" sz="1600" i="0">
                          <a:solidFill>
                            <a:schemeClr val="tx2">
                              <a:lumMod val="50000"/>
                            </a:schemeClr>
                          </a:solidFill>
                          <a:latin typeface="Times New Roman" panose="02020603050405020304" pitchFamily="18" charset="0"/>
                          <a:cs typeface="Times New Roman" panose="02020603050405020304" pitchFamily="18" charset="0"/>
                        </a:rPr>
                        <a:t>Autres dettes (y compris GEMAS)</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23 968</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26 145</a:t>
                      </a:r>
                    </a:p>
                  </a:txBody>
                  <a:tcPr>
                    <a:solidFill>
                      <a:schemeClr val="tx2">
                        <a:lumMod val="20000"/>
                        <a:lumOff val="80000"/>
                      </a:schemeClr>
                    </a:solidFill>
                  </a:tcPr>
                </a:tc>
                <a:extLst>
                  <a:ext uri="{0D108BD9-81ED-4DB2-BD59-A6C34878D82A}">
                    <a16:rowId xmlns:a16="http://schemas.microsoft.com/office/drawing/2014/main" val="2457550189"/>
                  </a:ext>
                </a:extLst>
              </a:tr>
              <a:tr h="331767">
                <a:tc>
                  <a:txBody>
                    <a:bodyPr/>
                    <a:lstStyle/>
                    <a:p>
                      <a:pPr algn="l"/>
                      <a:endParaRPr lang="fr-FR" sz="1600" i="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i="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i="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592653764"/>
                  </a:ext>
                </a:extLst>
              </a:tr>
              <a:tr h="331767">
                <a:tc>
                  <a:txBody>
                    <a:bodyPr/>
                    <a:lstStyle/>
                    <a:p>
                      <a:pPr algn="l"/>
                      <a:r>
                        <a:rPr lang="fr-FR" sz="1600" i="0">
                          <a:solidFill>
                            <a:schemeClr val="tx2">
                              <a:lumMod val="50000"/>
                            </a:schemeClr>
                          </a:solidFill>
                          <a:latin typeface="Times New Roman" panose="02020603050405020304" pitchFamily="18" charset="0"/>
                          <a:cs typeface="Times New Roman" panose="02020603050405020304" pitchFamily="18" charset="0"/>
                        </a:rPr>
                        <a:t>Produits constatés d’avance</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2 500</a:t>
                      </a:r>
                    </a:p>
                  </a:txBody>
                  <a:tcPr>
                    <a:solidFill>
                      <a:schemeClr val="tx2">
                        <a:lumMod val="20000"/>
                        <a:lumOff val="80000"/>
                      </a:schemeClr>
                    </a:solidFill>
                  </a:tcPr>
                </a:tc>
                <a:tc>
                  <a:txBody>
                    <a:bodyPr/>
                    <a:lstStyle/>
                    <a:p>
                      <a:pPr algn="ctr"/>
                      <a:r>
                        <a:rPr lang="fr-FR" sz="1600" i="0">
                          <a:solidFill>
                            <a:schemeClr val="tx2">
                              <a:lumMod val="50000"/>
                            </a:schemeClr>
                          </a:solidFill>
                          <a:latin typeface="Times New Roman" panose="02020603050405020304" pitchFamily="18" charset="0"/>
                          <a:cs typeface="Times New Roman" panose="02020603050405020304" pitchFamily="18" charset="0"/>
                        </a:rPr>
                        <a:t>71 558</a:t>
                      </a:r>
                    </a:p>
                  </a:txBody>
                  <a:tcPr>
                    <a:solidFill>
                      <a:schemeClr val="tx2">
                        <a:lumMod val="20000"/>
                        <a:lumOff val="80000"/>
                      </a:schemeClr>
                    </a:solidFill>
                  </a:tcPr>
                </a:tc>
                <a:extLst>
                  <a:ext uri="{0D108BD9-81ED-4DB2-BD59-A6C34878D82A}">
                    <a16:rowId xmlns:a16="http://schemas.microsoft.com/office/drawing/2014/main" val="2053345962"/>
                  </a:ext>
                </a:extLst>
              </a:tr>
              <a:tr h="331767">
                <a:tc>
                  <a:txBody>
                    <a:bodyPr/>
                    <a:lstStyle/>
                    <a:p>
                      <a:pPr algn="l"/>
                      <a:endParaRPr lang="fr-FR" sz="1600" i="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i="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i="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871049698"/>
                  </a:ext>
                </a:extLst>
              </a:tr>
              <a:tr h="331767">
                <a:tc>
                  <a:txBody>
                    <a:bodyPr/>
                    <a:lstStyle/>
                    <a:p>
                      <a:pPr algn="l"/>
                      <a:r>
                        <a:rPr lang="fr-FR" sz="1600" b="1" i="0">
                          <a:solidFill>
                            <a:schemeClr val="tx2">
                              <a:lumMod val="50000"/>
                            </a:schemeClr>
                          </a:solidFill>
                          <a:latin typeface="Times New Roman" panose="02020603050405020304" pitchFamily="18" charset="0"/>
                          <a:cs typeface="Times New Roman" panose="02020603050405020304" pitchFamily="18" charset="0"/>
                        </a:rPr>
                        <a:t>TOTAL</a:t>
                      </a:r>
                    </a:p>
                  </a:txBody>
                  <a:tcPr>
                    <a:solidFill>
                      <a:schemeClr val="tx2">
                        <a:lumMod val="20000"/>
                        <a:lumOff val="80000"/>
                      </a:schemeClr>
                    </a:solidFill>
                  </a:tcPr>
                </a:tc>
                <a:tc>
                  <a:txBody>
                    <a:bodyPr/>
                    <a:lstStyle/>
                    <a:p>
                      <a:pPr algn="ctr"/>
                      <a:r>
                        <a:rPr lang="fr-FR" sz="1600" b="1" i="0">
                          <a:solidFill>
                            <a:schemeClr val="tx2">
                              <a:lumMod val="50000"/>
                            </a:schemeClr>
                          </a:solidFill>
                          <a:latin typeface="Times New Roman" panose="02020603050405020304" pitchFamily="18" charset="0"/>
                          <a:cs typeface="Times New Roman" panose="02020603050405020304" pitchFamily="18" charset="0"/>
                        </a:rPr>
                        <a:t>380 968</a:t>
                      </a:r>
                    </a:p>
                  </a:txBody>
                  <a:tcPr>
                    <a:solidFill>
                      <a:schemeClr val="tx2">
                        <a:lumMod val="20000"/>
                        <a:lumOff val="80000"/>
                      </a:schemeClr>
                    </a:solidFill>
                  </a:tcPr>
                </a:tc>
                <a:tc>
                  <a:txBody>
                    <a:bodyPr/>
                    <a:lstStyle/>
                    <a:p>
                      <a:pPr algn="ctr"/>
                      <a:r>
                        <a:rPr lang="fr-FR" sz="1600" b="1" i="0">
                          <a:solidFill>
                            <a:schemeClr val="tx2">
                              <a:lumMod val="50000"/>
                            </a:schemeClr>
                          </a:solidFill>
                          <a:latin typeface="Times New Roman" panose="02020603050405020304" pitchFamily="18" charset="0"/>
                          <a:cs typeface="Times New Roman" panose="02020603050405020304" pitchFamily="18" charset="0"/>
                        </a:rPr>
                        <a:t>456 283</a:t>
                      </a:r>
                    </a:p>
                  </a:txBody>
                  <a:tcPr>
                    <a:solidFill>
                      <a:schemeClr val="tx2">
                        <a:lumMod val="20000"/>
                        <a:lumOff val="80000"/>
                      </a:schemeClr>
                    </a:solidFill>
                  </a:tcPr>
                </a:tc>
                <a:extLst>
                  <a:ext uri="{0D108BD9-81ED-4DB2-BD59-A6C34878D82A}">
                    <a16:rowId xmlns:a16="http://schemas.microsoft.com/office/drawing/2014/main" val="2800356773"/>
                  </a:ext>
                </a:extLst>
              </a:tr>
            </a:tbl>
          </a:graphicData>
        </a:graphic>
      </p:graphicFrame>
    </p:spTree>
    <p:extLst>
      <p:ext uri="{BB962C8B-B14F-4D97-AF65-F5344CB8AC3E}">
        <p14:creationId xmlns:p14="http://schemas.microsoft.com/office/powerpoint/2010/main" val="1246309746"/>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24">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26">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9" name="Group 28">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21863" y="508839"/>
            <a:ext cx="3264473" cy="3903673"/>
            <a:chOff x="-19221" y="251144"/>
            <a:chExt cx="5217958" cy="6239661"/>
          </a:xfrm>
        </p:grpSpPr>
        <p:sp>
          <p:nvSpPr>
            <p:cNvPr id="30" name="Freeform: Shape 29">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re 1">
            <a:extLst>
              <a:ext uri="{FF2B5EF4-FFF2-40B4-BE49-F238E27FC236}">
                <a16:creationId xmlns:a16="http://schemas.microsoft.com/office/drawing/2014/main" id="{D84CDF56-2C47-4531-AC8A-4AA346BA7738}"/>
              </a:ext>
            </a:extLst>
          </p:cNvPr>
          <p:cNvSpPr>
            <a:spLocks noGrp="1"/>
          </p:cNvSpPr>
          <p:nvPr>
            <p:ph type="title"/>
          </p:nvPr>
        </p:nvSpPr>
        <p:spPr>
          <a:xfrm>
            <a:off x="249217" y="1312124"/>
            <a:ext cx="2146383" cy="2116876"/>
          </a:xfrm>
        </p:spPr>
        <p:txBody>
          <a:bodyPr>
            <a:normAutofit/>
          </a:bodyPr>
          <a:lstStyle/>
          <a:p>
            <a:pPr algn="ctr"/>
            <a:r>
              <a:rPr lang="fr-FR" sz="3600" u="sng">
                <a:solidFill>
                  <a:schemeClr val="tx2"/>
                </a:solidFill>
              </a:rPr>
              <a:t>Vos activités</a:t>
            </a:r>
            <a:endParaRPr lang="fr-FR" sz="3600">
              <a:solidFill>
                <a:schemeClr val="tx2"/>
              </a:solidFill>
            </a:endParaRPr>
          </a:p>
        </p:txBody>
      </p:sp>
      <p:graphicFrame>
        <p:nvGraphicFramePr>
          <p:cNvPr id="7" name="Tableau 7">
            <a:extLst>
              <a:ext uri="{FF2B5EF4-FFF2-40B4-BE49-F238E27FC236}">
                <a16:creationId xmlns:a16="http://schemas.microsoft.com/office/drawing/2014/main" id="{E49E5452-64B8-407C-89A5-BC182B7A929F}"/>
              </a:ext>
            </a:extLst>
          </p:cNvPr>
          <p:cNvGraphicFramePr>
            <a:graphicFrameLocks noGrp="1"/>
          </p:cNvGraphicFramePr>
          <p:nvPr>
            <p:ph idx="1"/>
          </p:nvPr>
        </p:nvGraphicFramePr>
        <p:xfrm>
          <a:off x="3263130" y="340005"/>
          <a:ext cx="8581539" cy="2785968"/>
        </p:xfrm>
        <a:graphic>
          <a:graphicData uri="http://schemas.openxmlformats.org/drawingml/2006/table">
            <a:tbl>
              <a:tblPr firstRow="1" bandRow="1">
                <a:tableStyleId>{21E4AEA4-8DFA-4A89-87EB-49C32662AFE0}</a:tableStyleId>
              </a:tblPr>
              <a:tblGrid>
                <a:gridCol w="3280379">
                  <a:extLst>
                    <a:ext uri="{9D8B030D-6E8A-4147-A177-3AD203B41FA5}">
                      <a16:colId xmlns:a16="http://schemas.microsoft.com/office/drawing/2014/main" val="1005607816"/>
                    </a:ext>
                  </a:extLst>
                </a:gridCol>
                <a:gridCol w="1744032">
                  <a:extLst>
                    <a:ext uri="{9D8B030D-6E8A-4147-A177-3AD203B41FA5}">
                      <a16:colId xmlns:a16="http://schemas.microsoft.com/office/drawing/2014/main" val="3002422573"/>
                    </a:ext>
                  </a:extLst>
                </a:gridCol>
                <a:gridCol w="1751616">
                  <a:extLst>
                    <a:ext uri="{9D8B030D-6E8A-4147-A177-3AD203B41FA5}">
                      <a16:colId xmlns:a16="http://schemas.microsoft.com/office/drawing/2014/main" val="3820337289"/>
                    </a:ext>
                  </a:extLst>
                </a:gridCol>
                <a:gridCol w="1805512">
                  <a:extLst>
                    <a:ext uri="{9D8B030D-6E8A-4147-A177-3AD203B41FA5}">
                      <a16:colId xmlns:a16="http://schemas.microsoft.com/office/drawing/2014/main" val="3283528326"/>
                    </a:ext>
                  </a:extLst>
                </a:gridCol>
              </a:tblGrid>
              <a:tr h="348246">
                <a:tc gridSpan="4">
                  <a:txBody>
                    <a:bodyPr/>
                    <a:lstStyle/>
                    <a:p>
                      <a:pPr algn="ctr"/>
                      <a:r>
                        <a:rPr lang="fr-FR" sz="1600" i="1">
                          <a:latin typeface="Times New Roman" panose="02020603050405020304" pitchFamily="18" charset="0"/>
                          <a:cs typeface="Times New Roman" panose="02020603050405020304" pitchFamily="18" charset="0"/>
                        </a:rPr>
                        <a:t>Secteur lucratif</a:t>
                      </a:r>
                    </a:p>
                  </a:txBody>
                  <a:tcPr>
                    <a:solidFill>
                      <a:schemeClr val="accent1"/>
                    </a:solidFill>
                  </a:tcPr>
                </a:tc>
                <a:tc hMerge="1">
                  <a:txBody>
                    <a:bodyPr/>
                    <a:lstStyle/>
                    <a:p>
                      <a:r>
                        <a:rPr lang="fr-FR"/>
                        <a:t>Produits</a:t>
                      </a:r>
                    </a:p>
                  </a:txBody>
                  <a:tcPr/>
                </a:tc>
                <a:tc hMerge="1">
                  <a:txBody>
                    <a:bodyPr/>
                    <a:lstStyle/>
                    <a:p>
                      <a:endParaRPr lang="fr-FR"/>
                    </a:p>
                  </a:txBody>
                  <a:tcPr/>
                </a:tc>
                <a:tc hMerge="1">
                  <a:txBody>
                    <a:bodyPr/>
                    <a:lstStyle/>
                    <a:p>
                      <a:r>
                        <a:rPr lang="fr-FR"/>
                        <a:t>Résultat</a:t>
                      </a:r>
                    </a:p>
                  </a:txBody>
                  <a:tcPr/>
                </a:tc>
                <a:extLst>
                  <a:ext uri="{0D108BD9-81ED-4DB2-BD59-A6C34878D82A}">
                    <a16:rowId xmlns:a16="http://schemas.microsoft.com/office/drawing/2014/main" val="3917955428"/>
                  </a:ext>
                </a:extLst>
              </a:tr>
              <a:tr h="348246">
                <a:tc>
                  <a:txBody>
                    <a:bodyPr/>
                    <a:lstStyle/>
                    <a:p>
                      <a:endParaRPr lang="fr-FR" sz="1600">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fr-FR" sz="1600" b="1">
                          <a:solidFill>
                            <a:schemeClr val="bg1"/>
                          </a:solidFill>
                          <a:latin typeface="Times New Roman" panose="02020603050405020304" pitchFamily="18" charset="0"/>
                          <a:cs typeface="Times New Roman" panose="02020603050405020304" pitchFamily="18" charset="0"/>
                        </a:rPr>
                        <a:t>Produits</a:t>
                      </a:r>
                    </a:p>
                  </a:txBody>
                  <a:tcPr>
                    <a:solidFill>
                      <a:schemeClr val="accent2"/>
                    </a:solidFill>
                  </a:tcPr>
                </a:tc>
                <a:tc>
                  <a:txBody>
                    <a:bodyPr/>
                    <a:lstStyle/>
                    <a:p>
                      <a:pPr algn="ctr"/>
                      <a:endParaRPr lang="fr-FR" sz="1600" b="1">
                        <a:solidFill>
                          <a:schemeClr val="bg1"/>
                        </a:solidFill>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fr-FR" sz="1600" b="1">
                          <a:solidFill>
                            <a:schemeClr val="bg1"/>
                          </a:solidFill>
                          <a:latin typeface="Times New Roman" panose="02020603050405020304" pitchFamily="18" charset="0"/>
                          <a:cs typeface="Times New Roman" panose="02020603050405020304" pitchFamily="18" charset="0"/>
                        </a:rPr>
                        <a:t>Résultat</a:t>
                      </a:r>
                    </a:p>
                  </a:txBody>
                  <a:tcPr>
                    <a:solidFill>
                      <a:schemeClr val="accent2"/>
                    </a:solidFill>
                  </a:tcPr>
                </a:tc>
                <a:extLst>
                  <a:ext uri="{0D108BD9-81ED-4DB2-BD59-A6C34878D82A}">
                    <a16:rowId xmlns:a16="http://schemas.microsoft.com/office/drawing/2014/main" val="3996437404"/>
                  </a:ext>
                </a:extLst>
              </a:tr>
              <a:tr h="348246">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Rencontres</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5 136</a:t>
                      </a:r>
                    </a:p>
                  </a:txBody>
                  <a:tcPr>
                    <a:solidFill>
                      <a:schemeClr val="tx2">
                        <a:lumMod val="20000"/>
                        <a:lumOff val="80000"/>
                      </a:schemeClr>
                    </a:solidFill>
                  </a:tcPr>
                </a:tc>
                <a:tc>
                  <a:txBody>
                    <a:bodyPr/>
                    <a:lstStyle/>
                    <a:p>
                      <a:pPr algn="ctr"/>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-10 491</a:t>
                      </a:r>
                    </a:p>
                  </a:txBody>
                  <a:tcPr>
                    <a:solidFill>
                      <a:schemeClr val="tx2">
                        <a:lumMod val="20000"/>
                        <a:lumOff val="80000"/>
                      </a:schemeClr>
                    </a:solidFill>
                  </a:tcPr>
                </a:tc>
                <a:extLst>
                  <a:ext uri="{0D108BD9-81ED-4DB2-BD59-A6C34878D82A}">
                    <a16:rowId xmlns:a16="http://schemas.microsoft.com/office/drawing/2014/main" val="3202693580"/>
                  </a:ext>
                </a:extLst>
              </a:tr>
              <a:tr h="348246">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Journées thématiques</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39 968</a:t>
                      </a:r>
                    </a:p>
                  </a:txBody>
                  <a:tcPr>
                    <a:solidFill>
                      <a:schemeClr val="tx2">
                        <a:lumMod val="20000"/>
                        <a:lumOff val="80000"/>
                      </a:schemeClr>
                    </a:solidFill>
                  </a:tcPr>
                </a:tc>
                <a:tc>
                  <a:txBody>
                    <a:bodyPr/>
                    <a:lstStyle/>
                    <a:p>
                      <a:pPr algn="ctr"/>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18 480</a:t>
                      </a:r>
                    </a:p>
                  </a:txBody>
                  <a:tcPr>
                    <a:solidFill>
                      <a:schemeClr val="tx2">
                        <a:lumMod val="20000"/>
                        <a:lumOff val="80000"/>
                      </a:schemeClr>
                    </a:solidFill>
                  </a:tcPr>
                </a:tc>
                <a:extLst>
                  <a:ext uri="{0D108BD9-81ED-4DB2-BD59-A6C34878D82A}">
                    <a16:rowId xmlns:a16="http://schemas.microsoft.com/office/drawing/2014/main" val="3056996999"/>
                  </a:ext>
                </a:extLst>
              </a:tr>
              <a:tr h="348246">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Label</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11 843</a:t>
                      </a:r>
                    </a:p>
                  </a:txBody>
                  <a:tcPr>
                    <a:solidFill>
                      <a:schemeClr val="tx2">
                        <a:lumMod val="20000"/>
                        <a:lumOff val="80000"/>
                      </a:schemeClr>
                    </a:solidFill>
                  </a:tcPr>
                </a:tc>
                <a:tc>
                  <a:txBody>
                    <a:bodyPr/>
                    <a:lstStyle/>
                    <a:p>
                      <a:pPr algn="ctr"/>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6 553</a:t>
                      </a:r>
                    </a:p>
                  </a:txBody>
                  <a:tcPr>
                    <a:solidFill>
                      <a:schemeClr val="tx2">
                        <a:lumMod val="20000"/>
                        <a:lumOff val="80000"/>
                      </a:schemeClr>
                    </a:solidFill>
                  </a:tcPr>
                </a:tc>
                <a:extLst>
                  <a:ext uri="{0D108BD9-81ED-4DB2-BD59-A6C34878D82A}">
                    <a16:rowId xmlns:a16="http://schemas.microsoft.com/office/drawing/2014/main" val="3105305566"/>
                  </a:ext>
                </a:extLst>
              </a:tr>
              <a:tr h="348246">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Divers (guide)</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267</a:t>
                      </a:r>
                    </a:p>
                  </a:txBody>
                  <a:tcPr>
                    <a:solidFill>
                      <a:schemeClr val="tx2">
                        <a:lumMod val="20000"/>
                        <a:lumOff val="80000"/>
                      </a:schemeClr>
                    </a:solidFill>
                  </a:tcPr>
                </a:tc>
                <a:tc>
                  <a:txBody>
                    <a:bodyPr/>
                    <a:lstStyle/>
                    <a:p>
                      <a:pPr algn="ctr"/>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267</a:t>
                      </a:r>
                    </a:p>
                  </a:txBody>
                  <a:tcPr>
                    <a:solidFill>
                      <a:schemeClr val="tx2">
                        <a:lumMod val="20000"/>
                        <a:lumOff val="80000"/>
                      </a:schemeClr>
                    </a:solidFill>
                  </a:tcPr>
                </a:tc>
                <a:extLst>
                  <a:ext uri="{0D108BD9-81ED-4DB2-BD59-A6C34878D82A}">
                    <a16:rowId xmlns:a16="http://schemas.microsoft.com/office/drawing/2014/main" val="1846793366"/>
                  </a:ext>
                </a:extLst>
              </a:tr>
              <a:tr h="348246">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Impôt sur les sociétés</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0</a:t>
                      </a:r>
                    </a:p>
                  </a:txBody>
                  <a:tcPr>
                    <a:solidFill>
                      <a:schemeClr val="tx2">
                        <a:lumMod val="20000"/>
                        <a:lumOff val="80000"/>
                      </a:schemeClr>
                    </a:solidFill>
                  </a:tcPr>
                </a:tc>
                <a:tc>
                  <a:txBody>
                    <a:bodyPr/>
                    <a:lstStyle/>
                    <a:p>
                      <a:pPr algn="ctr"/>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-2 221</a:t>
                      </a:r>
                    </a:p>
                  </a:txBody>
                  <a:tcPr>
                    <a:solidFill>
                      <a:schemeClr val="tx2">
                        <a:lumMod val="20000"/>
                        <a:lumOff val="80000"/>
                      </a:schemeClr>
                    </a:solidFill>
                  </a:tcPr>
                </a:tc>
                <a:extLst>
                  <a:ext uri="{0D108BD9-81ED-4DB2-BD59-A6C34878D82A}">
                    <a16:rowId xmlns:a16="http://schemas.microsoft.com/office/drawing/2014/main" val="3628330393"/>
                  </a:ext>
                </a:extLst>
              </a:tr>
              <a:tr h="348246">
                <a:tc>
                  <a:txBody>
                    <a:bodyPr/>
                    <a:lstStyle/>
                    <a:p>
                      <a:r>
                        <a:rPr lang="fr-FR" sz="1600" b="1">
                          <a:solidFill>
                            <a:schemeClr val="tx2">
                              <a:lumMod val="50000"/>
                            </a:schemeClr>
                          </a:solidFill>
                          <a:latin typeface="Times New Roman" panose="02020603050405020304" pitchFamily="18" charset="0"/>
                          <a:cs typeface="Times New Roman" panose="02020603050405020304" pitchFamily="18" charset="0"/>
                        </a:rPr>
                        <a:t>TOTAL</a:t>
                      </a:r>
                    </a:p>
                  </a:txBody>
                  <a:tcPr/>
                </a:tc>
                <a:tc>
                  <a:txBody>
                    <a:bodyPr/>
                    <a:lstStyle/>
                    <a:p>
                      <a:pPr algn="ctr"/>
                      <a:r>
                        <a:rPr lang="fr-FR" sz="1600" b="1">
                          <a:solidFill>
                            <a:schemeClr val="tx2">
                              <a:lumMod val="50000"/>
                            </a:schemeClr>
                          </a:solidFill>
                          <a:latin typeface="Times New Roman" panose="02020603050405020304" pitchFamily="18" charset="0"/>
                          <a:cs typeface="Times New Roman" panose="02020603050405020304" pitchFamily="18" charset="0"/>
                        </a:rPr>
                        <a:t>57 214</a:t>
                      </a:r>
                    </a:p>
                  </a:txBody>
                  <a:tcPr/>
                </a:tc>
                <a:tc>
                  <a:txBody>
                    <a:bodyPr/>
                    <a:lstStyle/>
                    <a:p>
                      <a:pPr algn="ctr"/>
                      <a:endParaRPr lang="fr-FR" sz="1600" b="1">
                        <a:solidFill>
                          <a:schemeClr val="tx2">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fr-FR" sz="1600" b="1">
                          <a:solidFill>
                            <a:schemeClr val="tx2">
                              <a:lumMod val="50000"/>
                            </a:schemeClr>
                          </a:solidFill>
                          <a:latin typeface="Times New Roman" panose="02020603050405020304" pitchFamily="18" charset="0"/>
                          <a:cs typeface="Times New Roman" panose="02020603050405020304" pitchFamily="18" charset="0"/>
                        </a:rPr>
                        <a:t>12 588</a:t>
                      </a:r>
                    </a:p>
                  </a:txBody>
                  <a:tcPr/>
                </a:tc>
                <a:extLst>
                  <a:ext uri="{0D108BD9-81ED-4DB2-BD59-A6C34878D82A}">
                    <a16:rowId xmlns:a16="http://schemas.microsoft.com/office/drawing/2014/main" val="4120499792"/>
                  </a:ext>
                </a:extLst>
              </a:tr>
            </a:tbl>
          </a:graphicData>
        </a:graphic>
      </p:graphicFrame>
      <p:graphicFrame>
        <p:nvGraphicFramePr>
          <p:cNvPr id="15" name="Tableau 7">
            <a:extLst>
              <a:ext uri="{FF2B5EF4-FFF2-40B4-BE49-F238E27FC236}">
                <a16:creationId xmlns:a16="http://schemas.microsoft.com/office/drawing/2014/main" id="{28752083-EA32-4ECF-8CB5-2328560E182E}"/>
              </a:ext>
            </a:extLst>
          </p:cNvPr>
          <p:cNvGraphicFramePr>
            <a:graphicFrameLocks/>
          </p:cNvGraphicFramePr>
          <p:nvPr/>
        </p:nvGraphicFramePr>
        <p:xfrm>
          <a:off x="3263130" y="3429000"/>
          <a:ext cx="8609413" cy="3134214"/>
        </p:xfrm>
        <a:graphic>
          <a:graphicData uri="http://schemas.openxmlformats.org/drawingml/2006/table">
            <a:tbl>
              <a:tblPr firstRow="1" bandRow="1">
                <a:tableStyleId>{21E4AEA4-8DFA-4A89-87EB-49C32662AFE0}</a:tableStyleId>
              </a:tblPr>
              <a:tblGrid>
                <a:gridCol w="3291033">
                  <a:extLst>
                    <a:ext uri="{9D8B030D-6E8A-4147-A177-3AD203B41FA5}">
                      <a16:colId xmlns:a16="http://schemas.microsoft.com/office/drawing/2014/main" val="1005607816"/>
                    </a:ext>
                  </a:extLst>
                </a:gridCol>
                <a:gridCol w="1749697">
                  <a:extLst>
                    <a:ext uri="{9D8B030D-6E8A-4147-A177-3AD203B41FA5}">
                      <a16:colId xmlns:a16="http://schemas.microsoft.com/office/drawing/2014/main" val="3002422573"/>
                    </a:ext>
                  </a:extLst>
                </a:gridCol>
                <a:gridCol w="1757306">
                  <a:extLst>
                    <a:ext uri="{9D8B030D-6E8A-4147-A177-3AD203B41FA5}">
                      <a16:colId xmlns:a16="http://schemas.microsoft.com/office/drawing/2014/main" val="3820337289"/>
                    </a:ext>
                  </a:extLst>
                </a:gridCol>
                <a:gridCol w="1811377">
                  <a:extLst>
                    <a:ext uri="{9D8B030D-6E8A-4147-A177-3AD203B41FA5}">
                      <a16:colId xmlns:a16="http://schemas.microsoft.com/office/drawing/2014/main" val="3283528326"/>
                    </a:ext>
                  </a:extLst>
                </a:gridCol>
              </a:tblGrid>
              <a:tr h="348246">
                <a:tc gridSpan="4">
                  <a:txBody>
                    <a:bodyPr/>
                    <a:lstStyle/>
                    <a:p>
                      <a:pPr algn="ctr"/>
                      <a:r>
                        <a:rPr lang="fr-FR" sz="1600" i="1">
                          <a:latin typeface="Times New Roman" panose="02020603050405020304" pitchFamily="18" charset="0"/>
                          <a:cs typeface="Times New Roman" panose="02020603050405020304" pitchFamily="18" charset="0"/>
                        </a:rPr>
                        <a:t>Secteur non lucratif</a:t>
                      </a:r>
                    </a:p>
                  </a:txBody>
                  <a:tcPr>
                    <a:solidFill>
                      <a:schemeClr val="accent1"/>
                    </a:solidFill>
                  </a:tcPr>
                </a:tc>
                <a:tc hMerge="1">
                  <a:txBody>
                    <a:bodyPr/>
                    <a:lstStyle/>
                    <a:p>
                      <a:r>
                        <a:rPr lang="fr-FR"/>
                        <a:t>Produits</a:t>
                      </a:r>
                    </a:p>
                  </a:txBody>
                  <a:tcPr/>
                </a:tc>
                <a:tc hMerge="1">
                  <a:txBody>
                    <a:bodyPr/>
                    <a:lstStyle/>
                    <a:p>
                      <a:endParaRPr lang="fr-FR"/>
                    </a:p>
                  </a:txBody>
                  <a:tcPr/>
                </a:tc>
                <a:tc hMerge="1">
                  <a:txBody>
                    <a:bodyPr/>
                    <a:lstStyle/>
                    <a:p>
                      <a:r>
                        <a:rPr lang="fr-FR"/>
                        <a:t>Résultat</a:t>
                      </a:r>
                    </a:p>
                  </a:txBody>
                  <a:tcPr/>
                </a:tc>
                <a:extLst>
                  <a:ext uri="{0D108BD9-81ED-4DB2-BD59-A6C34878D82A}">
                    <a16:rowId xmlns:a16="http://schemas.microsoft.com/office/drawing/2014/main" val="3917955428"/>
                  </a:ext>
                </a:extLst>
              </a:tr>
              <a:tr h="348246">
                <a:tc>
                  <a:txBody>
                    <a:bodyPr/>
                    <a:lstStyle/>
                    <a:p>
                      <a:endParaRPr lang="fr-FR" sz="1600">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fr-FR" sz="1600" b="1">
                          <a:solidFill>
                            <a:schemeClr val="bg1"/>
                          </a:solidFill>
                          <a:latin typeface="Times New Roman" panose="02020603050405020304" pitchFamily="18" charset="0"/>
                          <a:cs typeface="Times New Roman" panose="02020603050405020304" pitchFamily="18" charset="0"/>
                        </a:rPr>
                        <a:t>Produits</a:t>
                      </a:r>
                    </a:p>
                  </a:txBody>
                  <a:tcPr>
                    <a:solidFill>
                      <a:schemeClr val="accent2"/>
                    </a:solidFill>
                  </a:tcPr>
                </a:tc>
                <a:tc>
                  <a:txBody>
                    <a:bodyPr/>
                    <a:lstStyle/>
                    <a:p>
                      <a:pPr algn="ctr"/>
                      <a:r>
                        <a:rPr lang="fr-FR" sz="1600" b="1">
                          <a:solidFill>
                            <a:schemeClr val="bg1"/>
                          </a:solidFill>
                          <a:latin typeface="Times New Roman" panose="02020603050405020304" pitchFamily="18" charset="0"/>
                          <a:cs typeface="Times New Roman" panose="02020603050405020304" pitchFamily="18" charset="0"/>
                        </a:rPr>
                        <a:t>FD</a:t>
                      </a:r>
                    </a:p>
                  </a:txBody>
                  <a:tcPr>
                    <a:solidFill>
                      <a:schemeClr val="accent2"/>
                    </a:solidFill>
                  </a:tcPr>
                </a:tc>
                <a:tc>
                  <a:txBody>
                    <a:bodyPr/>
                    <a:lstStyle/>
                    <a:p>
                      <a:pPr algn="ctr"/>
                      <a:r>
                        <a:rPr lang="fr-FR" sz="1600" b="1">
                          <a:solidFill>
                            <a:schemeClr val="bg1"/>
                          </a:solidFill>
                          <a:latin typeface="Times New Roman" panose="02020603050405020304" pitchFamily="18" charset="0"/>
                          <a:cs typeface="Times New Roman" panose="02020603050405020304" pitchFamily="18" charset="0"/>
                        </a:rPr>
                        <a:t>Résultat</a:t>
                      </a:r>
                    </a:p>
                  </a:txBody>
                  <a:tcPr>
                    <a:solidFill>
                      <a:schemeClr val="accent2"/>
                    </a:solidFill>
                  </a:tcPr>
                </a:tc>
                <a:extLst>
                  <a:ext uri="{0D108BD9-81ED-4DB2-BD59-A6C34878D82A}">
                    <a16:rowId xmlns:a16="http://schemas.microsoft.com/office/drawing/2014/main" val="3996437404"/>
                  </a:ext>
                </a:extLst>
              </a:tr>
              <a:tr h="348246">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Cotisations – contributions</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72 900</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0</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72 900</a:t>
                      </a:r>
                    </a:p>
                  </a:txBody>
                  <a:tcPr>
                    <a:solidFill>
                      <a:schemeClr val="tx2">
                        <a:lumMod val="20000"/>
                        <a:lumOff val="80000"/>
                      </a:schemeClr>
                    </a:solidFill>
                  </a:tcPr>
                </a:tc>
                <a:extLst>
                  <a:ext uri="{0D108BD9-81ED-4DB2-BD59-A6C34878D82A}">
                    <a16:rowId xmlns:a16="http://schemas.microsoft.com/office/drawing/2014/main" val="3202693580"/>
                  </a:ext>
                </a:extLst>
              </a:tr>
              <a:tr h="348246">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Groupes de travail</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52 022</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-32 715</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0</a:t>
                      </a:r>
                    </a:p>
                  </a:txBody>
                  <a:tcPr>
                    <a:solidFill>
                      <a:schemeClr val="tx2">
                        <a:lumMod val="20000"/>
                        <a:lumOff val="80000"/>
                      </a:schemeClr>
                    </a:solidFill>
                  </a:tcPr>
                </a:tc>
                <a:extLst>
                  <a:ext uri="{0D108BD9-81ED-4DB2-BD59-A6C34878D82A}">
                    <a16:rowId xmlns:a16="http://schemas.microsoft.com/office/drawing/2014/main" val="3056996999"/>
                  </a:ext>
                </a:extLst>
              </a:tr>
              <a:tr h="348246">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Site internet</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7 350</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9 380</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0</a:t>
                      </a:r>
                    </a:p>
                  </a:txBody>
                  <a:tcPr>
                    <a:solidFill>
                      <a:schemeClr val="tx2">
                        <a:lumMod val="20000"/>
                        <a:lumOff val="80000"/>
                      </a:schemeClr>
                    </a:solidFill>
                  </a:tcPr>
                </a:tc>
                <a:extLst>
                  <a:ext uri="{0D108BD9-81ED-4DB2-BD59-A6C34878D82A}">
                    <a16:rowId xmlns:a16="http://schemas.microsoft.com/office/drawing/2014/main" val="3105305566"/>
                  </a:ext>
                </a:extLst>
              </a:tr>
              <a:tr h="348246">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IREP</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0</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0</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-9 848</a:t>
                      </a:r>
                    </a:p>
                  </a:txBody>
                  <a:tcPr>
                    <a:solidFill>
                      <a:schemeClr val="tx2">
                        <a:lumMod val="20000"/>
                        <a:lumOff val="80000"/>
                      </a:schemeClr>
                    </a:solidFill>
                  </a:tcPr>
                </a:tc>
                <a:extLst>
                  <a:ext uri="{0D108BD9-81ED-4DB2-BD59-A6C34878D82A}">
                    <a16:rowId xmlns:a16="http://schemas.microsoft.com/office/drawing/2014/main" val="1846793366"/>
                  </a:ext>
                </a:extLst>
              </a:tr>
              <a:tr h="348246">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Frais généraux</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1 644</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0</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-89 602</a:t>
                      </a:r>
                    </a:p>
                  </a:txBody>
                  <a:tcPr>
                    <a:solidFill>
                      <a:schemeClr val="tx2">
                        <a:lumMod val="20000"/>
                        <a:lumOff val="80000"/>
                      </a:schemeClr>
                    </a:solidFill>
                  </a:tcPr>
                </a:tc>
                <a:extLst>
                  <a:ext uri="{0D108BD9-81ED-4DB2-BD59-A6C34878D82A}">
                    <a16:rowId xmlns:a16="http://schemas.microsoft.com/office/drawing/2014/main" val="3628330393"/>
                  </a:ext>
                </a:extLst>
              </a:tr>
              <a:tr h="348246">
                <a:tc>
                  <a:txBody>
                    <a:bodyPr/>
                    <a:lstStyle/>
                    <a:p>
                      <a:r>
                        <a:rPr lang="fr-FR" sz="1600" b="0">
                          <a:solidFill>
                            <a:schemeClr val="tx2">
                              <a:lumMod val="50000"/>
                            </a:schemeClr>
                          </a:solidFill>
                          <a:latin typeface="Times New Roman" panose="02020603050405020304" pitchFamily="18" charset="0"/>
                          <a:cs typeface="Times New Roman" panose="02020603050405020304" pitchFamily="18" charset="0"/>
                        </a:rPr>
                        <a:t>Impôt sur les sociétés</a:t>
                      </a:r>
                    </a:p>
                  </a:txBody>
                  <a:tcPr/>
                </a:tc>
                <a:tc>
                  <a:txBody>
                    <a:bodyPr/>
                    <a:lstStyle/>
                    <a:p>
                      <a:pPr algn="ctr"/>
                      <a:r>
                        <a:rPr lang="fr-FR" sz="1600" b="0">
                          <a:solidFill>
                            <a:schemeClr val="tx2">
                              <a:lumMod val="50000"/>
                            </a:schemeClr>
                          </a:solidFill>
                          <a:latin typeface="Times New Roman" panose="02020603050405020304" pitchFamily="18" charset="0"/>
                          <a:cs typeface="Times New Roman" panose="02020603050405020304" pitchFamily="18" charset="0"/>
                        </a:rPr>
                        <a:t>0</a:t>
                      </a:r>
                    </a:p>
                  </a:txBody>
                  <a:tcPr/>
                </a:tc>
                <a:tc>
                  <a:txBody>
                    <a:bodyPr/>
                    <a:lstStyle/>
                    <a:p>
                      <a:pPr algn="ctr"/>
                      <a:r>
                        <a:rPr lang="fr-FR" sz="1600" b="0">
                          <a:solidFill>
                            <a:schemeClr val="tx2">
                              <a:lumMod val="50000"/>
                            </a:schemeClr>
                          </a:solidFill>
                          <a:latin typeface="Times New Roman" panose="02020603050405020304" pitchFamily="18" charset="0"/>
                          <a:cs typeface="Times New Roman" panose="02020603050405020304" pitchFamily="18" charset="0"/>
                        </a:rPr>
                        <a:t>0</a:t>
                      </a:r>
                    </a:p>
                  </a:txBody>
                  <a:tcPr/>
                </a:tc>
                <a:tc>
                  <a:txBody>
                    <a:bodyPr/>
                    <a:lstStyle/>
                    <a:p>
                      <a:pPr algn="ctr"/>
                      <a:r>
                        <a:rPr lang="fr-FR" sz="1600" b="0">
                          <a:solidFill>
                            <a:schemeClr val="tx2">
                              <a:lumMod val="50000"/>
                            </a:schemeClr>
                          </a:solidFill>
                          <a:latin typeface="Times New Roman" panose="02020603050405020304" pitchFamily="18" charset="0"/>
                          <a:cs typeface="Times New Roman" panose="02020603050405020304" pitchFamily="18" charset="0"/>
                        </a:rPr>
                        <a:t>0</a:t>
                      </a:r>
                    </a:p>
                  </a:txBody>
                  <a:tcPr/>
                </a:tc>
                <a:extLst>
                  <a:ext uri="{0D108BD9-81ED-4DB2-BD59-A6C34878D82A}">
                    <a16:rowId xmlns:a16="http://schemas.microsoft.com/office/drawing/2014/main" val="4120499792"/>
                  </a:ext>
                </a:extLst>
              </a:tr>
              <a:tr h="348246">
                <a:tc>
                  <a:txBody>
                    <a:bodyPr/>
                    <a:lstStyle/>
                    <a:p>
                      <a:r>
                        <a:rPr lang="fr-FR" sz="1600" b="1">
                          <a:solidFill>
                            <a:schemeClr val="tx2">
                              <a:lumMod val="50000"/>
                            </a:schemeClr>
                          </a:solidFill>
                          <a:latin typeface="Times New Roman" panose="02020603050405020304" pitchFamily="18" charset="0"/>
                          <a:cs typeface="Times New Roman" panose="02020603050405020304" pitchFamily="18" charset="0"/>
                        </a:rPr>
                        <a:t>TOTAL</a:t>
                      </a:r>
                    </a:p>
                  </a:txBody>
                  <a:tcPr/>
                </a:tc>
                <a:tc>
                  <a:txBody>
                    <a:bodyPr/>
                    <a:lstStyle/>
                    <a:p>
                      <a:pPr algn="ctr"/>
                      <a:r>
                        <a:rPr lang="fr-FR" sz="1600" b="1">
                          <a:solidFill>
                            <a:schemeClr val="tx2">
                              <a:lumMod val="50000"/>
                            </a:schemeClr>
                          </a:solidFill>
                          <a:latin typeface="Times New Roman" panose="02020603050405020304" pitchFamily="18" charset="0"/>
                          <a:cs typeface="Times New Roman" panose="02020603050405020304" pitchFamily="18" charset="0"/>
                        </a:rPr>
                        <a:t>113 916</a:t>
                      </a:r>
                    </a:p>
                  </a:txBody>
                  <a:tcPr/>
                </a:tc>
                <a:tc>
                  <a:txBody>
                    <a:bodyPr/>
                    <a:lstStyle/>
                    <a:p>
                      <a:pPr algn="ctr"/>
                      <a:r>
                        <a:rPr lang="fr-FR" sz="1600" b="1">
                          <a:solidFill>
                            <a:schemeClr val="tx2">
                              <a:lumMod val="50000"/>
                            </a:schemeClr>
                          </a:solidFill>
                          <a:latin typeface="Times New Roman" panose="02020603050405020304" pitchFamily="18" charset="0"/>
                          <a:cs typeface="Times New Roman" panose="02020603050405020304" pitchFamily="18" charset="0"/>
                        </a:rPr>
                        <a:t>-23 335</a:t>
                      </a:r>
                    </a:p>
                  </a:txBody>
                  <a:tcPr/>
                </a:tc>
                <a:tc>
                  <a:txBody>
                    <a:bodyPr/>
                    <a:lstStyle/>
                    <a:p>
                      <a:pPr algn="ctr"/>
                      <a:r>
                        <a:rPr lang="fr-FR" sz="1600" b="1">
                          <a:solidFill>
                            <a:schemeClr val="tx2">
                              <a:lumMod val="50000"/>
                            </a:schemeClr>
                          </a:solidFill>
                          <a:latin typeface="Times New Roman" panose="02020603050405020304" pitchFamily="18" charset="0"/>
                          <a:cs typeface="Times New Roman" panose="02020603050405020304" pitchFamily="18" charset="0"/>
                        </a:rPr>
                        <a:t>-26 550</a:t>
                      </a:r>
                    </a:p>
                  </a:txBody>
                  <a:tcPr/>
                </a:tc>
                <a:extLst>
                  <a:ext uri="{0D108BD9-81ED-4DB2-BD59-A6C34878D82A}">
                    <a16:rowId xmlns:a16="http://schemas.microsoft.com/office/drawing/2014/main" val="780153042"/>
                  </a:ext>
                </a:extLst>
              </a:tr>
            </a:tbl>
          </a:graphicData>
        </a:graphic>
      </p:graphicFrame>
      <p:graphicFrame>
        <p:nvGraphicFramePr>
          <p:cNvPr id="3" name="Tableau 2">
            <a:extLst>
              <a:ext uri="{FF2B5EF4-FFF2-40B4-BE49-F238E27FC236}">
                <a16:creationId xmlns:a16="http://schemas.microsoft.com/office/drawing/2014/main" id="{68AA7A84-C21D-E508-82E1-D0983C77EF2A}"/>
              </a:ext>
            </a:extLst>
          </p:cNvPr>
          <p:cNvGraphicFramePr>
            <a:graphicFrameLocks noGrp="1"/>
          </p:cNvGraphicFramePr>
          <p:nvPr>
            <p:extLst>
              <p:ext uri="{D42A27DB-BD31-4B8C-83A1-F6EECF244321}">
                <p14:modId xmlns:p14="http://schemas.microsoft.com/office/powerpoint/2010/main" val="264565778"/>
              </p:ext>
            </p:extLst>
          </p:nvPr>
        </p:nvGraphicFramePr>
        <p:xfrm>
          <a:off x="649727" y="6195225"/>
          <a:ext cx="1902047" cy="367989"/>
        </p:xfrm>
        <a:graphic>
          <a:graphicData uri="http://schemas.openxmlformats.org/drawingml/2006/table">
            <a:tbl>
              <a:tblPr firstRow="1" bandRow="1">
                <a:effectLst>
                  <a:outerShdw blurRad="57150" dist="19050" dir="5400000" algn="ctr" rotWithShape="0">
                    <a:srgbClr val="000000">
                      <a:alpha val="63000"/>
                    </a:srgbClr>
                  </a:outerShdw>
                  <a:reflection endPos="0" dist="50800" dir="5400000" sy="-100000" algn="bl" rotWithShape="0"/>
                </a:effectLst>
                <a:tableStyleId>{18603FDC-E32A-4AB5-989C-0864C3EAD2B8}</a:tableStyleId>
              </a:tblPr>
              <a:tblGrid>
                <a:gridCol w="994247">
                  <a:extLst>
                    <a:ext uri="{9D8B030D-6E8A-4147-A177-3AD203B41FA5}">
                      <a16:colId xmlns:a16="http://schemas.microsoft.com/office/drawing/2014/main" val="2396594538"/>
                    </a:ext>
                  </a:extLst>
                </a:gridCol>
                <a:gridCol w="907800">
                  <a:extLst>
                    <a:ext uri="{9D8B030D-6E8A-4147-A177-3AD203B41FA5}">
                      <a16:colId xmlns:a16="http://schemas.microsoft.com/office/drawing/2014/main" val="3297945013"/>
                    </a:ext>
                  </a:extLst>
                </a:gridCol>
              </a:tblGrid>
              <a:tr h="367989">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Résultat</a:t>
                      </a:r>
                    </a:p>
                  </a:txBody>
                  <a:tcPr>
                    <a:solidFill>
                      <a:srgbClr val="E7F0F8"/>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-13 962</a:t>
                      </a:r>
                    </a:p>
                  </a:txBody>
                  <a:tcPr>
                    <a:solidFill>
                      <a:srgbClr val="E7F0F8"/>
                    </a:solidFill>
                  </a:tcPr>
                </a:tc>
                <a:extLst>
                  <a:ext uri="{0D108BD9-81ED-4DB2-BD59-A6C34878D82A}">
                    <a16:rowId xmlns:a16="http://schemas.microsoft.com/office/drawing/2014/main" val="1160477692"/>
                  </a:ext>
                </a:extLst>
              </a:tr>
            </a:tbl>
          </a:graphicData>
        </a:graphic>
      </p:graphicFrame>
    </p:spTree>
    <p:extLst>
      <p:ext uri="{BB962C8B-B14F-4D97-AF65-F5344CB8AC3E}">
        <p14:creationId xmlns:p14="http://schemas.microsoft.com/office/powerpoint/2010/main" val="639324138"/>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24">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26">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9" name="Group 28">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21863" y="508839"/>
            <a:ext cx="3264473" cy="3903673"/>
            <a:chOff x="-19221" y="251144"/>
            <a:chExt cx="5217958" cy="6239661"/>
          </a:xfrm>
        </p:grpSpPr>
        <p:sp>
          <p:nvSpPr>
            <p:cNvPr id="30" name="Freeform: Shape 29">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re 1">
            <a:extLst>
              <a:ext uri="{FF2B5EF4-FFF2-40B4-BE49-F238E27FC236}">
                <a16:creationId xmlns:a16="http://schemas.microsoft.com/office/drawing/2014/main" id="{D84CDF56-2C47-4531-AC8A-4AA346BA7738}"/>
              </a:ext>
            </a:extLst>
          </p:cNvPr>
          <p:cNvSpPr>
            <a:spLocks noGrp="1"/>
          </p:cNvSpPr>
          <p:nvPr>
            <p:ph type="title"/>
          </p:nvPr>
        </p:nvSpPr>
        <p:spPr>
          <a:xfrm>
            <a:off x="55118" y="1357691"/>
            <a:ext cx="2674737" cy="2204005"/>
          </a:xfrm>
        </p:spPr>
        <p:txBody>
          <a:bodyPr>
            <a:normAutofit/>
          </a:bodyPr>
          <a:lstStyle/>
          <a:p>
            <a:pPr algn="ctr"/>
            <a:r>
              <a:rPr lang="fr-FR" sz="3600" u="sng">
                <a:solidFill>
                  <a:schemeClr val="tx2"/>
                </a:solidFill>
              </a:rPr>
              <a:t>La répartition de vos charges</a:t>
            </a:r>
            <a:endParaRPr lang="fr-FR" sz="3600">
              <a:solidFill>
                <a:schemeClr val="tx2"/>
              </a:solidFill>
            </a:endParaRPr>
          </a:p>
        </p:txBody>
      </p:sp>
      <p:graphicFrame>
        <p:nvGraphicFramePr>
          <p:cNvPr id="5" name="Tableau 5">
            <a:extLst>
              <a:ext uri="{FF2B5EF4-FFF2-40B4-BE49-F238E27FC236}">
                <a16:creationId xmlns:a16="http://schemas.microsoft.com/office/drawing/2014/main" id="{1FAD81E2-2CE2-4E52-85F8-897780893DE2}"/>
              </a:ext>
            </a:extLst>
          </p:cNvPr>
          <p:cNvGraphicFramePr>
            <a:graphicFrameLocks noGrp="1"/>
          </p:cNvGraphicFramePr>
          <p:nvPr/>
        </p:nvGraphicFramePr>
        <p:xfrm>
          <a:off x="3262825" y="515893"/>
          <a:ext cx="8603110" cy="2595880"/>
        </p:xfrm>
        <a:graphic>
          <a:graphicData uri="http://schemas.openxmlformats.org/drawingml/2006/table">
            <a:tbl>
              <a:tblPr firstRow="1" bandRow="1">
                <a:tableStyleId>{5C22544A-7EE6-4342-B048-85BDC9FD1C3A}</a:tableStyleId>
              </a:tblPr>
              <a:tblGrid>
                <a:gridCol w="4301555">
                  <a:extLst>
                    <a:ext uri="{9D8B030D-6E8A-4147-A177-3AD203B41FA5}">
                      <a16:colId xmlns:a16="http://schemas.microsoft.com/office/drawing/2014/main" val="3805118826"/>
                    </a:ext>
                  </a:extLst>
                </a:gridCol>
                <a:gridCol w="4301555">
                  <a:extLst>
                    <a:ext uri="{9D8B030D-6E8A-4147-A177-3AD203B41FA5}">
                      <a16:colId xmlns:a16="http://schemas.microsoft.com/office/drawing/2014/main" val="765904213"/>
                    </a:ext>
                  </a:extLst>
                </a:gridCol>
              </a:tblGrid>
              <a:tr h="370840">
                <a:tc>
                  <a:txBody>
                    <a:bodyPr/>
                    <a:lstStyle/>
                    <a:p>
                      <a:endParaRPr lang="fr-FR" sz="1600">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fr-FR" sz="1600">
                          <a:latin typeface="Times New Roman" panose="02020603050405020304" pitchFamily="18" charset="0"/>
                          <a:cs typeface="Times New Roman" panose="02020603050405020304" pitchFamily="18" charset="0"/>
                        </a:rPr>
                        <a:t>2022</a:t>
                      </a:r>
                    </a:p>
                  </a:txBody>
                  <a:tcPr>
                    <a:solidFill>
                      <a:schemeClr val="accent2"/>
                    </a:solidFill>
                  </a:tcPr>
                </a:tc>
                <a:extLst>
                  <a:ext uri="{0D108BD9-81ED-4DB2-BD59-A6C34878D82A}">
                    <a16:rowId xmlns:a16="http://schemas.microsoft.com/office/drawing/2014/main" val="1747499128"/>
                  </a:ext>
                </a:extLst>
              </a:tr>
              <a:tr h="370840">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Masse salariale</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114 075</a:t>
                      </a:r>
                    </a:p>
                  </a:txBody>
                  <a:tcPr>
                    <a:solidFill>
                      <a:schemeClr val="tx2">
                        <a:lumMod val="20000"/>
                        <a:lumOff val="80000"/>
                      </a:schemeClr>
                    </a:solidFill>
                  </a:tcPr>
                </a:tc>
                <a:extLst>
                  <a:ext uri="{0D108BD9-81ED-4DB2-BD59-A6C34878D82A}">
                    <a16:rowId xmlns:a16="http://schemas.microsoft.com/office/drawing/2014/main" val="1098161735"/>
                  </a:ext>
                </a:extLst>
              </a:tr>
              <a:tr h="370840">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Manifestations</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9 724</a:t>
                      </a:r>
                    </a:p>
                  </a:txBody>
                  <a:tcPr>
                    <a:solidFill>
                      <a:schemeClr val="tx2">
                        <a:lumMod val="20000"/>
                        <a:lumOff val="80000"/>
                      </a:schemeClr>
                    </a:solidFill>
                  </a:tcPr>
                </a:tc>
                <a:extLst>
                  <a:ext uri="{0D108BD9-81ED-4DB2-BD59-A6C34878D82A}">
                    <a16:rowId xmlns:a16="http://schemas.microsoft.com/office/drawing/2014/main" val="1516572202"/>
                  </a:ext>
                </a:extLst>
              </a:tr>
              <a:tr h="370840">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Honoraires</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27 102</a:t>
                      </a:r>
                    </a:p>
                  </a:txBody>
                  <a:tcPr>
                    <a:solidFill>
                      <a:schemeClr val="tx2">
                        <a:lumMod val="20000"/>
                        <a:lumOff val="80000"/>
                      </a:schemeClr>
                    </a:solidFill>
                  </a:tcPr>
                </a:tc>
                <a:extLst>
                  <a:ext uri="{0D108BD9-81ED-4DB2-BD59-A6C34878D82A}">
                    <a16:rowId xmlns:a16="http://schemas.microsoft.com/office/drawing/2014/main" val="1703163263"/>
                  </a:ext>
                </a:extLst>
              </a:tr>
              <a:tr h="370840">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Charges calculées + FD + IS</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27 256</a:t>
                      </a:r>
                    </a:p>
                  </a:txBody>
                  <a:tcPr>
                    <a:solidFill>
                      <a:schemeClr val="tx2">
                        <a:lumMod val="20000"/>
                        <a:lumOff val="80000"/>
                      </a:schemeClr>
                    </a:solidFill>
                  </a:tcPr>
                </a:tc>
                <a:extLst>
                  <a:ext uri="{0D108BD9-81ED-4DB2-BD59-A6C34878D82A}">
                    <a16:rowId xmlns:a16="http://schemas.microsoft.com/office/drawing/2014/main" val="165724392"/>
                  </a:ext>
                </a:extLst>
              </a:tr>
              <a:tr h="370840">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Frais généraux</a:t>
                      </a:r>
                    </a:p>
                  </a:txBody>
                  <a:tcPr>
                    <a:solidFill>
                      <a:schemeClr val="tx2">
                        <a:lumMod val="20000"/>
                        <a:lumOff val="80000"/>
                      </a:schemeClr>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26 934</a:t>
                      </a:r>
                    </a:p>
                  </a:txBody>
                  <a:tcPr>
                    <a:solidFill>
                      <a:schemeClr val="tx2">
                        <a:lumMod val="20000"/>
                        <a:lumOff val="80000"/>
                      </a:schemeClr>
                    </a:solidFill>
                  </a:tcPr>
                </a:tc>
                <a:extLst>
                  <a:ext uri="{0D108BD9-81ED-4DB2-BD59-A6C34878D82A}">
                    <a16:rowId xmlns:a16="http://schemas.microsoft.com/office/drawing/2014/main" val="1696205144"/>
                  </a:ext>
                </a:extLst>
              </a:tr>
              <a:tr h="370840">
                <a:tc>
                  <a:txBody>
                    <a:bodyPr/>
                    <a:lstStyle/>
                    <a:p>
                      <a:r>
                        <a:rPr lang="fr-FR" sz="1600" b="1">
                          <a:solidFill>
                            <a:schemeClr val="tx2">
                              <a:lumMod val="50000"/>
                            </a:schemeClr>
                          </a:solidFill>
                          <a:latin typeface="Times New Roman" panose="02020603050405020304" pitchFamily="18" charset="0"/>
                          <a:cs typeface="Times New Roman" panose="02020603050405020304" pitchFamily="18" charset="0"/>
                        </a:rPr>
                        <a:t>TOTAL</a:t>
                      </a:r>
                    </a:p>
                  </a:txBody>
                  <a:tcPr>
                    <a:solidFill>
                      <a:schemeClr val="tx2">
                        <a:lumMod val="20000"/>
                        <a:lumOff val="80000"/>
                      </a:schemeClr>
                    </a:solidFill>
                  </a:tcPr>
                </a:tc>
                <a:tc>
                  <a:txBody>
                    <a:bodyPr/>
                    <a:lstStyle/>
                    <a:p>
                      <a:pPr algn="ctr"/>
                      <a:r>
                        <a:rPr lang="fr-FR" sz="1600" b="1">
                          <a:solidFill>
                            <a:schemeClr val="tx2">
                              <a:lumMod val="50000"/>
                            </a:schemeClr>
                          </a:solidFill>
                          <a:latin typeface="Times New Roman" panose="02020603050405020304" pitchFamily="18" charset="0"/>
                          <a:cs typeface="Times New Roman" panose="02020603050405020304" pitchFamily="18" charset="0"/>
                        </a:rPr>
                        <a:t>205 091</a:t>
                      </a:r>
                    </a:p>
                  </a:txBody>
                  <a:tcPr>
                    <a:solidFill>
                      <a:schemeClr val="tx2">
                        <a:lumMod val="20000"/>
                        <a:lumOff val="80000"/>
                      </a:schemeClr>
                    </a:solidFill>
                  </a:tcPr>
                </a:tc>
                <a:extLst>
                  <a:ext uri="{0D108BD9-81ED-4DB2-BD59-A6C34878D82A}">
                    <a16:rowId xmlns:a16="http://schemas.microsoft.com/office/drawing/2014/main" val="3235739479"/>
                  </a:ext>
                </a:extLst>
              </a:tr>
            </a:tbl>
          </a:graphicData>
        </a:graphic>
      </p:graphicFrame>
      <p:graphicFrame>
        <p:nvGraphicFramePr>
          <p:cNvPr id="12" name="Graphique 11">
            <a:extLst>
              <a:ext uri="{FF2B5EF4-FFF2-40B4-BE49-F238E27FC236}">
                <a16:creationId xmlns:a16="http://schemas.microsoft.com/office/drawing/2014/main" id="{91B26399-6CC8-44FE-BA62-F9CD94A07500}"/>
              </a:ext>
            </a:extLst>
          </p:cNvPr>
          <p:cNvGraphicFramePr/>
          <p:nvPr/>
        </p:nvGraphicFramePr>
        <p:xfrm>
          <a:off x="2784668" y="3359582"/>
          <a:ext cx="8859633" cy="29201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1248930"/>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24">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26">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9" name="Group 28">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21863" y="508839"/>
            <a:ext cx="3264473" cy="3903673"/>
            <a:chOff x="-19221" y="251144"/>
            <a:chExt cx="5217958" cy="6239661"/>
          </a:xfrm>
        </p:grpSpPr>
        <p:sp>
          <p:nvSpPr>
            <p:cNvPr id="30" name="Freeform: Shape 29">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re 1">
            <a:extLst>
              <a:ext uri="{FF2B5EF4-FFF2-40B4-BE49-F238E27FC236}">
                <a16:creationId xmlns:a16="http://schemas.microsoft.com/office/drawing/2014/main" id="{D84CDF56-2C47-4531-AC8A-4AA346BA7738}"/>
              </a:ext>
            </a:extLst>
          </p:cNvPr>
          <p:cNvSpPr>
            <a:spLocks noGrp="1"/>
          </p:cNvSpPr>
          <p:nvPr>
            <p:ph type="title"/>
          </p:nvPr>
        </p:nvSpPr>
        <p:spPr>
          <a:xfrm>
            <a:off x="53776" y="1346235"/>
            <a:ext cx="2674737" cy="2204005"/>
          </a:xfrm>
        </p:spPr>
        <p:txBody>
          <a:bodyPr>
            <a:normAutofit/>
          </a:bodyPr>
          <a:lstStyle/>
          <a:p>
            <a:pPr algn="ctr"/>
            <a:r>
              <a:rPr lang="fr-FR" sz="3600" u="sng">
                <a:solidFill>
                  <a:schemeClr val="tx2"/>
                </a:solidFill>
              </a:rPr>
              <a:t>Qu’a-t-on fait de la trésorerie </a:t>
            </a:r>
            <a:endParaRPr lang="fr-FR" sz="3600">
              <a:solidFill>
                <a:schemeClr val="tx2"/>
              </a:solidFill>
            </a:endParaRPr>
          </a:p>
        </p:txBody>
      </p:sp>
      <p:graphicFrame>
        <p:nvGraphicFramePr>
          <p:cNvPr id="5" name="Tableau 5">
            <a:extLst>
              <a:ext uri="{FF2B5EF4-FFF2-40B4-BE49-F238E27FC236}">
                <a16:creationId xmlns:a16="http://schemas.microsoft.com/office/drawing/2014/main" id="{1FAD81E2-2CE2-4E52-85F8-897780893DE2}"/>
              </a:ext>
            </a:extLst>
          </p:cNvPr>
          <p:cNvGraphicFramePr>
            <a:graphicFrameLocks noGrp="1"/>
          </p:cNvGraphicFramePr>
          <p:nvPr/>
        </p:nvGraphicFramePr>
        <p:xfrm>
          <a:off x="3262825" y="515893"/>
          <a:ext cx="8603110" cy="4693920"/>
        </p:xfrm>
        <a:graphic>
          <a:graphicData uri="http://schemas.openxmlformats.org/drawingml/2006/table">
            <a:tbl>
              <a:tblPr firstRow="1" bandRow="1">
                <a:tableStyleId>{5C22544A-7EE6-4342-B048-85BDC9FD1C3A}</a:tableStyleId>
              </a:tblPr>
              <a:tblGrid>
                <a:gridCol w="4301555">
                  <a:extLst>
                    <a:ext uri="{9D8B030D-6E8A-4147-A177-3AD203B41FA5}">
                      <a16:colId xmlns:a16="http://schemas.microsoft.com/office/drawing/2014/main" val="3805118826"/>
                    </a:ext>
                  </a:extLst>
                </a:gridCol>
                <a:gridCol w="4301555">
                  <a:extLst>
                    <a:ext uri="{9D8B030D-6E8A-4147-A177-3AD203B41FA5}">
                      <a16:colId xmlns:a16="http://schemas.microsoft.com/office/drawing/2014/main" val="765904213"/>
                    </a:ext>
                  </a:extLst>
                </a:gridCol>
              </a:tblGrid>
              <a:tr h="308684">
                <a:tc>
                  <a:txBody>
                    <a:bodyPr/>
                    <a:lstStyle/>
                    <a:p>
                      <a:r>
                        <a:rPr lang="fr-FR" sz="1600">
                          <a:latin typeface="Times New Roman" panose="02020603050405020304" pitchFamily="18" charset="0"/>
                          <a:cs typeface="Times New Roman" panose="02020603050405020304" pitchFamily="18" charset="0"/>
                        </a:rPr>
                        <a:t>En K€</a:t>
                      </a:r>
                    </a:p>
                  </a:txBody>
                  <a:tcPr>
                    <a:solidFill>
                      <a:schemeClr val="accent2"/>
                    </a:solidFill>
                  </a:tcPr>
                </a:tc>
                <a:tc>
                  <a:txBody>
                    <a:bodyPr/>
                    <a:lstStyle/>
                    <a:p>
                      <a:pPr algn="ctr"/>
                      <a:r>
                        <a:rPr lang="fr-FR" sz="1600">
                          <a:latin typeface="Times New Roman" panose="02020603050405020304" pitchFamily="18" charset="0"/>
                          <a:cs typeface="Times New Roman" panose="02020603050405020304" pitchFamily="18" charset="0"/>
                        </a:rPr>
                        <a:t>2022</a:t>
                      </a:r>
                    </a:p>
                  </a:txBody>
                  <a:tcPr>
                    <a:solidFill>
                      <a:schemeClr val="accent2"/>
                    </a:solidFill>
                  </a:tcPr>
                </a:tc>
                <a:extLst>
                  <a:ext uri="{0D108BD9-81ED-4DB2-BD59-A6C34878D82A}">
                    <a16:rowId xmlns:a16="http://schemas.microsoft.com/office/drawing/2014/main" val="1747499128"/>
                  </a:ext>
                </a:extLst>
              </a:tr>
              <a:tr h="308684">
                <a:tc>
                  <a:txBody>
                    <a:bodyPr/>
                    <a:lstStyle/>
                    <a:p>
                      <a:r>
                        <a:rPr lang="fr-FR" sz="1600" b="1">
                          <a:solidFill>
                            <a:schemeClr val="tx2">
                              <a:lumMod val="50000"/>
                            </a:schemeClr>
                          </a:solidFill>
                          <a:latin typeface="Times New Roman" panose="02020603050405020304" pitchFamily="18" charset="0"/>
                          <a:cs typeface="Times New Roman" panose="02020603050405020304" pitchFamily="18" charset="0"/>
                        </a:rPr>
                        <a:t>Trésorerie d’ouverture</a:t>
                      </a:r>
                    </a:p>
                  </a:txBody>
                  <a:tcPr>
                    <a:solidFill>
                      <a:schemeClr val="tx2">
                        <a:lumMod val="20000"/>
                        <a:lumOff val="80000"/>
                      </a:schemeClr>
                    </a:solidFill>
                  </a:tcPr>
                </a:tc>
                <a:tc>
                  <a:txBody>
                    <a:bodyPr/>
                    <a:lstStyle/>
                    <a:p>
                      <a:pPr algn="ctr"/>
                      <a:r>
                        <a:rPr lang="fr-FR" sz="1600" b="1">
                          <a:solidFill>
                            <a:schemeClr val="tx2">
                              <a:lumMod val="50000"/>
                            </a:schemeClr>
                          </a:solidFill>
                          <a:latin typeface="Times New Roman" panose="02020603050405020304" pitchFamily="18" charset="0"/>
                          <a:cs typeface="Times New Roman" panose="02020603050405020304" pitchFamily="18" charset="0"/>
                        </a:rPr>
                        <a:t>308</a:t>
                      </a:r>
                    </a:p>
                  </a:txBody>
                  <a:tcPr>
                    <a:solidFill>
                      <a:schemeClr val="tx2">
                        <a:lumMod val="20000"/>
                        <a:lumOff val="80000"/>
                      </a:schemeClr>
                    </a:solidFill>
                  </a:tcPr>
                </a:tc>
                <a:extLst>
                  <a:ext uri="{0D108BD9-81ED-4DB2-BD59-A6C34878D82A}">
                    <a16:rowId xmlns:a16="http://schemas.microsoft.com/office/drawing/2014/main" val="1098161735"/>
                  </a:ext>
                </a:extLst>
              </a:tr>
              <a:tr h="308684">
                <a:tc>
                  <a:txBody>
                    <a:bodyPr/>
                    <a:lstStyle/>
                    <a:p>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516572202"/>
                  </a:ext>
                </a:extLst>
              </a:tr>
              <a:tr h="308684">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CAF (« résultat $$$ ») *</a:t>
                      </a:r>
                    </a:p>
                  </a:txBody>
                  <a:tcPr>
                    <a:solidFill>
                      <a:schemeClr val="bg2"/>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-5</a:t>
                      </a:r>
                    </a:p>
                  </a:txBody>
                  <a:tcPr>
                    <a:solidFill>
                      <a:schemeClr val="bg2"/>
                    </a:solidFill>
                  </a:tcPr>
                </a:tc>
                <a:extLst>
                  <a:ext uri="{0D108BD9-81ED-4DB2-BD59-A6C34878D82A}">
                    <a16:rowId xmlns:a16="http://schemas.microsoft.com/office/drawing/2014/main" val="1703163263"/>
                  </a:ext>
                </a:extLst>
              </a:tr>
              <a:tr h="308684">
                <a:tc>
                  <a:txBody>
                    <a:bodyPr/>
                    <a:lstStyle/>
                    <a:p>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65724392"/>
                  </a:ext>
                </a:extLst>
              </a:tr>
              <a:tr h="308684">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Variation de l’encours clients</a:t>
                      </a:r>
                    </a:p>
                  </a:txBody>
                  <a:tcPr>
                    <a:solidFill>
                      <a:schemeClr val="bg2"/>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18</a:t>
                      </a:r>
                    </a:p>
                  </a:txBody>
                  <a:tcPr>
                    <a:solidFill>
                      <a:schemeClr val="bg2"/>
                    </a:solidFill>
                  </a:tcPr>
                </a:tc>
                <a:extLst>
                  <a:ext uri="{0D108BD9-81ED-4DB2-BD59-A6C34878D82A}">
                    <a16:rowId xmlns:a16="http://schemas.microsoft.com/office/drawing/2014/main" val="1696205144"/>
                  </a:ext>
                </a:extLst>
              </a:tr>
              <a:tr h="308684">
                <a:tc>
                  <a:txBody>
                    <a:bodyPr/>
                    <a:lstStyle/>
                    <a:p>
                      <a:r>
                        <a:rPr lang="fr-FR" sz="1600" b="0">
                          <a:solidFill>
                            <a:schemeClr val="tx2">
                              <a:lumMod val="50000"/>
                            </a:schemeClr>
                          </a:solidFill>
                          <a:latin typeface="Times New Roman" panose="02020603050405020304" pitchFamily="18" charset="0"/>
                          <a:cs typeface="Times New Roman" panose="02020603050405020304" pitchFamily="18" charset="0"/>
                        </a:rPr>
                        <a:t>Variation des autres créances</a:t>
                      </a:r>
                    </a:p>
                  </a:txBody>
                  <a:tcPr>
                    <a:solidFill>
                      <a:schemeClr val="bg2"/>
                    </a:solidFill>
                  </a:tcPr>
                </a:tc>
                <a:tc>
                  <a:txBody>
                    <a:bodyPr/>
                    <a:lstStyle/>
                    <a:p>
                      <a:pPr algn="ctr"/>
                      <a:r>
                        <a:rPr lang="fr-FR" sz="1600" b="0">
                          <a:solidFill>
                            <a:schemeClr val="tx2">
                              <a:lumMod val="50000"/>
                            </a:schemeClr>
                          </a:solidFill>
                          <a:latin typeface="Times New Roman" panose="02020603050405020304" pitchFamily="18" charset="0"/>
                          <a:cs typeface="Times New Roman" panose="02020603050405020304" pitchFamily="18" charset="0"/>
                        </a:rPr>
                        <a:t>20</a:t>
                      </a:r>
                    </a:p>
                  </a:txBody>
                  <a:tcPr>
                    <a:solidFill>
                      <a:schemeClr val="bg2"/>
                    </a:solidFill>
                  </a:tcPr>
                </a:tc>
                <a:extLst>
                  <a:ext uri="{0D108BD9-81ED-4DB2-BD59-A6C34878D82A}">
                    <a16:rowId xmlns:a16="http://schemas.microsoft.com/office/drawing/2014/main" val="3235739479"/>
                  </a:ext>
                </a:extLst>
              </a:tr>
              <a:tr h="308684">
                <a:tc>
                  <a:txBody>
                    <a:bodyPr/>
                    <a:lstStyle/>
                    <a:p>
                      <a:r>
                        <a:rPr lang="fr-FR" sz="1600" b="0">
                          <a:solidFill>
                            <a:schemeClr val="tx2">
                              <a:lumMod val="50000"/>
                            </a:schemeClr>
                          </a:solidFill>
                          <a:latin typeface="Times New Roman" panose="02020603050405020304" pitchFamily="18" charset="0"/>
                          <a:cs typeface="Times New Roman" panose="02020603050405020304" pitchFamily="18" charset="0"/>
                        </a:rPr>
                        <a:t>Variation des dettes d’exploitation</a:t>
                      </a:r>
                    </a:p>
                  </a:txBody>
                  <a:tcPr>
                    <a:solidFill>
                      <a:schemeClr val="bg2"/>
                    </a:solidFill>
                  </a:tcPr>
                </a:tc>
                <a:tc>
                  <a:txBody>
                    <a:bodyPr/>
                    <a:lstStyle/>
                    <a:p>
                      <a:pPr algn="ctr"/>
                      <a:r>
                        <a:rPr lang="fr-FR" sz="1600" b="0">
                          <a:solidFill>
                            <a:schemeClr val="tx2">
                              <a:lumMod val="50000"/>
                            </a:schemeClr>
                          </a:solidFill>
                          <a:latin typeface="Times New Roman" panose="02020603050405020304" pitchFamily="18" charset="0"/>
                          <a:cs typeface="Times New Roman" panose="02020603050405020304" pitchFamily="18" charset="0"/>
                        </a:rPr>
                        <a:t>3</a:t>
                      </a:r>
                    </a:p>
                  </a:txBody>
                  <a:tcPr>
                    <a:solidFill>
                      <a:schemeClr val="bg2"/>
                    </a:solidFill>
                  </a:tcPr>
                </a:tc>
                <a:extLst>
                  <a:ext uri="{0D108BD9-81ED-4DB2-BD59-A6C34878D82A}">
                    <a16:rowId xmlns:a16="http://schemas.microsoft.com/office/drawing/2014/main" val="2842585960"/>
                  </a:ext>
                </a:extLst>
              </a:tr>
              <a:tr h="308684">
                <a:tc>
                  <a:txBody>
                    <a:bodyPr/>
                    <a:lstStyle/>
                    <a:p>
                      <a:r>
                        <a:rPr lang="fr-FR" sz="1600" b="0">
                          <a:solidFill>
                            <a:schemeClr val="tx2">
                              <a:lumMod val="50000"/>
                            </a:schemeClr>
                          </a:solidFill>
                          <a:latin typeface="Times New Roman" panose="02020603050405020304" pitchFamily="18" charset="0"/>
                          <a:cs typeface="Times New Roman" panose="02020603050405020304" pitchFamily="18" charset="0"/>
                        </a:rPr>
                        <a:t>Produits constatés d’avance</a:t>
                      </a:r>
                    </a:p>
                  </a:txBody>
                  <a:tcPr>
                    <a:solidFill>
                      <a:schemeClr val="bg2"/>
                    </a:solidFill>
                  </a:tcPr>
                </a:tc>
                <a:tc>
                  <a:txBody>
                    <a:bodyPr/>
                    <a:lstStyle/>
                    <a:p>
                      <a:pPr algn="ctr"/>
                      <a:r>
                        <a:rPr lang="fr-FR" sz="1600" b="0">
                          <a:solidFill>
                            <a:schemeClr val="tx2">
                              <a:lumMod val="50000"/>
                            </a:schemeClr>
                          </a:solidFill>
                          <a:latin typeface="Times New Roman" panose="02020603050405020304" pitchFamily="18" charset="0"/>
                          <a:cs typeface="Times New Roman" panose="02020603050405020304" pitchFamily="18" charset="0"/>
                        </a:rPr>
                        <a:t>-69</a:t>
                      </a:r>
                    </a:p>
                  </a:txBody>
                  <a:tcPr>
                    <a:solidFill>
                      <a:schemeClr val="bg2"/>
                    </a:solidFill>
                  </a:tcPr>
                </a:tc>
                <a:extLst>
                  <a:ext uri="{0D108BD9-81ED-4DB2-BD59-A6C34878D82A}">
                    <a16:rowId xmlns:a16="http://schemas.microsoft.com/office/drawing/2014/main" val="3684936758"/>
                  </a:ext>
                </a:extLst>
              </a:tr>
              <a:tr h="308684">
                <a:tc>
                  <a:txBody>
                    <a:bodyPr/>
                    <a:lstStyle/>
                    <a:p>
                      <a:r>
                        <a:rPr lang="fr-FR" sz="1600" b="0">
                          <a:solidFill>
                            <a:schemeClr val="tx2">
                              <a:lumMod val="50000"/>
                            </a:schemeClr>
                          </a:solidFill>
                          <a:latin typeface="Times New Roman" panose="02020603050405020304" pitchFamily="18" charset="0"/>
                          <a:cs typeface="Times New Roman" panose="02020603050405020304" pitchFamily="18" charset="0"/>
                        </a:rPr>
                        <a:t>Investissement</a:t>
                      </a:r>
                    </a:p>
                  </a:txBody>
                  <a:tcPr>
                    <a:solidFill>
                      <a:schemeClr val="bg2"/>
                    </a:solidFill>
                  </a:tcPr>
                </a:tc>
                <a:tc>
                  <a:txBody>
                    <a:bodyPr/>
                    <a:lstStyle/>
                    <a:p>
                      <a:pPr algn="ctr"/>
                      <a:r>
                        <a:rPr lang="fr-FR" sz="1600" b="0">
                          <a:solidFill>
                            <a:schemeClr val="tx2">
                              <a:lumMod val="50000"/>
                            </a:schemeClr>
                          </a:solidFill>
                          <a:latin typeface="Times New Roman" panose="02020603050405020304" pitchFamily="18" charset="0"/>
                          <a:cs typeface="Times New Roman" panose="02020603050405020304" pitchFamily="18" charset="0"/>
                        </a:rPr>
                        <a:t>-13</a:t>
                      </a:r>
                    </a:p>
                  </a:txBody>
                  <a:tcPr>
                    <a:solidFill>
                      <a:schemeClr val="bg2"/>
                    </a:solidFill>
                  </a:tcPr>
                </a:tc>
                <a:extLst>
                  <a:ext uri="{0D108BD9-81ED-4DB2-BD59-A6C34878D82A}">
                    <a16:rowId xmlns:a16="http://schemas.microsoft.com/office/drawing/2014/main" val="1144921489"/>
                  </a:ext>
                </a:extLst>
              </a:tr>
              <a:tr h="308684">
                <a:tc>
                  <a:txBody>
                    <a:bodyPr/>
                    <a:lstStyle/>
                    <a:p>
                      <a:endParaRPr lang="fr-FR" sz="1600" b="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fr-FR" sz="1600" b="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445952083"/>
                  </a:ext>
                </a:extLst>
              </a:tr>
              <a:tr h="308684">
                <a:tc>
                  <a:txBody>
                    <a:bodyPr/>
                    <a:lstStyle/>
                    <a:p>
                      <a:r>
                        <a:rPr lang="fr-FR" sz="1600" b="1">
                          <a:solidFill>
                            <a:schemeClr val="tx2">
                              <a:lumMod val="50000"/>
                            </a:schemeClr>
                          </a:solidFill>
                          <a:latin typeface="Times New Roman" panose="02020603050405020304" pitchFamily="18" charset="0"/>
                          <a:cs typeface="Times New Roman" panose="02020603050405020304" pitchFamily="18" charset="0"/>
                        </a:rPr>
                        <a:t>Trésorerie à la clôture</a:t>
                      </a:r>
                    </a:p>
                  </a:txBody>
                  <a:tcPr>
                    <a:solidFill>
                      <a:schemeClr val="tx2">
                        <a:lumMod val="20000"/>
                        <a:lumOff val="80000"/>
                      </a:schemeClr>
                    </a:solidFill>
                  </a:tcPr>
                </a:tc>
                <a:tc>
                  <a:txBody>
                    <a:bodyPr/>
                    <a:lstStyle/>
                    <a:p>
                      <a:pPr algn="ctr"/>
                      <a:r>
                        <a:rPr lang="fr-FR" sz="1600" b="1">
                          <a:solidFill>
                            <a:schemeClr val="tx2">
                              <a:lumMod val="50000"/>
                            </a:schemeClr>
                          </a:solidFill>
                          <a:latin typeface="Times New Roman" panose="02020603050405020304" pitchFamily="18" charset="0"/>
                          <a:cs typeface="Times New Roman" panose="02020603050405020304" pitchFamily="18" charset="0"/>
                        </a:rPr>
                        <a:t>269</a:t>
                      </a:r>
                    </a:p>
                  </a:txBody>
                  <a:tcPr>
                    <a:solidFill>
                      <a:schemeClr val="tx2">
                        <a:lumMod val="20000"/>
                        <a:lumOff val="80000"/>
                      </a:schemeClr>
                    </a:solidFill>
                  </a:tcPr>
                </a:tc>
                <a:extLst>
                  <a:ext uri="{0D108BD9-81ED-4DB2-BD59-A6C34878D82A}">
                    <a16:rowId xmlns:a16="http://schemas.microsoft.com/office/drawing/2014/main" val="310290724"/>
                  </a:ext>
                </a:extLst>
              </a:tr>
              <a:tr h="308684">
                <a:tc>
                  <a:txBody>
                    <a:bodyPr/>
                    <a:lstStyle/>
                    <a:p>
                      <a:pPr algn="r"/>
                      <a:r>
                        <a:rPr lang="fr-FR" sz="1600" b="0" i="1">
                          <a:solidFill>
                            <a:schemeClr val="tx2">
                              <a:lumMod val="50000"/>
                            </a:schemeClr>
                          </a:solidFill>
                          <a:latin typeface="Times New Roman" panose="02020603050405020304" pitchFamily="18" charset="0"/>
                          <a:cs typeface="Times New Roman" panose="02020603050405020304" pitchFamily="18" charset="0"/>
                        </a:rPr>
                        <a:t>Dont disponibilités</a:t>
                      </a:r>
                    </a:p>
                  </a:txBody>
                  <a:tcPr>
                    <a:solidFill>
                      <a:schemeClr val="tx2">
                        <a:lumMod val="20000"/>
                        <a:lumOff val="80000"/>
                      </a:schemeClr>
                    </a:solidFill>
                  </a:tcPr>
                </a:tc>
                <a:tc>
                  <a:txBody>
                    <a:bodyPr/>
                    <a:lstStyle/>
                    <a:p>
                      <a:pPr algn="ctr"/>
                      <a:r>
                        <a:rPr lang="fr-FR" sz="1600" b="0" i="1">
                          <a:solidFill>
                            <a:schemeClr val="tx2">
                              <a:lumMod val="50000"/>
                            </a:schemeClr>
                          </a:solidFill>
                          <a:latin typeface="Times New Roman" panose="02020603050405020304" pitchFamily="18" charset="0"/>
                          <a:cs typeface="Times New Roman" panose="02020603050405020304" pitchFamily="18" charset="0"/>
                        </a:rPr>
                        <a:t>190</a:t>
                      </a:r>
                    </a:p>
                  </a:txBody>
                  <a:tcPr>
                    <a:solidFill>
                      <a:schemeClr val="tx2">
                        <a:lumMod val="20000"/>
                        <a:lumOff val="80000"/>
                      </a:schemeClr>
                    </a:solidFill>
                  </a:tcPr>
                </a:tc>
                <a:extLst>
                  <a:ext uri="{0D108BD9-81ED-4DB2-BD59-A6C34878D82A}">
                    <a16:rowId xmlns:a16="http://schemas.microsoft.com/office/drawing/2014/main" val="1212283860"/>
                  </a:ext>
                </a:extLst>
              </a:tr>
              <a:tr h="308684">
                <a:tc>
                  <a:txBody>
                    <a:bodyPr/>
                    <a:lstStyle/>
                    <a:p>
                      <a:pPr algn="r"/>
                      <a:r>
                        <a:rPr lang="fr-FR" sz="1600" b="0" i="1">
                          <a:solidFill>
                            <a:schemeClr val="tx2">
                              <a:lumMod val="50000"/>
                            </a:schemeClr>
                          </a:solidFill>
                          <a:latin typeface="Times New Roman" panose="02020603050405020304" pitchFamily="18" charset="0"/>
                          <a:cs typeface="Times New Roman" panose="02020603050405020304" pitchFamily="18" charset="0"/>
                        </a:rPr>
                        <a:t>Dont VMP</a:t>
                      </a:r>
                    </a:p>
                  </a:txBody>
                  <a:tcPr>
                    <a:solidFill>
                      <a:schemeClr val="tx2">
                        <a:lumMod val="20000"/>
                        <a:lumOff val="80000"/>
                      </a:schemeClr>
                    </a:solidFill>
                  </a:tcPr>
                </a:tc>
                <a:tc>
                  <a:txBody>
                    <a:bodyPr/>
                    <a:lstStyle/>
                    <a:p>
                      <a:pPr algn="ctr"/>
                      <a:r>
                        <a:rPr lang="fr-FR" sz="1600" b="0" i="1">
                          <a:solidFill>
                            <a:schemeClr val="tx2">
                              <a:lumMod val="50000"/>
                            </a:schemeClr>
                          </a:solidFill>
                          <a:latin typeface="Times New Roman" panose="02020603050405020304" pitchFamily="18" charset="0"/>
                          <a:cs typeface="Times New Roman" panose="02020603050405020304" pitchFamily="18" charset="0"/>
                        </a:rPr>
                        <a:t>72</a:t>
                      </a:r>
                    </a:p>
                  </a:txBody>
                  <a:tcPr>
                    <a:solidFill>
                      <a:schemeClr val="tx2">
                        <a:lumMod val="20000"/>
                        <a:lumOff val="80000"/>
                      </a:schemeClr>
                    </a:solidFill>
                  </a:tcPr>
                </a:tc>
                <a:extLst>
                  <a:ext uri="{0D108BD9-81ED-4DB2-BD59-A6C34878D82A}">
                    <a16:rowId xmlns:a16="http://schemas.microsoft.com/office/drawing/2014/main" val="1417131965"/>
                  </a:ext>
                </a:extLst>
              </a:tr>
            </a:tbl>
          </a:graphicData>
        </a:graphic>
      </p:graphicFrame>
      <p:graphicFrame>
        <p:nvGraphicFramePr>
          <p:cNvPr id="3" name="Tableau 3">
            <a:extLst>
              <a:ext uri="{FF2B5EF4-FFF2-40B4-BE49-F238E27FC236}">
                <a16:creationId xmlns:a16="http://schemas.microsoft.com/office/drawing/2014/main" id="{782D45DC-DCF9-4B8A-96CC-CD552DFDAC40}"/>
              </a:ext>
            </a:extLst>
          </p:cNvPr>
          <p:cNvGraphicFramePr>
            <a:graphicFrameLocks noGrp="1"/>
          </p:cNvGraphicFramePr>
          <p:nvPr/>
        </p:nvGraphicFramePr>
        <p:xfrm>
          <a:off x="440120" y="4731638"/>
          <a:ext cx="1902047" cy="1807236"/>
        </p:xfrm>
        <a:graphic>
          <a:graphicData uri="http://schemas.openxmlformats.org/drawingml/2006/table">
            <a:tbl>
              <a:tblPr firstRow="1" bandRow="1">
                <a:tableStyleId>{18603FDC-E32A-4AB5-989C-0864C3EAD2B8}</a:tableStyleId>
              </a:tblPr>
              <a:tblGrid>
                <a:gridCol w="1308668">
                  <a:extLst>
                    <a:ext uri="{9D8B030D-6E8A-4147-A177-3AD203B41FA5}">
                      <a16:colId xmlns:a16="http://schemas.microsoft.com/office/drawing/2014/main" val="2706726904"/>
                    </a:ext>
                  </a:extLst>
                </a:gridCol>
                <a:gridCol w="593379">
                  <a:extLst>
                    <a:ext uri="{9D8B030D-6E8A-4147-A177-3AD203B41FA5}">
                      <a16:colId xmlns:a16="http://schemas.microsoft.com/office/drawing/2014/main" val="1313385033"/>
                    </a:ext>
                  </a:extLst>
                </a:gridCol>
              </a:tblGrid>
              <a:tr h="332702">
                <a:tc>
                  <a:txBody>
                    <a:bodyPr/>
                    <a:lstStyle/>
                    <a:p>
                      <a:r>
                        <a:rPr lang="fr-FR" sz="1600">
                          <a:latin typeface="Times New Roman" panose="02020603050405020304" pitchFamily="18" charset="0"/>
                          <a:cs typeface="Times New Roman" panose="02020603050405020304" pitchFamily="18" charset="0"/>
                        </a:rPr>
                        <a:t>En K€</a:t>
                      </a:r>
                    </a:p>
                  </a:txBody>
                  <a:tcPr>
                    <a:solidFill>
                      <a:schemeClr val="accent2"/>
                    </a:solidFill>
                  </a:tcPr>
                </a:tc>
                <a:tc>
                  <a:txBody>
                    <a:bodyPr/>
                    <a:lstStyle/>
                    <a:p>
                      <a:r>
                        <a:rPr lang="fr-FR" sz="1600">
                          <a:latin typeface="Times New Roman" panose="02020603050405020304" pitchFamily="18" charset="0"/>
                          <a:cs typeface="Times New Roman" panose="02020603050405020304" pitchFamily="18" charset="0"/>
                        </a:rPr>
                        <a:t>2022</a:t>
                      </a:r>
                    </a:p>
                  </a:txBody>
                  <a:tcPr>
                    <a:solidFill>
                      <a:schemeClr val="accent2"/>
                    </a:solidFill>
                  </a:tcPr>
                </a:tc>
                <a:extLst>
                  <a:ext uri="{0D108BD9-81ED-4DB2-BD59-A6C34878D82A}">
                    <a16:rowId xmlns:a16="http://schemas.microsoft.com/office/drawing/2014/main" val="1250258711"/>
                  </a:ext>
                </a:extLst>
              </a:tr>
              <a:tr h="367989">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Résultat</a:t>
                      </a:r>
                    </a:p>
                  </a:txBody>
                  <a:tcPr>
                    <a:solidFill>
                      <a:schemeClr val="bg2"/>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-14</a:t>
                      </a:r>
                    </a:p>
                  </a:txBody>
                  <a:tcPr>
                    <a:solidFill>
                      <a:schemeClr val="bg2"/>
                    </a:solidFill>
                  </a:tcPr>
                </a:tc>
                <a:extLst>
                  <a:ext uri="{0D108BD9-81ED-4DB2-BD59-A6C34878D82A}">
                    <a16:rowId xmlns:a16="http://schemas.microsoft.com/office/drawing/2014/main" val="2634210349"/>
                  </a:ext>
                </a:extLst>
              </a:tr>
              <a:tr h="367989">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Calculés</a:t>
                      </a:r>
                    </a:p>
                  </a:txBody>
                  <a:tcPr>
                    <a:solidFill>
                      <a:schemeClr val="bg2"/>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2</a:t>
                      </a:r>
                    </a:p>
                  </a:txBody>
                  <a:tcPr>
                    <a:solidFill>
                      <a:schemeClr val="bg2"/>
                    </a:solidFill>
                  </a:tcPr>
                </a:tc>
                <a:extLst>
                  <a:ext uri="{0D108BD9-81ED-4DB2-BD59-A6C34878D82A}">
                    <a16:rowId xmlns:a16="http://schemas.microsoft.com/office/drawing/2014/main" val="1212690709"/>
                  </a:ext>
                </a:extLst>
              </a:tr>
              <a:tr h="367989">
                <a:tc>
                  <a:txBody>
                    <a:bodyPr/>
                    <a:lstStyle/>
                    <a:p>
                      <a:r>
                        <a:rPr lang="fr-FR" sz="1600">
                          <a:solidFill>
                            <a:schemeClr val="tx2">
                              <a:lumMod val="50000"/>
                            </a:schemeClr>
                          </a:solidFill>
                          <a:latin typeface="Times New Roman" panose="02020603050405020304" pitchFamily="18" charset="0"/>
                          <a:cs typeface="Times New Roman" panose="02020603050405020304" pitchFamily="18" charset="0"/>
                        </a:rPr>
                        <a:t>Variation FD</a:t>
                      </a:r>
                    </a:p>
                  </a:txBody>
                  <a:tcPr>
                    <a:solidFill>
                      <a:schemeClr val="bg2"/>
                    </a:solidFill>
                  </a:tcPr>
                </a:tc>
                <a:tc>
                  <a:txBody>
                    <a:bodyPr/>
                    <a:lstStyle/>
                    <a:p>
                      <a:pPr algn="ctr"/>
                      <a:r>
                        <a:rPr lang="fr-FR" sz="1600">
                          <a:solidFill>
                            <a:schemeClr val="tx2">
                              <a:lumMod val="50000"/>
                            </a:schemeClr>
                          </a:solidFill>
                          <a:latin typeface="Times New Roman" panose="02020603050405020304" pitchFamily="18" charset="0"/>
                          <a:cs typeface="Times New Roman" panose="02020603050405020304" pitchFamily="18" charset="0"/>
                        </a:rPr>
                        <a:t>7</a:t>
                      </a:r>
                    </a:p>
                  </a:txBody>
                  <a:tcPr>
                    <a:solidFill>
                      <a:schemeClr val="bg2"/>
                    </a:solidFill>
                  </a:tcPr>
                </a:tc>
                <a:extLst>
                  <a:ext uri="{0D108BD9-81ED-4DB2-BD59-A6C34878D82A}">
                    <a16:rowId xmlns:a16="http://schemas.microsoft.com/office/drawing/2014/main" val="2711543384"/>
                  </a:ext>
                </a:extLst>
              </a:tr>
              <a:tr h="367989">
                <a:tc>
                  <a:txBody>
                    <a:bodyPr/>
                    <a:lstStyle/>
                    <a:p>
                      <a:r>
                        <a:rPr lang="fr-FR" sz="1600" b="1">
                          <a:solidFill>
                            <a:schemeClr val="tx2">
                              <a:lumMod val="50000"/>
                            </a:schemeClr>
                          </a:solidFill>
                          <a:latin typeface="Times New Roman" panose="02020603050405020304" pitchFamily="18" charset="0"/>
                          <a:cs typeface="Times New Roman" panose="02020603050405020304" pitchFamily="18" charset="0"/>
                        </a:rPr>
                        <a:t>CAF </a:t>
                      </a:r>
                    </a:p>
                  </a:txBody>
                  <a:tcPr>
                    <a:solidFill>
                      <a:schemeClr val="accent1">
                        <a:lumMod val="20000"/>
                        <a:lumOff val="80000"/>
                      </a:schemeClr>
                    </a:solidFill>
                  </a:tcPr>
                </a:tc>
                <a:tc>
                  <a:txBody>
                    <a:bodyPr/>
                    <a:lstStyle/>
                    <a:p>
                      <a:pPr algn="ctr"/>
                      <a:r>
                        <a:rPr lang="fr-FR" sz="1600" b="1">
                          <a:solidFill>
                            <a:schemeClr val="tx2">
                              <a:lumMod val="50000"/>
                            </a:schemeClr>
                          </a:solidFill>
                          <a:latin typeface="Times New Roman" panose="02020603050405020304" pitchFamily="18" charset="0"/>
                          <a:cs typeface="Times New Roman" panose="02020603050405020304" pitchFamily="18" charset="0"/>
                        </a:rPr>
                        <a:t>-5</a:t>
                      </a:r>
                    </a:p>
                  </a:txBody>
                  <a:tcPr>
                    <a:solidFill>
                      <a:schemeClr val="accent1">
                        <a:lumMod val="20000"/>
                        <a:lumOff val="80000"/>
                      </a:schemeClr>
                    </a:solidFill>
                  </a:tcPr>
                </a:tc>
                <a:extLst>
                  <a:ext uri="{0D108BD9-81ED-4DB2-BD59-A6C34878D82A}">
                    <a16:rowId xmlns:a16="http://schemas.microsoft.com/office/drawing/2014/main" val="1315750592"/>
                  </a:ext>
                </a:extLst>
              </a:tr>
            </a:tbl>
          </a:graphicData>
        </a:graphic>
      </p:graphicFrame>
      <p:sp>
        <p:nvSpPr>
          <p:cNvPr id="14" name="ZoneTexte 13">
            <a:extLst>
              <a:ext uri="{FF2B5EF4-FFF2-40B4-BE49-F238E27FC236}">
                <a16:creationId xmlns:a16="http://schemas.microsoft.com/office/drawing/2014/main" id="{FBC5D2C8-FD97-4E87-A49A-BB892BFA61E3}"/>
              </a:ext>
            </a:extLst>
          </p:cNvPr>
          <p:cNvSpPr txBox="1"/>
          <p:nvPr/>
        </p:nvSpPr>
        <p:spPr>
          <a:xfrm>
            <a:off x="66365" y="4734722"/>
            <a:ext cx="3076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64321"/>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63BFD8E-BF66-40FA-A3CE-DAA38256F114}"/>
              </a:ext>
            </a:extLst>
          </p:cNvPr>
          <p:cNvSpPr/>
          <p:nvPr/>
        </p:nvSpPr>
        <p:spPr>
          <a:xfrm>
            <a:off x="0" y="6447054"/>
            <a:ext cx="12192000" cy="410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03A35E7-0DFA-46F9-9C63-40BE78ABCD06}"/>
              </a:ext>
            </a:extLst>
          </p:cNvPr>
          <p:cNvSpPr/>
          <p:nvPr/>
        </p:nvSpPr>
        <p:spPr>
          <a:xfrm>
            <a:off x="1813421" y="104631"/>
            <a:ext cx="9795927" cy="707886"/>
          </a:xfrm>
          <a:prstGeom prst="rect">
            <a:avLst/>
          </a:prstGeom>
        </p:spPr>
        <p:txBody>
          <a:bodyPr wrap="square">
            <a:spAutoFit/>
          </a:bodyPr>
          <a:lstStyle/>
          <a:p>
            <a:pPr marL="0" lvl="1" algn="r">
              <a:spcBef>
                <a:spcPts val="0"/>
              </a:spcBef>
            </a:pPr>
            <a:r>
              <a:rPr lang="fr-FR" sz="2400" b="1" kern="0">
                <a:solidFill>
                  <a:schemeClr val="tx2">
                    <a:lumMod val="60000"/>
                    <a:lumOff val="40000"/>
                  </a:schemeClr>
                </a:solidFill>
                <a:latin typeface="Calibri" panose="020F0502020204030204" pitchFamily="34" charset="0"/>
                <a:ea typeface="+mj-ea"/>
                <a:cs typeface="+mj-cs"/>
              </a:rPr>
              <a:t>Budget présenté en CA le 31/01/2023 - </a:t>
            </a:r>
            <a:r>
              <a:rPr lang="fr-FR" sz="2400" b="1">
                <a:solidFill>
                  <a:srgbClr val="62992B"/>
                </a:solidFill>
                <a:latin typeface="Calibri" pitchFamily="34" charset="0"/>
                <a:cs typeface="Calibri" pitchFamily="34" charset="0"/>
              </a:rPr>
              <a:t>Budget réalisé 2022</a:t>
            </a:r>
          </a:p>
          <a:p>
            <a:pPr marL="0" lvl="1" algn="r">
              <a:spcBef>
                <a:spcPts val="0"/>
              </a:spcBef>
            </a:pPr>
            <a:r>
              <a:rPr lang="fr-FR" sz="1600" b="1">
                <a:solidFill>
                  <a:srgbClr val="62992B"/>
                </a:solidFill>
                <a:latin typeface="Calibri" pitchFamily="34" charset="0"/>
                <a:cs typeface="Calibri" pitchFamily="34" charset="0"/>
              </a:rPr>
              <a:t>A approuver en AG 2023</a:t>
            </a:r>
          </a:p>
        </p:txBody>
      </p:sp>
      <p:pic>
        <p:nvPicPr>
          <p:cNvPr id="3" name="Image 2">
            <a:extLst>
              <a:ext uri="{FF2B5EF4-FFF2-40B4-BE49-F238E27FC236}">
                <a16:creationId xmlns:a16="http://schemas.microsoft.com/office/drawing/2014/main" id="{E4AC7255-190A-737C-4907-AE748D2085C4}"/>
              </a:ext>
            </a:extLst>
          </p:cNvPr>
          <p:cNvPicPr>
            <a:picLocks noChangeAspect="1"/>
          </p:cNvPicPr>
          <p:nvPr/>
        </p:nvPicPr>
        <p:blipFill rotWithShape="1">
          <a:blip r:embed="rId3"/>
          <a:srcRect b="46950"/>
          <a:stretch/>
        </p:blipFill>
        <p:spPr>
          <a:xfrm>
            <a:off x="159026" y="1167964"/>
            <a:ext cx="5612860" cy="4925218"/>
          </a:xfrm>
          <a:prstGeom prst="rect">
            <a:avLst/>
          </a:prstGeom>
        </p:spPr>
      </p:pic>
      <p:grpSp>
        <p:nvGrpSpPr>
          <p:cNvPr id="4" name="Groupe 3">
            <a:extLst>
              <a:ext uri="{FF2B5EF4-FFF2-40B4-BE49-F238E27FC236}">
                <a16:creationId xmlns:a16="http://schemas.microsoft.com/office/drawing/2014/main" id="{14302F88-FB3F-D8CA-E7D8-A462344B2631}"/>
              </a:ext>
            </a:extLst>
          </p:cNvPr>
          <p:cNvGrpSpPr/>
          <p:nvPr/>
        </p:nvGrpSpPr>
        <p:grpSpPr>
          <a:xfrm>
            <a:off x="5996948" y="1167964"/>
            <a:ext cx="5612400" cy="4807893"/>
            <a:chOff x="6543600" y="1167964"/>
            <a:chExt cx="5612400" cy="4807893"/>
          </a:xfrm>
        </p:grpSpPr>
        <p:pic>
          <p:nvPicPr>
            <p:cNvPr id="6" name="Image 5">
              <a:extLst>
                <a:ext uri="{FF2B5EF4-FFF2-40B4-BE49-F238E27FC236}">
                  <a16:creationId xmlns:a16="http://schemas.microsoft.com/office/drawing/2014/main" id="{52D58A34-03DD-8EA4-AD39-121EFC37A263}"/>
                </a:ext>
              </a:extLst>
            </p:cNvPr>
            <p:cNvPicPr>
              <a:picLocks noChangeAspect="1"/>
            </p:cNvPicPr>
            <p:nvPr/>
          </p:nvPicPr>
          <p:blipFill rotWithShape="1">
            <a:blip r:embed="rId3"/>
            <a:srcRect t="53191"/>
            <a:stretch/>
          </p:blipFill>
          <p:spPr>
            <a:xfrm>
              <a:off x="6543600" y="1630433"/>
              <a:ext cx="5612400" cy="4345424"/>
            </a:xfrm>
            <a:prstGeom prst="rect">
              <a:avLst/>
            </a:prstGeom>
          </p:spPr>
        </p:pic>
        <p:pic>
          <p:nvPicPr>
            <p:cNvPr id="8" name="Image 7">
              <a:extLst>
                <a:ext uri="{FF2B5EF4-FFF2-40B4-BE49-F238E27FC236}">
                  <a16:creationId xmlns:a16="http://schemas.microsoft.com/office/drawing/2014/main" id="{F42BF620-1474-6FD9-A247-5C5AE92C7C00}"/>
                </a:ext>
              </a:extLst>
            </p:cNvPr>
            <p:cNvPicPr>
              <a:picLocks noChangeAspect="1"/>
            </p:cNvPicPr>
            <p:nvPr/>
          </p:nvPicPr>
          <p:blipFill>
            <a:blip r:embed="rId4"/>
            <a:stretch>
              <a:fillRect/>
            </a:stretch>
          </p:blipFill>
          <p:spPr>
            <a:xfrm>
              <a:off x="6543600" y="1167964"/>
              <a:ext cx="5612400" cy="466725"/>
            </a:xfrm>
            <a:prstGeom prst="rect">
              <a:avLst/>
            </a:prstGeom>
          </p:spPr>
        </p:pic>
      </p:grpSp>
      <p:sp>
        <p:nvSpPr>
          <p:cNvPr id="9" name="ZoneTexte 8">
            <a:extLst>
              <a:ext uri="{FF2B5EF4-FFF2-40B4-BE49-F238E27FC236}">
                <a16:creationId xmlns:a16="http://schemas.microsoft.com/office/drawing/2014/main" id="{32A55D9F-B16B-4EAA-4348-1997106255E9}"/>
              </a:ext>
            </a:extLst>
          </p:cNvPr>
          <p:cNvSpPr txBox="1"/>
          <p:nvPr/>
        </p:nvSpPr>
        <p:spPr>
          <a:xfrm>
            <a:off x="5996948" y="5975857"/>
            <a:ext cx="5612400" cy="584775"/>
          </a:xfrm>
          <a:prstGeom prst="rect">
            <a:avLst/>
          </a:prstGeom>
          <a:noFill/>
        </p:spPr>
        <p:txBody>
          <a:bodyPr wrap="square" rtlCol="0">
            <a:spAutoFit/>
          </a:bodyPr>
          <a:lstStyle/>
          <a:p>
            <a:r>
              <a:rPr lang="fr-FR" sz="1400" b="1">
                <a:solidFill>
                  <a:schemeClr val="accent4"/>
                </a:solidFill>
                <a:latin typeface="Calibri" panose="020F0502020204030204" pitchFamily="34" charset="0"/>
                <a:cs typeface="Calibri" panose="020F0502020204030204" pitchFamily="34" charset="0"/>
              </a:rPr>
              <a:t>Résultat : - 11 742 € </a:t>
            </a:r>
            <a:r>
              <a:rPr lang="fr-FR" sz="1400">
                <a:solidFill>
                  <a:schemeClr val="accent4"/>
                </a:solidFill>
                <a:latin typeface="Calibri" panose="020F0502020204030204" pitchFamily="34" charset="0"/>
                <a:cs typeface="Calibri" panose="020F0502020204030204" pitchFamily="34" charset="0"/>
              </a:rPr>
              <a:t>= </a:t>
            </a:r>
            <a:r>
              <a:rPr lang="fr-FR" sz="1050">
                <a:solidFill>
                  <a:schemeClr val="accent4"/>
                </a:solidFill>
                <a:latin typeface="Calibri" panose="020F0502020204030204" pitchFamily="34" charset="0"/>
                <a:cs typeface="Calibri" panose="020F0502020204030204" pitchFamily="34" charset="0"/>
              </a:rPr>
              <a:t>Résultats APRES affectation des fonds dédiés et AVANT IS (-2 221 €)</a:t>
            </a:r>
          </a:p>
          <a:p>
            <a:r>
              <a:rPr lang="fr-FR" b="1">
                <a:solidFill>
                  <a:srgbClr val="62992B"/>
                </a:solidFill>
                <a:latin typeface="Calibri" pitchFamily="34" charset="0"/>
                <a:cs typeface="Calibri" pitchFamily="34" charset="0"/>
              </a:rPr>
              <a:t>Résultat : - 13 963 €</a:t>
            </a:r>
          </a:p>
        </p:txBody>
      </p:sp>
    </p:spTree>
    <p:extLst>
      <p:ext uri="{BB962C8B-B14F-4D97-AF65-F5344CB8AC3E}">
        <p14:creationId xmlns:p14="http://schemas.microsoft.com/office/powerpoint/2010/main" val="2323961713"/>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75129" y="121748"/>
            <a:ext cx="7773445" cy="707886"/>
          </a:xfrm>
          <a:prstGeom prst="rect">
            <a:avLst/>
          </a:prstGeom>
        </p:spPr>
        <p:txBody>
          <a:bodyPr wrap="square">
            <a:spAutoFit/>
          </a:bodyPr>
          <a:lstStyle/>
          <a:p>
            <a:pPr algn="r"/>
            <a:r>
              <a:rPr lang="fr-FR" sz="4000" b="1">
                <a:solidFill>
                  <a:srgbClr val="62992B"/>
                </a:solidFill>
                <a:latin typeface="Calibri" pitchFamily="34" charset="0"/>
                <a:cs typeface="Calibri" pitchFamily="34" charset="0"/>
              </a:rPr>
              <a:t>Assemblée générale</a:t>
            </a:r>
          </a:p>
        </p:txBody>
      </p:sp>
      <p:sp>
        <p:nvSpPr>
          <p:cNvPr id="6" name="Rectangle 5"/>
          <p:cNvSpPr/>
          <p:nvPr/>
        </p:nvSpPr>
        <p:spPr>
          <a:xfrm>
            <a:off x="1633434" y="2187865"/>
            <a:ext cx="8920267" cy="464871"/>
          </a:xfrm>
          <a:prstGeom prst="rect">
            <a:avLst/>
          </a:prstGeom>
        </p:spPr>
        <p:txBody>
          <a:bodyPr wrap="square">
            <a:spAutoFit/>
          </a:bodyPr>
          <a:lstStyle/>
          <a:p>
            <a:pPr algn="ctr">
              <a:lnSpc>
                <a:spcPct val="150000"/>
              </a:lnSpc>
              <a:buClr>
                <a:srgbClr val="1F497D"/>
              </a:buClr>
            </a:pPr>
            <a:endParaRPr lang="fr-FR" b="1">
              <a:latin typeface="Calibri" panose="020F0502020204030204" pitchFamily="34" charset="0"/>
            </a:endParaRPr>
          </a:p>
        </p:txBody>
      </p:sp>
      <p:sp>
        <p:nvSpPr>
          <p:cNvPr id="4" name="Espace réservé du numéro de diapositive 11"/>
          <p:cNvSpPr>
            <a:spLocks noGrp="1"/>
          </p:cNvSpPr>
          <p:nvPr>
            <p:ph type="sldNum" sz="quarter" idx="11"/>
          </p:nvPr>
        </p:nvSpPr>
        <p:spPr>
          <a:xfrm>
            <a:off x="10910432" y="6582381"/>
            <a:ext cx="1281568" cy="275619"/>
          </a:xfrm>
          <a:prstGeom prst="rect">
            <a:avLst/>
          </a:prstGeom>
        </p:spPr>
        <p:txBody>
          <a:bodyPr/>
          <a:lstStyle>
            <a:lvl1pPr>
              <a:defRPr lang="en-US" sz="900" b="1" kern="1200" baseline="0" smtClean="0">
                <a:solidFill>
                  <a:srgbClr val="548325"/>
                </a:solidFill>
                <a:latin typeface="Calibri" pitchFamily="34" charset="0"/>
                <a:ea typeface="+mn-ea"/>
                <a:cs typeface="Calibri" pitchFamily="34" charset="0"/>
              </a:defRPr>
            </a:lvl1pPr>
          </a:lstStyle>
          <a:p>
            <a:fld id="{A06AE2B4-3A99-4192-BFF4-BE13FC41EF23}" type="slidenum">
              <a:rPr lang="fr-FR" smtClean="0">
                <a:solidFill>
                  <a:srgbClr val="68A22E"/>
                </a:solidFill>
              </a:rPr>
              <a:pPr/>
              <a:t>7</a:t>
            </a:fld>
            <a:endParaRPr lang="fr-FR">
              <a:solidFill>
                <a:srgbClr val="68A22E"/>
              </a:solidFill>
            </a:endParaRPr>
          </a:p>
        </p:txBody>
      </p:sp>
      <p:sp>
        <p:nvSpPr>
          <p:cNvPr id="2" name="Rectangle 1"/>
          <p:cNvSpPr/>
          <p:nvPr/>
        </p:nvSpPr>
        <p:spPr>
          <a:xfrm>
            <a:off x="1085850" y="2187865"/>
            <a:ext cx="9562724" cy="1843582"/>
          </a:xfrm>
          <a:prstGeom prst="rect">
            <a:avLst/>
          </a:prstGeom>
        </p:spPr>
        <p:txBody>
          <a:bodyPr wrap="square">
            <a:spAutoFit/>
          </a:bodyPr>
          <a:lstStyle/>
          <a:p>
            <a:pPr algn="ctr">
              <a:lnSpc>
                <a:spcPct val="150000"/>
              </a:lnSpc>
              <a:buClr>
                <a:srgbClr val="1F497D"/>
              </a:buClr>
            </a:pPr>
            <a:r>
              <a:rPr lang="fr-FR" sz="4000" b="1">
                <a:solidFill>
                  <a:srgbClr val="62992B"/>
                </a:solidFill>
                <a:latin typeface="Calibri" panose="020F0502020204030204" pitchFamily="34" charset="0"/>
              </a:rPr>
              <a:t>Rapport moral </a:t>
            </a:r>
            <a:br>
              <a:rPr lang="fr-FR" sz="4000" b="1">
                <a:solidFill>
                  <a:srgbClr val="62992B"/>
                </a:solidFill>
                <a:latin typeface="Calibri" panose="020F0502020204030204" pitchFamily="34" charset="0"/>
              </a:rPr>
            </a:br>
            <a:r>
              <a:rPr lang="fr-FR" sz="4000" b="1">
                <a:solidFill>
                  <a:srgbClr val="62992B"/>
                </a:solidFill>
                <a:latin typeface="Calibri" panose="020F0502020204030204" pitchFamily="34" charset="0"/>
              </a:rPr>
              <a:t>du Président sur 2022</a:t>
            </a:r>
            <a:endParaRPr lang="fr-FR" b="1">
              <a:latin typeface="Calibri" panose="020F0502020204030204" pitchFamily="34" charset="0"/>
            </a:endParaRPr>
          </a:p>
        </p:txBody>
      </p:sp>
    </p:spTree>
    <p:extLst>
      <p:ext uri="{BB962C8B-B14F-4D97-AF65-F5344CB8AC3E}">
        <p14:creationId xmlns:p14="http://schemas.microsoft.com/office/powerpoint/2010/main" val="1817628971"/>
      </p:ext>
    </p:extLst>
  </p:cSld>
  <p:clrMapOvr>
    <a:masterClrMapping/>
  </p:clrMapOvr>
  <p:transition spd="slow">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63BFD8E-BF66-40FA-A3CE-DAA38256F114}"/>
              </a:ext>
            </a:extLst>
          </p:cNvPr>
          <p:cNvSpPr/>
          <p:nvPr/>
        </p:nvSpPr>
        <p:spPr>
          <a:xfrm>
            <a:off x="0" y="6447054"/>
            <a:ext cx="12192000" cy="410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03A35E7-0DFA-46F9-9C63-40BE78ABCD06}"/>
              </a:ext>
            </a:extLst>
          </p:cNvPr>
          <p:cNvSpPr/>
          <p:nvPr/>
        </p:nvSpPr>
        <p:spPr>
          <a:xfrm>
            <a:off x="6891259" y="226280"/>
            <a:ext cx="5715788" cy="461665"/>
          </a:xfrm>
          <a:prstGeom prst="rect">
            <a:avLst/>
          </a:prstGeom>
        </p:spPr>
        <p:txBody>
          <a:bodyPr wrap="square">
            <a:spAutoFit/>
          </a:bodyPr>
          <a:lstStyle/>
          <a:p>
            <a:pPr marL="0" lvl="1">
              <a:spcBef>
                <a:spcPts val="0"/>
              </a:spcBef>
            </a:pPr>
            <a:r>
              <a:rPr lang="fr-FR" sz="2400" b="1">
                <a:solidFill>
                  <a:srgbClr val="62992B"/>
                </a:solidFill>
                <a:latin typeface="Calibri" pitchFamily="34" charset="0"/>
                <a:cs typeface="Calibri" pitchFamily="34" charset="0"/>
              </a:rPr>
              <a:t>Budget estimé 2023      </a:t>
            </a:r>
            <a:r>
              <a:rPr lang="fr-FR" sz="1600" b="1">
                <a:solidFill>
                  <a:srgbClr val="62992B"/>
                </a:solidFill>
                <a:latin typeface="Calibri" pitchFamily="34" charset="0"/>
                <a:cs typeface="Calibri" pitchFamily="34" charset="0"/>
              </a:rPr>
              <a:t>A approuver en AG 2023</a:t>
            </a:r>
          </a:p>
        </p:txBody>
      </p:sp>
      <p:sp>
        <p:nvSpPr>
          <p:cNvPr id="9" name="ZoneTexte 8">
            <a:extLst>
              <a:ext uri="{FF2B5EF4-FFF2-40B4-BE49-F238E27FC236}">
                <a16:creationId xmlns:a16="http://schemas.microsoft.com/office/drawing/2014/main" id="{32A55D9F-B16B-4EAA-4348-1997106255E9}"/>
              </a:ext>
            </a:extLst>
          </p:cNvPr>
          <p:cNvSpPr txBox="1"/>
          <p:nvPr/>
        </p:nvSpPr>
        <p:spPr>
          <a:xfrm>
            <a:off x="5843799" y="6262388"/>
            <a:ext cx="3735280" cy="369332"/>
          </a:xfrm>
          <a:prstGeom prst="rect">
            <a:avLst/>
          </a:prstGeom>
          <a:noFill/>
        </p:spPr>
        <p:txBody>
          <a:bodyPr wrap="square" rtlCol="0">
            <a:spAutoFit/>
          </a:bodyPr>
          <a:lstStyle/>
          <a:p>
            <a:r>
              <a:rPr lang="fr-FR" b="1">
                <a:solidFill>
                  <a:srgbClr val="62992B"/>
                </a:solidFill>
                <a:latin typeface="Calibri" pitchFamily="34" charset="0"/>
                <a:cs typeface="Calibri" pitchFamily="34" charset="0"/>
              </a:rPr>
              <a:t>Résultat : + 17 058 €</a:t>
            </a:r>
          </a:p>
        </p:txBody>
      </p:sp>
      <p:pic>
        <p:nvPicPr>
          <p:cNvPr id="14" name="Image 13">
            <a:extLst>
              <a:ext uri="{FF2B5EF4-FFF2-40B4-BE49-F238E27FC236}">
                <a16:creationId xmlns:a16="http://schemas.microsoft.com/office/drawing/2014/main" id="{D3FB7BAE-52A9-9671-0B89-C140FDA4D1C7}"/>
              </a:ext>
            </a:extLst>
          </p:cNvPr>
          <p:cNvPicPr>
            <a:picLocks noChangeAspect="1"/>
          </p:cNvPicPr>
          <p:nvPr/>
        </p:nvPicPr>
        <p:blipFill>
          <a:blip r:embed="rId3"/>
          <a:stretch>
            <a:fillRect/>
          </a:stretch>
        </p:blipFill>
        <p:spPr>
          <a:xfrm>
            <a:off x="0" y="1172784"/>
            <a:ext cx="5674426" cy="5274270"/>
          </a:xfrm>
          <a:prstGeom prst="rect">
            <a:avLst/>
          </a:prstGeom>
        </p:spPr>
      </p:pic>
      <p:pic>
        <p:nvPicPr>
          <p:cNvPr id="15" name="Image 14">
            <a:extLst>
              <a:ext uri="{FF2B5EF4-FFF2-40B4-BE49-F238E27FC236}">
                <a16:creationId xmlns:a16="http://schemas.microsoft.com/office/drawing/2014/main" id="{867F9811-AEEF-78AE-EE92-EF05CBF75B42}"/>
              </a:ext>
            </a:extLst>
          </p:cNvPr>
          <p:cNvPicPr>
            <a:picLocks noChangeAspect="1"/>
          </p:cNvPicPr>
          <p:nvPr/>
        </p:nvPicPr>
        <p:blipFill rotWithShape="1">
          <a:blip r:embed="rId4"/>
          <a:srcRect b="3717"/>
          <a:stretch/>
        </p:blipFill>
        <p:spPr>
          <a:xfrm>
            <a:off x="5843799" y="1643975"/>
            <a:ext cx="6189175" cy="4523362"/>
          </a:xfrm>
          <a:prstGeom prst="rect">
            <a:avLst/>
          </a:prstGeom>
        </p:spPr>
      </p:pic>
      <p:pic>
        <p:nvPicPr>
          <p:cNvPr id="17" name="Image 16">
            <a:extLst>
              <a:ext uri="{FF2B5EF4-FFF2-40B4-BE49-F238E27FC236}">
                <a16:creationId xmlns:a16="http://schemas.microsoft.com/office/drawing/2014/main" id="{D6FDE0C5-F07C-757D-925B-C2E6BFB1226D}"/>
              </a:ext>
            </a:extLst>
          </p:cNvPr>
          <p:cNvPicPr>
            <a:picLocks noChangeAspect="1"/>
          </p:cNvPicPr>
          <p:nvPr/>
        </p:nvPicPr>
        <p:blipFill>
          <a:blip r:embed="rId5"/>
          <a:stretch>
            <a:fillRect/>
          </a:stretch>
        </p:blipFill>
        <p:spPr>
          <a:xfrm>
            <a:off x="5843799" y="1172784"/>
            <a:ext cx="6189175" cy="374851"/>
          </a:xfrm>
          <a:prstGeom prst="rect">
            <a:avLst/>
          </a:prstGeom>
        </p:spPr>
      </p:pic>
    </p:spTree>
    <p:extLst>
      <p:ext uri="{BB962C8B-B14F-4D97-AF65-F5344CB8AC3E}">
        <p14:creationId xmlns:p14="http://schemas.microsoft.com/office/powerpoint/2010/main" val="3472662283"/>
      </p:ext>
    </p:extLst>
  </p:cSld>
  <p:clrMapOvr>
    <a:masterClrMapping/>
  </p:clrMapOvr>
  <p:transition spd="slow">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75129" y="121748"/>
            <a:ext cx="7773445" cy="707886"/>
          </a:xfrm>
          <a:prstGeom prst="rect">
            <a:avLst/>
          </a:prstGeom>
        </p:spPr>
        <p:txBody>
          <a:bodyPr wrap="square">
            <a:spAutoFit/>
          </a:bodyPr>
          <a:lstStyle/>
          <a:p>
            <a:pPr algn="r"/>
            <a:r>
              <a:rPr lang="fr-FR" sz="4000" b="1">
                <a:solidFill>
                  <a:srgbClr val="62992B"/>
                </a:solidFill>
                <a:latin typeface="Calibri" pitchFamily="34" charset="0"/>
                <a:cs typeface="Calibri" pitchFamily="34" charset="0"/>
              </a:rPr>
              <a:t>Assemblée générale</a:t>
            </a:r>
          </a:p>
        </p:txBody>
      </p:sp>
      <p:sp>
        <p:nvSpPr>
          <p:cNvPr id="6" name="Rectangle 5"/>
          <p:cNvSpPr/>
          <p:nvPr/>
        </p:nvSpPr>
        <p:spPr>
          <a:xfrm>
            <a:off x="676276" y="1425864"/>
            <a:ext cx="10677524" cy="4291944"/>
          </a:xfrm>
          <a:prstGeom prst="rect">
            <a:avLst/>
          </a:prstGeom>
        </p:spPr>
        <p:txBody>
          <a:bodyPr wrap="square">
            <a:spAutoFit/>
          </a:bodyPr>
          <a:lstStyle/>
          <a:p>
            <a:pPr algn="ctr">
              <a:lnSpc>
                <a:spcPct val="150000"/>
              </a:lnSpc>
              <a:buClr>
                <a:srgbClr val="1F497D"/>
              </a:buClr>
            </a:pPr>
            <a:r>
              <a:rPr lang="fr-FR" sz="4400" b="1">
                <a:solidFill>
                  <a:srgbClr val="62992B"/>
                </a:solidFill>
                <a:latin typeface="Calibri" panose="020F0502020204030204" pitchFamily="34" charset="0"/>
              </a:rPr>
              <a:t>VOTE</a:t>
            </a:r>
          </a:p>
          <a:p>
            <a:pPr algn="ctr">
              <a:lnSpc>
                <a:spcPct val="150000"/>
              </a:lnSpc>
              <a:buClr>
                <a:srgbClr val="1F497D"/>
              </a:buClr>
            </a:pPr>
            <a:r>
              <a:rPr lang="fr-FR" sz="2400" b="1">
                <a:solidFill>
                  <a:srgbClr val="62992B"/>
                </a:solidFill>
                <a:latin typeface="Calibri" panose="020F0502020204030204" pitchFamily="34" charset="0"/>
              </a:rPr>
              <a:t>Approbation des comptes 2022 – Budget prévisionnel 2023</a:t>
            </a:r>
          </a:p>
          <a:p>
            <a:pPr algn="ctr">
              <a:lnSpc>
                <a:spcPct val="150000"/>
              </a:lnSpc>
              <a:buClr>
                <a:srgbClr val="1F497D"/>
              </a:buClr>
            </a:pPr>
            <a:endParaRPr lang="fr-FR" sz="2400" b="1">
              <a:solidFill>
                <a:srgbClr val="62992B"/>
              </a:solidFill>
              <a:latin typeface="Calibri" panose="020F0502020204030204" pitchFamily="34" charset="0"/>
            </a:endParaRPr>
          </a:p>
          <a:p>
            <a:pPr marL="457200" indent="-457200">
              <a:lnSpc>
                <a:spcPct val="150000"/>
              </a:lnSpc>
              <a:buClr>
                <a:srgbClr val="1F497D"/>
              </a:buClr>
              <a:buFont typeface="Calibri" panose="020F0502020204030204" pitchFamily="34" charset="0"/>
              <a:buChar char="₋"/>
            </a:pPr>
            <a:r>
              <a:rPr lang="fr-FR" b="1">
                <a:solidFill>
                  <a:srgbClr val="1F497D"/>
                </a:solidFill>
                <a:latin typeface="Calibri" panose="020F0502020204030204" pitchFamily="34" charset="0"/>
              </a:rPr>
              <a:t>Via le lien reçu par email  ou Via le lien qui s’affiche dans la fenêtre « conversation » de Teams</a:t>
            </a:r>
          </a:p>
          <a:p>
            <a:pPr marL="457200" indent="-457200">
              <a:lnSpc>
                <a:spcPct val="150000"/>
              </a:lnSpc>
              <a:buClr>
                <a:srgbClr val="1F497D"/>
              </a:buClr>
              <a:buFont typeface="Calibri" panose="020F0502020204030204" pitchFamily="34" charset="0"/>
              <a:buChar char="-"/>
            </a:pPr>
            <a:r>
              <a:rPr lang="fr-FR" b="1">
                <a:solidFill>
                  <a:srgbClr val="1F497D"/>
                </a:solidFill>
                <a:latin typeface="Calibri" panose="020F0502020204030204" pitchFamily="34" charset="0"/>
              </a:rPr>
              <a:t>Code identification = code postal d’adhésion</a:t>
            </a:r>
          </a:p>
          <a:p>
            <a:pPr marL="457200" indent="-457200">
              <a:lnSpc>
                <a:spcPct val="150000"/>
              </a:lnSpc>
              <a:buClr>
                <a:srgbClr val="1F497D"/>
              </a:buClr>
              <a:buFontTx/>
              <a:buChar char="-"/>
            </a:pPr>
            <a:r>
              <a:rPr lang="fr-FR" b="1">
                <a:solidFill>
                  <a:srgbClr val="1F497D"/>
                </a:solidFill>
                <a:latin typeface="Calibri" panose="020F0502020204030204" pitchFamily="34" charset="0"/>
              </a:rPr>
              <a:t>Si vous êtes en possession d’une procuration, vous devez voter deux fois (utilisez votre code postal d’adhésion)</a:t>
            </a:r>
          </a:p>
          <a:p>
            <a:pPr algn="ctr">
              <a:lnSpc>
                <a:spcPct val="150000"/>
              </a:lnSpc>
              <a:buClr>
                <a:srgbClr val="1F497D"/>
              </a:buClr>
            </a:pPr>
            <a:endParaRPr lang="fr-FR" sz="2000" b="1">
              <a:latin typeface="Calibri" panose="020F0502020204030204" pitchFamily="34" charset="0"/>
            </a:endParaRPr>
          </a:p>
        </p:txBody>
      </p:sp>
      <p:sp>
        <p:nvSpPr>
          <p:cNvPr id="4" name="Espace réservé du numéro de diapositive 11"/>
          <p:cNvSpPr>
            <a:spLocks noGrp="1"/>
          </p:cNvSpPr>
          <p:nvPr>
            <p:ph type="sldNum" sz="quarter" idx="11"/>
          </p:nvPr>
        </p:nvSpPr>
        <p:spPr>
          <a:xfrm>
            <a:off x="10910432" y="6582381"/>
            <a:ext cx="1281568" cy="275619"/>
          </a:xfrm>
          <a:prstGeom prst="rect">
            <a:avLst/>
          </a:prstGeom>
        </p:spPr>
        <p:txBody>
          <a:bodyPr/>
          <a:lstStyle>
            <a:lvl1pPr>
              <a:defRPr lang="en-US" sz="900" b="1" kern="1200" baseline="0" smtClean="0">
                <a:solidFill>
                  <a:srgbClr val="548325"/>
                </a:solidFill>
                <a:latin typeface="Calibri" pitchFamily="34" charset="0"/>
                <a:ea typeface="+mn-ea"/>
                <a:cs typeface="Calibri" pitchFamily="34" charset="0"/>
              </a:defRPr>
            </a:lvl1pPr>
          </a:lstStyle>
          <a:p>
            <a:fld id="{A06AE2B4-3A99-4192-BFF4-BE13FC41EF23}" type="slidenum">
              <a:rPr lang="fr-FR" smtClean="0">
                <a:solidFill>
                  <a:srgbClr val="68A22E"/>
                </a:solidFill>
              </a:rPr>
              <a:pPr/>
              <a:t>71</a:t>
            </a:fld>
            <a:endParaRPr lang="fr-FR">
              <a:solidFill>
                <a:srgbClr val="68A22E"/>
              </a:solidFill>
            </a:endParaRPr>
          </a:p>
        </p:txBody>
      </p:sp>
    </p:spTree>
    <p:extLst>
      <p:ext uri="{BB962C8B-B14F-4D97-AF65-F5344CB8AC3E}">
        <p14:creationId xmlns:p14="http://schemas.microsoft.com/office/powerpoint/2010/main" val="2227402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764786" y="121748"/>
            <a:ext cx="10248874" cy="461665"/>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62992B"/>
                </a:solidFill>
                <a:effectLst/>
                <a:uLnTx/>
                <a:uFillTx/>
                <a:latin typeface="Calibri" pitchFamily="34" charset="0"/>
                <a:ea typeface="+mn-ea"/>
                <a:cs typeface="Calibri" pitchFamily="34" charset="0"/>
              </a:rPr>
              <a:t>Montant des adhésions 2024 : Cotisations – Dotations – Contributions</a:t>
            </a:r>
          </a:p>
        </p:txBody>
      </p:sp>
      <p:sp>
        <p:nvSpPr>
          <p:cNvPr id="15" name="ZoneTexte 14">
            <a:extLst>
              <a:ext uri="{FF2B5EF4-FFF2-40B4-BE49-F238E27FC236}">
                <a16:creationId xmlns:a16="http://schemas.microsoft.com/office/drawing/2014/main" id="{00ECB31F-A0C5-430F-B142-116E0FEA8155}"/>
              </a:ext>
            </a:extLst>
          </p:cNvPr>
          <p:cNvSpPr txBox="1"/>
          <p:nvPr/>
        </p:nvSpPr>
        <p:spPr>
          <a:xfrm>
            <a:off x="787940" y="4800391"/>
            <a:ext cx="10729609" cy="738664"/>
          </a:xfrm>
          <a:prstGeom prst="rect">
            <a:avLst/>
          </a:prstGeom>
          <a:noFill/>
        </p:spPr>
        <p:txBody>
          <a:bodyPr wrap="square" rtlCol="0">
            <a:spAutoFit/>
          </a:bodyPr>
          <a:lstStyle/>
          <a:p>
            <a:pPr marL="360363" lvl="2" indent="-360363" algn="just">
              <a:buFont typeface="Wingdings" panose="05000000000000000000" pitchFamily="2" charset="2"/>
              <a:buChar char=""/>
            </a:pPr>
            <a:r>
              <a:rPr lang="fr-FR">
                <a:solidFill>
                  <a:srgbClr val="1F497D"/>
                </a:solidFill>
                <a:latin typeface="Calibri" panose="020F0502020204030204" pitchFamily="34" charset="0"/>
              </a:rPr>
              <a:t>Le Conseil d’Administration a validé le fait de proposer à l’AG une augmentation des montants des cotisations 2024 de  </a:t>
            </a:r>
            <a:r>
              <a:rPr lang="fr-FR" sz="2400" b="1">
                <a:solidFill>
                  <a:srgbClr val="1F497D"/>
                </a:solidFill>
                <a:latin typeface="Calibri" panose="020F0502020204030204" pitchFamily="34" charset="0"/>
              </a:rPr>
              <a:t>+6 %   </a:t>
            </a:r>
            <a:r>
              <a:rPr lang="fr-FR">
                <a:solidFill>
                  <a:srgbClr val="1F497D"/>
                </a:solidFill>
                <a:latin typeface="Calibri" panose="020F0502020204030204" pitchFamily="34" charset="0"/>
              </a:rPr>
              <a:t>par rapport à 2023.</a:t>
            </a:r>
          </a:p>
        </p:txBody>
      </p:sp>
      <p:sp>
        <p:nvSpPr>
          <p:cNvPr id="19" name="Rectangle 18">
            <a:extLst>
              <a:ext uri="{FF2B5EF4-FFF2-40B4-BE49-F238E27FC236}">
                <a16:creationId xmlns:a16="http://schemas.microsoft.com/office/drawing/2014/main" id="{2E397DF1-DC39-4228-9321-B485E617F5DE}"/>
              </a:ext>
            </a:extLst>
          </p:cNvPr>
          <p:cNvSpPr/>
          <p:nvPr/>
        </p:nvSpPr>
        <p:spPr>
          <a:xfrm>
            <a:off x="787940" y="1167307"/>
            <a:ext cx="11168974" cy="1754326"/>
          </a:xfrm>
          <a:prstGeom prst="rect">
            <a:avLst/>
          </a:prstGeom>
        </p:spPr>
        <p:txBody>
          <a:bodyPr wrap="square">
            <a:spAutoFit/>
          </a:bodyPr>
          <a:lstStyle/>
          <a:p>
            <a:r>
              <a:rPr lang="fr-FR" b="1">
                <a:solidFill>
                  <a:srgbClr val="1F497D"/>
                </a:solidFill>
                <a:latin typeface="Calibri" panose="020F0502020204030204" pitchFamily="34" charset="0"/>
              </a:rPr>
              <a:t>2023</a:t>
            </a:r>
            <a:r>
              <a:rPr lang="fr-FR">
                <a:solidFill>
                  <a:srgbClr val="1F497D"/>
                </a:solidFill>
                <a:latin typeface="Calibri" panose="020F0502020204030204" pitchFamily="34" charset="0"/>
              </a:rPr>
              <a:t> : Hausse de charges (inflation – indice salarial)</a:t>
            </a:r>
          </a:p>
          <a:p>
            <a:r>
              <a:rPr lang="fr-FR" b="1">
                <a:solidFill>
                  <a:srgbClr val="1F497D"/>
                </a:solidFill>
                <a:latin typeface="Calibri" panose="020F0502020204030204" pitchFamily="34" charset="0"/>
              </a:rPr>
              <a:t>2024 : Organisation JT en présentiel (Paris 14</a:t>
            </a:r>
            <a:r>
              <a:rPr lang="fr-FR" b="1" baseline="30000">
                <a:solidFill>
                  <a:srgbClr val="1F497D"/>
                </a:solidFill>
                <a:latin typeface="Calibri" panose="020F0502020204030204" pitchFamily="34" charset="0"/>
              </a:rPr>
              <a:t>è</a:t>
            </a:r>
            <a:r>
              <a:rPr lang="fr-FR" b="1">
                <a:solidFill>
                  <a:srgbClr val="1F497D"/>
                </a:solidFill>
                <a:latin typeface="Calibri" panose="020F0502020204030204" pitchFamily="34" charset="0"/>
              </a:rPr>
              <a:t>)</a:t>
            </a:r>
          </a:p>
          <a:p>
            <a:r>
              <a:rPr lang="fr-FR">
                <a:solidFill>
                  <a:srgbClr val="1F497D"/>
                </a:solidFill>
                <a:latin typeface="Calibri" panose="020F0502020204030204" pitchFamily="34" charset="0"/>
              </a:rPr>
              <a:t>Estimation nb de participants ~165 /Frais location salle + Tarif inscription + autres </a:t>
            </a:r>
          </a:p>
          <a:p>
            <a:r>
              <a:rPr lang="fr-FR">
                <a:solidFill>
                  <a:srgbClr val="1F497D"/>
                </a:solidFill>
                <a:latin typeface="Calibri" panose="020F0502020204030204" pitchFamily="34" charset="0"/>
              </a:rPr>
              <a:t>Résultat estimé ~ 19 775 €</a:t>
            </a:r>
          </a:p>
          <a:p>
            <a:endParaRPr lang="fr-FR">
              <a:solidFill>
                <a:srgbClr val="1F497D"/>
              </a:solidFill>
              <a:latin typeface="Calibri" panose="020F0502020204030204" pitchFamily="34" charset="0"/>
            </a:endParaRPr>
          </a:p>
          <a:p>
            <a:r>
              <a:rPr lang="fr-FR">
                <a:solidFill>
                  <a:srgbClr val="1F497D"/>
                </a:solidFill>
                <a:latin typeface="Calibri" panose="020F0502020204030204" pitchFamily="34" charset="0"/>
              </a:rPr>
              <a:t>Proposition en CA janvier 2023 des augmentations de tarifs suivantes : </a:t>
            </a:r>
          </a:p>
        </p:txBody>
      </p:sp>
      <p:pic>
        <p:nvPicPr>
          <p:cNvPr id="4" name="Image 3">
            <a:extLst>
              <a:ext uri="{FF2B5EF4-FFF2-40B4-BE49-F238E27FC236}">
                <a16:creationId xmlns:a16="http://schemas.microsoft.com/office/drawing/2014/main" id="{65E2B448-6B8E-5148-7D2A-BF49C8FF32E6}"/>
              </a:ext>
            </a:extLst>
          </p:cNvPr>
          <p:cNvPicPr>
            <a:picLocks noChangeAspect="1"/>
          </p:cNvPicPr>
          <p:nvPr/>
        </p:nvPicPr>
        <p:blipFill>
          <a:blip r:embed="rId3"/>
          <a:stretch>
            <a:fillRect/>
          </a:stretch>
        </p:blipFill>
        <p:spPr>
          <a:xfrm>
            <a:off x="872994" y="3028637"/>
            <a:ext cx="6312576" cy="1324761"/>
          </a:xfrm>
          <a:prstGeom prst="rect">
            <a:avLst/>
          </a:prstGeom>
        </p:spPr>
      </p:pic>
    </p:spTree>
    <p:extLst>
      <p:ext uri="{BB962C8B-B14F-4D97-AF65-F5344CB8AC3E}">
        <p14:creationId xmlns:p14="http://schemas.microsoft.com/office/powerpoint/2010/main" val="3237549119"/>
      </p:ext>
    </p:extLst>
  </p:cSld>
  <p:clrMapOvr>
    <a:masterClrMapping/>
  </p:clrMapOvr>
  <p:transition spd="slow">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93387" y="1306284"/>
            <a:ext cx="10718778" cy="3627275"/>
          </a:xfrm>
          <a:prstGeom prst="rect">
            <a:avLst/>
          </a:prstGeom>
        </p:spPr>
        <p:txBody>
          <a:bodyPr wrap="square">
            <a:spAutoFit/>
          </a:bodyPr>
          <a:lstStyle/>
          <a:p>
            <a:pPr algn="ctr">
              <a:lnSpc>
                <a:spcPct val="150000"/>
              </a:lnSpc>
              <a:buClr>
                <a:srgbClr val="1F497D"/>
              </a:buClr>
            </a:pPr>
            <a:endParaRPr lang="fr-FR" sz="1100" b="1">
              <a:latin typeface="Calibri" panose="020F0502020204030204" pitchFamily="34" charset="0"/>
            </a:endParaRPr>
          </a:p>
          <a:p>
            <a:pPr algn="ctr">
              <a:lnSpc>
                <a:spcPct val="150000"/>
              </a:lnSpc>
              <a:buClr>
                <a:srgbClr val="1F497D"/>
              </a:buClr>
            </a:pPr>
            <a:r>
              <a:rPr lang="fr-FR" b="1" u="sng">
                <a:solidFill>
                  <a:srgbClr val="1F497D"/>
                </a:solidFill>
                <a:latin typeface="Calibri" panose="020F0502020204030204" pitchFamily="34" charset="0"/>
              </a:rPr>
              <a:t>Propositions montant adhésions 2024 – suite CA du 31 janvier 2023</a:t>
            </a:r>
          </a:p>
          <a:p>
            <a:pPr algn="ctr">
              <a:lnSpc>
                <a:spcPct val="150000"/>
              </a:lnSpc>
              <a:buClr>
                <a:srgbClr val="1F497D"/>
              </a:buClr>
            </a:pPr>
            <a:endParaRPr lang="fr-FR" b="1" u="sng">
              <a:solidFill>
                <a:srgbClr val="1F497D"/>
              </a:solidFill>
              <a:latin typeface="Calibri" panose="020F0502020204030204" pitchFamily="34" charset="0"/>
            </a:endParaRPr>
          </a:p>
          <a:p>
            <a:pPr marL="733425" indent="-285750">
              <a:lnSpc>
                <a:spcPct val="150000"/>
              </a:lnSpc>
              <a:buClr>
                <a:srgbClr val="1F497D"/>
              </a:buClr>
              <a:buFont typeface="Wingdings" panose="05000000000000000000" pitchFamily="2" charset="2"/>
              <a:buChar char="§"/>
            </a:pPr>
            <a:r>
              <a:rPr lang="fr-FR">
                <a:solidFill>
                  <a:srgbClr val="1F497D"/>
                </a:solidFill>
                <a:latin typeface="Calibri" panose="020F0502020204030204" pitchFamily="34" charset="0"/>
              </a:rPr>
              <a:t>Cotisation individuelle : 								</a:t>
            </a:r>
          </a:p>
          <a:p>
            <a:pPr marL="733425" indent="-285750">
              <a:lnSpc>
                <a:spcPct val="150000"/>
              </a:lnSpc>
              <a:buClr>
                <a:srgbClr val="1F497D"/>
              </a:buClr>
              <a:buFont typeface="Wingdings" panose="05000000000000000000" pitchFamily="2" charset="2"/>
              <a:buChar char="§"/>
            </a:pPr>
            <a:r>
              <a:rPr lang="fr-FR">
                <a:solidFill>
                  <a:srgbClr val="1F497D"/>
                </a:solidFill>
                <a:latin typeface="Calibri" panose="020F0502020204030204" pitchFamily="34" charset="0"/>
              </a:rPr>
              <a:t>Cotisation retraité et étudiant : 						</a:t>
            </a:r>
          </a:p>
          <a:p>
            <a:pPr marL="733425" indent="-285750">
              <a:lnSpc>
                <a:spcPct val="150000"/>
              </a:lnSpc>
              <a:buClr>
                <a:srgbClr val="1F497D"/>
              </a:buClr>
              <a:buFont typeface="Wingdings" panose="05000000000000000000" pitchFamily="2" charset="2"/>
              <a:buChar char="§"/>
            </a:pPr>
            <a:r>
              <a:rPr lang="fr-FR">
                <a:solidFill>
                  <a:srgbClr val="1F497D"/>
                </a:solidFill>
                <a:latin typeface="Calibri" panose="020F0502020204030204" pitchFamily="34" charset="0"/>
              </a:rPr>
              <a:t>Contribution membre associé / structure (2 pers)			</a:t>
            </a:r>
          </a:p>
          <a:p>
            <a:pPr marL="733425" indent="-285750">
              <a:lnSpc>
                <a:spcPct val="150000"/>
              </a:lnSpc>
              <a:buClr>
                <a:srgbClr val="1F497D"/>
              </a:buClr>
              <a:buFont typeface="Wingdings" panose="05000000000000000000" pitchFamily="2" charset="2"/>
              <a:buChar char="§"/>
            </a:pPr>
            <a:r>
              <a:rPr lang="fr-FR">
                <a:solidFill>
                  <a:srgbClr val="1F497D"/>
                </a:solidFill>
                <a:latin typeface="Calibri" panose="020F0502020204030204" pitchFamily="34" charset="0"/>
              </a:rPr>
              <a:t>Montant des dotations / collège (2 pers)                    					</a:t>
            </a:r>
          </a:p>
          <a:p>
            <a:pPr algn="ctr">
              <a:lnSpc>
                <a:spcPct val="150000"/>
              </a:lnSpc>
              <a:buClr>
                <a:srgbClr val="1F497D"/>
              </a:buClr>
            </a:pPr>
            <a:endParaRPr lang="fr-FR" b="1" u="sng">
              <a:solidFill>
                <a:srgbClr val="1F497D"/>
              </a:solidFill>
              <a:latin typeface="Calibri" panose="020F0502020204030204" pitchFamily="34" charset="0"/>
            </a:endParaRPr>
          </a:p>
          <a:p>
            <a:pPr algn="ctr">
              <a:lnSpc>
                <a:spcPct val="150000"/>
              </a:lnSpc>
              <a:buClr>
                <a:srgbClr val="1F497D"/>
              </a:buClr>
            </a:pPr>
            <a:endParaRPr lang="fr-FR" b="1" u="sng">
              <a:solidFill>
                <a:srgbClr val="1F497D"/>
              </a:solidFill>
              <a:latin typeface="Calibri" panose="020F0502020204030204" pitchFamily="34" charset="0"/>
            </a:endParaRPr>
          </a:p>
        </p:txBody>
      </p:sp>
      <p:sp>
        <p:nvSpPr>
          <p:cNvPr id="4" name="Espace réservé du numéro de diapositive 11"/>
          <p:cNvSpPr>
            <a:spLocks noGrp="1"/>
          </p:cNvSpPr>
          <p:nvPr>
            <p:ph type="sldNum" sz="quarter" idx="11"/>
          </p:nvPr>
        </p:nvSpPr>
        <p:spPr>
          <a:xfrm>
            <a:off x="10910432" y="6582381"/>
            <a:ext cx="1281568" cy="275619"/>
          </a:xfrm>
          <a:prstGeom prst="rect">
            <a:avLst/>
          </a:prstGeom>
        </p:spPr>
        <p:txBody>
          <a:bodyPr/>
          <a:lstStyle>
            <a:lvl1pPr>
              <a:defRPr lang="en-US" sz="900" b="1" kern="1200" baseline="0" smtClean="0">
                <a:solidFill>
                  <a:srgbClr val="548325"/>
                </a:solidFill>
                <a:latin typeface="Calibri" pitchFamily="34" charset="0"/>
                <a:ea typeface="+mn-ea"/>
                <a:cs typeface="Calibri" pitchFamily="34" charset="0"/>
              </a:defRPr>
            </a:lvl1pPr>
          </a:lstStyle>
          <a:p>
            <a:fld id="{A06AE2B4-3A99-4192-BFF4-BE13FC41EF23}" type="slidenum">
              <a:rPr lang="fr-FR" smtClean="0">
                <a:solidFill>
                  <a:srgbClr val="68A22E"/>
                </a:solidFill>
              </a:rPr>
              <a:pPr/>
              <a:t>73</a:t>
            </a:fld>
            <a:endParaRPr lang="fr-FR">
              <a:solidFill>
                <a:srgbClr val="68A22E"/>
              </a:solidFill>
            </a:endParaRPr>
          </a:p>
        </p:txBody>
      </p:sp>
      <p:sp>
        <p:nvSpPr>
          <p:cNvPr id="5" name="Rectangle 4"/>
          <p:cNvSpPr/>
          <p:nvPr/>
        </p:nvSpPr>
        <p:spPr>
          <a:xfrm>
            <a:off x="7160500" y="2472612"/>
            <a:ext cx="1055097" cy="369332"/>
          </a:xfrm>
          <a:prstGeom prst="rect">
            <a:avLst/>
          </a:prstGeom>
        </p:spPr>
        <p:txBody>
          <a:bodyPr wrap="none">
            <a:spAutoFit/>
          </a:bodyPr>
          <a:lstStyle/>
          <a:p>
            <a:pPr marL="346075" lvl="2">
              <a:buClr>
                <a:srgbClr val="1F497D"/>
              </a:buClr>
            </a:pPr>
            <a:r>
              <a:rPr lang="fr-FR">
                <a:solidFill>
                  <a:srgbClr val="FF0000"/>
                </a:solidFill>
                <a:latin typeface="Calibri" panose="020F0502020204030204" pitchFamily="34" charset="0"/>
              </a:rPr>
              <a:t>138 €</a:t>
            </a:r>
          </a:p>
        </p:txBody>
      </p:sp>
      <p:sp>
        <p:nvSpPr>
          <p:cNvPr id="7" name="Rectangle 6"/>
          <p:cNvSpPr/>
          <p:nvPr/>
        </p:nvSpPr>
        <p:spPr>
          <a:xfrm>
            <a:off x="7292718" y="2883463"/>
            <a:ext cx="970137" cy="369332"/>
          </a:xfrm>
          <a:prstGeom prst="rect">
            <a:avLst/>
          </a:prstGeom>
        </p:spPr>
        <p:txBody>
          <a:bodyPr wrap="none">
            <a:spAutoFit/>
          </a:bodyPr>
          <a:lstStyle/>
          <a:p>
            <a:pPr marL="273050" lvl="2">
              <a:buClr>
                <a:srgbClr val="1F497D"/>
              </a:buClr>
            </a:pPr>
            <a:r>
              <a:rPr lang="fr-FR">
                <a:solidFill>
                  <a:srgbClr val="FF0000"/>
                </a:solidFill>
                <a:latin typeface="Calibri" panose="020F0502020204030204" pitchFamily="34" charset="0"/>
              </a:rPr>
              <a:t> 48 € </a:t>
            </a:r>
          </a:p>
        </p:txBody>
      </p:sp>
      <p:sp>
        <p:nvSpPr>
          <p:cNvPr id="8" name="Rectangle 7"/>
          <p:cNvSpPr/>
          <p:nvPr/>
        </p:nvSpPr>
        <p:spPr>
          <a:xfrm>
            <a:off x="7160502" y="3287071"/>
            <a:ext cx="1160895" cy="369332"/>
          </a:xfrm>
          <a:prstGeom prst="rect">
            <a:avLst/>
          </a:prstGeom>
        </p:spPr>
        <p:txBody>
          <a:bodyPr wrap="none">
            <a:spAutoFit/>
          </a:bodyPr>
          <a:lstStyle/>
          <a:p>
            <a:pPr marL="346075" lvl="2">
              <a:buClr>
                <a:srgbClr val="1F497D"/>
              </a:buClr>
            </a:pPr>
            <a:r>
              <a:rPr lang="fr-FR">
                <a:solidFill>
                  <a:srgbClr val="FF0000"/>
                </a:solidFill>
                <a:latin typeface="Calibri" panose="020F0502020204030204" pitchFamily="34" charset="0"/>
              </a:rPr>
              <a:t>615 €  </a:t>
            </a:r>
          </a:p>
        </p:txBody>
      </p:sp>
      <p:sp>
        <p:nvSpPr>
          <p:cNvPr id="9" name="Rectangle 8"/>
          <p:cNvSpPr/>
          <p:nvPr/>
        </p:nvSpPr>
        <p:spPr>
          <a:xfrm>
            <a:off x="6601192" y="3638940"/>
            <a:ext cx="1620957" cy="369332"/>
          </a:xfrm>
          <a:prstGeom prst="rect">
            <a:avLst/>
          </a:prstGeom>
        </p:spPr>
        <p:txBody>
          <a:bodyPr wrap="none">
            <a:spAutoFit/>
          </a:bodyPr>
          <a:lstStyle/>
          <a:p>
            <a:pPr marL="622300" lvl="2">
              <a:buClr>
                <a:srgbClr val="1F497D"/>
              </a:buClr>
            </a:pPr>
            <a:r>
              <a:rPr lang="fr-FR">
                <a:solidFill>
                  <a:srgbClr val="FF0000"/>
                </a:solidFill>
                <a:latin typeface="Calibri" panose="020F0502020204030204" pitchFamily="34" charset="0"/>
              </a:rPr>
              <a:t>13 515 €</a:t>
            </a:r>
          </a:p>
        </p:txBody>
      </p:sp>
      <p:sp>
        <p:nvSpPr>
          <p:cNvPr id="10" name="Rectangle 9">
            <a:extLst>
              <a:ext uri="{FF2B5EF4-FFF2-40B4-BE49-F238E27FC236}">
                <a16:creationId xmlns:a16="http://schemas.microsoft.com/office/drawing/2014/main" id="{4ECDBD13-4E2A-CB02-B1C8-B17CF9C23E3A}"/>
              </a:ext>
            </a:extLst>
          </p:cNvPr>
          <p:cNvSpPr/>
          <p:nvPr/>
        </p:nvSpPr>
        <p:spPr>
          <a:xfrm>
            <a:off x="1764786" y="121748"/>
            <a:ext cx="10248874" cy="461665"/>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62992B"/>
                </a:solidFill>
                <a:effectLst/>
                <a:uLnTx/>
                <a:uFillTx/>
                <a:latin typeface="Calibri" pitchFamily="34" charset="0"/>
                <a:ea typeface="+mn-ea"/>
                <a:cs typeface="Calibri" pitchFamily="34" charset="0"/>
              </a:rPr>
              <a:t>Montant des adhésions 2024 : Cotisations – Dotations – Contributions</a:t>
            </a:r>
          </a:p>
        </p:txBody>
      </p:sp>
    </p:spTree>
    <p:extLst>
      <p:ext uri="{BB962C8B-B14F-4D97-AF65-F5344CB8AC3E}">
        <p14:creationId xmlns:p14="http://schemas.microsoft.com/office/powerpoint/2010/main" val="2251016689"/>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75129" y="121748"/>
            <a:ext cx="7773445" cy="707886"/>
          </a:xfrm>
          <a:prstGeom prst="rect">
            <a:avLst/>
          </a:prstGeom>
        </p:spPr>
        <p:txBody>
          <a:bodyPr wrap="square">
            <a:spAutoFit/>
          </a:bodyPr>
          <a:lstStyle/>
          <a:p>
            <a:pPr algn="r"/>
            <a:r>
              <a:rPr lang="fr-FR" sz="4000" b="1">
                <a:solidFill>
                  <a:srgbClr val="62992B"/>
                </a:solidFill>
                <a:latin typeface="Calibri" pitchFamily="34" charset="0"/>
                <a:cs typeface="Calibri" pitchFamily="34" charset="0"/>
              </a:rPr>
              <a:t>Assemblée générale</a:t>
            </a:r>
          </a:p>
        </p:txBody>
      </p:sp>
      <p:sp>
        <p:nvSpPr>
          <p:cNvPr id="6" name="Rectangle 5"/>
          <p:cNvSpPr/>
          <p:nvPr/>
        </p:nvSpPr>
        <p:spPr>
          <a:xfrm>
            <a:off x="676276" y="1425864"/>
            <a:ext cx="10677524" cy="5399940"/>
          </a:xfrm>
          <a:prstGeom prst="rect">
            <a:avLst/>
          </a:prstGeom>
        </p:spPr>
        <p:txBody>
          <a:bodyPr wrap="square">
            <a:spAutoFit/>
          </a:bodyPr>
          <a:lstStyle/>
          <a:p>
            <a:pPr algn="ctr">
              <a:lnSpc>
                <a:spcPct val="150000"/>
              </a:lnSpc>
              <a:buClr>
                <a:srgbClr val="1F497D"/>
              </a:buClr>
            </a:pPr>
            <a:r>
              <a:rPr lang="fr-FR" sz="4400" b="1">
                <a:solidFill>
                  <a:srgbClr val="62992B"/>
                </a:solidFill>
                <a:latin typeface="Calibri" panose="020F0502020204030204" pitchFamily="34" charset="0"/>
              </a:rPr>
              <a:t>VOTE</a:t>
            </a:r>
          </a:p>
          <a:p>
            <a:pPr algn="ctr">
              <a:lnSpc>
                <a:spcPct val="150000"/>
              </a:lnSpc>
              <a:buClr>
                <a:srgbClr val="1F497D"/>
              </a:buClr>
            </a:pPr>
            <a:r>
              <a:rPr lang="fr-FR" sz="2400" b="1">
                <a:solidFill>
                  <a:srgbClr val="62992B"/>
                </a:solidFill>
                <a:latin typeface="Calibri" panose="020F0502020204030204" pitchFamily="34" charset="0"/>
              </a:rPr>
              <a:t>Montant des cotisations (individuelle – étudiant – retraité), </a:t>
            </a:r>
            <a:br>
              <a:rPr lang="fr-FR" sz="2400" b="1">
                <a:solidFill>
                  <a:srgbClr val="62992B"/>
                </a:solidFill>
                <a:latin typeface="Calibri" panose="020F0502020204030204" pitchFamily="34" charset="0"/>
              </a:rPr>
            </a:br>
            <a:r>
              <a:rPr lang="fr-FR" sz="2400" b="1">
                <a:solidFill>
                  <a:srgbClr val="62992B"/>
                </a:solidFill>
                <a:latin typeface="Calibri" panose="020F0502020204030204" pitchFamily="34" charset="0"/>
              </a:rPr>
              <a:t>des dotations par collège, des contributions membres associés </a:t>
            </a:r>
            <a:br>
              <a:rPr lang="fr-FR" sz="2400" b="1">
                <a:solidFill>
                  <a:srgbClr val="62992B"/>
                </a:solidFill>
                <a:latin typeface="Calibri" panose="020F0502020204030204" pitchFamily="34" charset="0"/>
              </a:rPr>
            </a:br>
            <a:r>
              <a:rPr lang="fr-FR" sz="2400" b="1">
                <a:solidFill>
                  <a:srgbClr val="62992B"/>
                </a:solidFill>
                <a:latin typeface="Calibri" panose="020F0502020204030204" pitchFamily="34" charset="0"/>
              </a:rPr>
              <a:t>2024</a:t>
            </a:r>
          </a:p>
          <a:p>
            <a:pPr algn="ctr">
              <a:lnSpc>
                <a:spcPct val="150000"/>
              </a:lnSpc>
              <a:buClr>
                <a:srgbClr val="1F497D"/>
              </a:buClr>
            </a:pPr>
            <a:endParaRPr lang="fr-FR" sz="2400" b="1">
              <a:solidFill>
                <a:srgbClr val="62992B"/>
              </a:solidFill>
              <a:latin typeface="Calibri" panose="020F0502020204030204" pitchFamily="34" charset="0"/>
            </a:endParaRPr>
          </a:p>
          <a:p>
            <a:pPr marL="457200" indent="-457200">
              <a:lnSpc>
                <a:spcPct val="150000"/>
              </a:lnSpc>
              <a:buClr>
                <a:srgbClr val="1F497D"/>
              </a:buClr>
              <a:buFont typeface="Calibri" panose="020F0502020204030204" pitchFamily="34" charset="0"/>
              <a:buChar char="₋"/>
            </a:pPr>
            <a:r>
              <a:rPr lang="fr-FR" b="1">
                <a:solidFill>
                  <a:srgbClr val="1F497D"/>
                </a:solidFill>
                <a:latin typeface="Calibri" panose="020F0502020204030204" pitchFamily="34" charset="0"/>
              </a:rPr>
              <a:t>Via le lien reçu par email  ou Via le lien qui s’affiche dans la fenêtre « conversation » de Teams</a:t>
            </a:r>
          </a:p>
          <a:p>
            <a:pPr marL="457200" indent="-457200">
              <a:lnSpc>
                <a:spcPct val="150000"/>
              </a:lnSpc>
              <a:buClr>
                <a:srgbClr val="1F497D"/>
              </a:buClr>
              <a:buFont typeface="Calibri" panose="020F0502020204030204" pitchFamily="34" charset="0"/>
              <a:buChar char="-"/>
            </a:pPr>
            <a:r>
              <a:rPr lang="fr-FR" b="1">
                <a:solidFill>
                  <a:srgbClr val="1F497D"/>
                </a:solidFill>
                <a:latin typeface="Calibri" panose="020F0502020204030204" pitchFamily="34" charset="0"/>
              </a:rPr>
              <a:t>Code identification = code postal d’adhésion</a:t>
            </a:r>
          </a:p>
          <a:p>
            <a:pPr marL="457200" indent="-457200">
              <a:lnSpc>
                <a:spcPct val="150000"/>
              </a:lnSpc>
              <a:buClr>
                <a:srgbClr val="1F497D"/>
              </a:buClr>
              <a:buFontTx/>
              <a:buChar char="-"/>
            </a:pPr>
            <a:r>
              <a:rPr lang="fr-FR" b="1">
                <a:solidFill>
                  <a:srgbClr val="1F497D"/>
                </a:solidFill>
                <a:latin typeface="Calibri" panose="020F0502020204030204" pitchFamily="34" charset="0"/>
              </a:rPr>
              <a:t>Si vous êtes en possession d’une procuration, vous devez voter deux fois (utilisez votre code postal d’adhésion)</a:t>
            </a:r>
          </a:p>
          <a:p>
            <a:pPr algn="ctr">
              <a:lnSpc>
                <a:spcPct val="150000"/>
              </a:lnSpc>
              <a:buClr>
                <a:srgbClr val="1F497D"/>
              </a:buClr>
            </a:pPr>
            <a:endParaRPr lang="fr-FR" sz="2000" b="1">
              <a:latin typeface="Calibri" panose="020F0502020204030204" pitchFamily="34" charset="0"/>
            </a:endParaRPr>
          </a:p>
        </p:txBody>
      </p:sp>
      <p:sp>
        <p:nvSpPr>
          <p:cNvPr id="4" name="Espace réservé du numéro de diapositive 11"/>
          <p:cNvSpPr>
            <a:spLocks noGrp="1"/>
          </p:cNvSpPr>
          <p:nvPr>
            <p:ph type="sldNum" sz="quarter" idx="11"/>
          </p:nvPr>
        </p:nvSpPr>
        <p:spPr>
          <a:xfrm>
            <a:off x="10910432" y="6582381"/>
            <a:ext cx="1281568" cy="275619"/>
          </a:xfrm>
          <a:prstGeom prst="rect">
            <a:avLst/>
          </a:prstGeom>
        </p:spPr>
        <p:txBody>
          <a:bodyPr/>
          <a:lstStyle>
            <a:lvl1pPr>
              <a:defRPr lang="en-US" sz="900" b="1" kern="1200" baseline="0" smtClean="0">
                <a:solidFill>
                  <a:srgbClr val="548325"/>
                </a:solidFill>
                <a:latin typeface="Calibri" pitchFamily="34" charset="0"/>
                <a:ea typeface="+mn-ea"/>
                <a:cs typeface="Calibri" pitchFamily="34" charset="0"/>
              </a:defRPr>
            </a:lvl1pPr>
          </a:lstStyle>
          <a:p>
            <a:fld id="{A06AE2B4-3A99-4192-BFF4-BE13FC41EF23}" type="slidenum">
              <a:rPr lang="fr-FR" smtClean="0">
                <a:solidFill>
                  <a:srgbClr val="68A22E"/>
                </a:solidFill>
              </a:rPr>
              <a:pPr/>
              <a:t>74</a:t>
            </a:fld>
            <a:endParaRPr lang="fr-FR">
              <a:solidFill>
                <a:srgbClr val="68A22E"/>
              </a:solidFill>
            </a:endParaRPr>
          </a:p>
        </p:txBody>
      </p:sp>
    </p:spTree>
    <p:extLst>
      <p:ext uri="{BB962C8B-B14F-4D97-AF65-F5344CB8AC3E}">
        <p14:creationId xmlns:p14="http://schemas.microsoft.com/office/powerpoint/2010/main" val="42427788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143" y="121748"/>
            <a:ext cx="3949430"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Ordre du jour</a:t>
            </a:r>
            <a:endParaRPr lang="fr-FR" sz="4000" b="1">
              <a:solidFill>
                <a:srgbClr val="62992B"/>
              </a:solidFill>
            </a:endParaRPr>
          </a:p>
        </p:txBody>
      </p:sp>
      <p:sp>
        <p:nvSpPr>
          <p:cNvPr id="6" name="Rectangle 5"/>
          <p:cNvSpPr/>
          <p:nvPr/>
        </p:nvSpPr>
        <p:spPr>
          <a:xfrm>
            <a:off x="1193689" y="1177104"/>
            <a:ext cx="11059802" cy="4788106"/>
          </a:xfrm>
          <a:prstGeom prst="rect">
            <a:avLst/>
          </a:prstGeom>
        </p:spPr>
        <p:txBody>
          <a:bodyPr wrap="square">
            <a:spAutoFit/>
          </a:bodyPr>
          <a:lstStyle/>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de l’ordre du jour de l’Assemblée Générale</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du procès-verbal de l’Assemblée Générale du 31 mars 2022</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Bilan de l’activité du Comifer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Rapport moral du président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Activité 2022</a:t>
            </a:r>
          </a:p>
          <a:p>
            <a:pPr marL="1314450" lvl="2" indent="-400050">
              <a:buClr>
                <a:srgbClr val="1F497D"/>
              </a:buClr>
              <a:buFont typeface="+mj-lt"/>
              <a:buAutoNum type="romanLcPeriod"/>
              <a:tabLst>
                <a:tab pos="1343025" algn="l"/>
              </a:tabLst>
            </a:pPr>
            <a:r>
              <a:rPr lang="fr-FR" sz="1200">
                <a:solidFill>
                  <a:srgbClr val="6FAD31"/>
                </a:solidFill>
                <a:latin typeface="Calibri" panose="020F0502020204030204" pitchFamily="34" charset="0"/>
              </a:rPr>
              <a:t>	</a:t>
            </a:r>
            <a:r>
              <a:rPr lang="fr-FR" sz="1200">
                <a:solidFill>
                  <a:srgbClr val="1F497D"/>
                </a:solidFill>
                <a:latin typeface="Calibri" panose="020F0502020204030204" pitchFamily="34" charset="0"/>
              </a:rPr>
              <a:t>Production des groupes de travail Comifer</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du groupe conjoint Comifer-RMT-Bouclage</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Convention Comifer-MASA </a:t>
            </a:r>
            <a:r>
              <a:rPr lang="fr-FR" sz="1050">
                <a:solidFill>
                  <a:srgbClr val="1F497D"/>
                </a:solidFill>
                <a:latin typeface="Calibri" panose="020F0502020204030204" pitchFamily="34" charset="0"/>
              </a:rPr>
              <a:t>(Ministère de l’Agriculture, de l’Alimentation et de la Souveraineté alimentaire) </a:t>
            </a:r>
            <a:r>
              <a:rPr lang="fr-FR" sz="1400">
                <a:solidFill>
                  <a:srgbClr val="1F497D"/>
                </a:solidFill>
                <a:latin typeface="Calibri" panose="020F0502020204030204" pitchFamily="34" charset="0"/>
              </a:rPr>
              <a:t>	</a:t>
            </a:r>
          </a:p>
          <a:p>
            <a:pPr marL="1314450" lvl="2" indent="-400050">
              <a:buClr>
                <a:srgbClr val="1F497D"/>
              </a:buClr>
              <a:buFont typeface="+mj-lt"/>
              <a:buAutoNum type="romanLcPeriod"/>
              <a:tabLst>
                <a:tab pos="1343025" algn="l"/>
              </a:tabLst>
            </a:pPr>
            <a:r>
              <a:rPr lang="fr-FR" sz="1400">
                <a:solidFill>
                  <a:srgbClr val="1F497D"/>
                </a:solidFill>
                <a:latin typeface="Calibri" panose="020F0502020204030204" pitchFamily="34" charset="0"/>
              </a:rPr>
              <a:t>	</a:t>
            </a:r>
            <a:r>
              <a:rPr lang="fr-FR" sz="1200">
                <a:solidFill>
                  <a:srgbClr val="1F497D"/>
                </a:solidFill>
                <a:latin typeface="Calibri" panose="020F0502020204030204" pitchFamily="34" charset="0"/>
              </a:rPr>
              <a:t>Bilan JT 2022 </a:t>
            </a:r>
            <a:r>
              <a:rPr lang="fr-FR" sz="1050">
                <a:solidFill>
                  <a:srgbClr val="1F497D"/>
                </a:solidFill>
                <a:latin typeface="Calibri" panose="020F0502020204030204" pitchFamily="34" charset="0"/>
              </a:rPr>
              <a:t>« Oligo-éléments et contaminants métalliques en agriculture : quelles réponses face aux enjeux agronomiques, sanitaires, environnementaux ?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16</a:t>
            </a:r>
            <a:r>
              <a:rPr lang="fr-FR" sz="1200" baseline="30000">
                <a:solidFill>
                  <a:srgbClr val="1F497D"/>
                </a:solidFill>
                <a:latin typeface="Calibri" panose="020F0502020204030204" pitchFamily="34" charset="0"/>
              </a:rPr>
              <a:t>è</a:t>
            </a:r>
            <a:r>
              <a:rPr lang="fr-FR" sz="1200">
                <a:solidFill>
                  <a:srgbClr val="1F497D"/>
                </a:solidFill>
                <a:latin typeface="Calibri" panose="020F0502020204030204" pitchFamily="34" charset="0"/>
              </a:rPr>
              <a:t> Rencontres Comifer-Gemas 2023</a:t>
            </a:r>
          </a:p>
          <a:p>
            <a:pPr marL="800100" lvl="1" indent="-342900">
              <a:buClr>
                <a:srgbClr val="1F497D"/>
              </a:buClr>
              <a:buFont typeface="+mj-lt"/>
              <a:buAutoNum type="alphaLcPeriod"/>
            </a:pPr>
            <a:r>
              <a:rPr lang="fr-FR" sz="1200">
                <a:solidFill>
                  <a:srgbClr val="1F497D"/>
                </a:solidFill>
                <a:latin typeface="Calibri" panose="020F0502020204030204" pitchFamily="34" charset="0"/>
              </a:rPr>
              <a:t>JT 2024 « Pratiques de fertilisation face à la diversité des systèmes de culture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Site internet</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Présentation des comptes 2022 – Projet de budget 2023 – Montant des adhésions 2024</a:t>
            </a:r>
          </a:p>
          <a:p>
            <a:pPr marL="342900" indent="-342900">
              <a:lnSpc>
                <a:spcPct val="150000"/>
              </a:lnSpc>
              <a:buClr>
                <a:srgbClr val="1F497D"/>
              </a:buClr>
              <a:buFont typeface="+mj-lt"/>
              <a:buAutoNum type="arabicPeriod"/>
            </a:pPr>
            <a:r>
              <a:rPr lang="fr-FR" sz="1600" b="1">
                <a:solidFill>
                  <a:srgbClr val="6FAD31"/>
                </a:solidFill>
                <a:latin typeface="Calibri" panose="020F0502020204030204" pitchFamily="34" charset="0"/>
              </a:rPr>
              <a:t>Renouvellement du tiers sortant des administrateurs </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Points divers : </a:t>
            </a:r>
          </a:p>
          <a:p>
            <a:pPr marL="742950" lvl="1" indent="-285750">
              <a:buFont typeface="+mj-lt"/>
              <a:buAutoNum type="alphaLcPeriod"/>
            </a:pPr>
            <a:r>
              <a:rPr lang="fr-FR" sz="1100">
                <a:solidFill>
                  <a:srgbClr val="1F497D"/>
                </a:solidFill>
                <a:effectLst/>
                <a:latin typeface="Calibri" panose="020F0502020204030204" pitchFamily="34" charset="0"/>
                <a:ea typeface="Times New Roman" panose="02020603050405020304" pitchFamily="18" charset="0"/>
              </a:rPr>
              <a:t>Participation du Comifer dans différents projets </a:t>
            </a:r>
            <a:endParaRPr lang="fr-FR" sz="1200">
              <a:solidFill>
                <a:srgbClr val="1F497D"/>
              </a:solidFill>
              <a:effectLst/>
              <a:latin typeface="Times New Roman" panose="02020603050405020304" pitchFamily="18" charset="0"/>
              <a:ea typeface="Calibri" panose="020F0502020204030204" pitchFamily="34" charset="0"/>
            </a:endParaRPr>
          </a:p>
          <a:p>
            <a:pPr marL="342900" indent="-342900">
              <a:lnSpc>
                <a:spcPct val="150000"/>
              </a:lnSpc>
              <a:spcAft>
                <a:spcPts val="600"/>
              </a:spcAft>
              <a:buClr>
                <a:srgbClr val="1F497D"/>
              </a:buClr>
              <a:buFont typeface="+mj-lt"/>
              <a:buAutoNum type="arabicPeriod"/>
            </a:pPr>
            <a:r>
              <a:rPr lang="fr-FR" sz="1200">
                <a:solidFill>
                  <a:srgbClr val="1F497D"/>
                </a:solidFill>
                <a:latin typeface="Calibri" panose="020F0502020204030204" pitchFamily="34" charset="0"/>
              </a:rPr>
              <a:t>Fixation de la date de l’Assemblée Générale 2024</a:t>
            </a:r>
          </a:p>
          <a:p>
            <a:pPr>
              <a:spcAft>
                <a:spcPts val="600"/>
              </a:spcAft>
              <a:buClr>
                <a:srgbClr val="62992B"/>
              </a:buClr>
            </a:pPr>
            <a:r>
              <a:rPr lang="fr-FR" sz="1200">
                <a:solidFill>
                  <a:srgbClr val="1F497D"/>
                </a:solidFill>
                <a:latin typeface="Calibri" panose="020F0502020204030204" pitchFamily="34" charset="0"/>
              </a:rPr>
              <a:t>Présentation de l’AFA - Association française d’Agronomie - par Adeline Michel, présidente. </a:t>
            </a:r>
            <a:br>
              <a:rPr lang="fr-FR" sz="1200">
                <a:solidFill>
                  <a:srgbClr val="1F497D"/>
                </a:solidFill>
                <a:latin typeface="Calibri" panose="020F0502020204030204" pitchFamily="34" charset="0"/>
              </a:rPr>
            </a:br>
            <a:r>
              <a:rPr lang="fr-FR" sz="1200">
                <a:solidFill>
                  <a:srgbClr val="1F497D"/>
                </a:solidFill>
                <a:latin typeface="Calibri" panose="020F0502020204030204" pitchFamily="34" charset="0"/>
              </a:rPr>
              <a:t>Cette présentation sera suivie d’une discussion ouverte autour de projets à coordonner avec le COMIFER. </a:t>
            </a:r>
          </a:p>
          <a:p>
            <a:pPr>
              <a:lnSpc>
                <a:spcPct val="150000"/>
              </a:lnSpc>
              <a:buClr>
                <a:srgbClr val="1F497D"/>
              </a:buClr>
            </a:pPr>
            <a:r>
              <a:rPr lang="fr-FR" sz="1200">
                <a:solidFill>
                  <a:srgbClr val="1F497D"/>
                </a:solidFill>
                <a:latin typeface="Calibri" panose="020F0502020204030204" pitchFamily="34" charset="0"/>
              </a:rPr>
              <a:t>Pause déjeuner</a:t>
            </a:r>
          </a:p>
        </p:txBody>
      </p:sp>
      <p:sp>
        <p:nvSpPr>
          <p:cNvPr id="2" name="ZoneTexte 1">
            <a:extLst>
              <a:ext uri="{FF2B5EF4-FFF2-40B4-BE49-F238E27FC236}">
                <a16:creationId xmlns:a16="http://schemas.microsoft.com/office/drawing/2014/main" id="{97FA6110-3F4A-41C1-8343-A2ADAB1C4456}"/>
              </a:ext>
            </a:extLst>
          </p:cNvPr>
          <p:cNvSpPr txBox="1"/>
          <p:nvPr/>
        </p:nvSpPr>
        <p:spPr>
          <a:xfrm>
            <a:off x="335412" y="1264148"/>
            <a:ext cx="616017"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 9h30 -11h40</a:t>
            </a:r>
          </a:p>
        </p:txBody>
      </p:sp>
      <p:sp>
        <p:nvSpPr>
          <p:cNvPr id="5" name="ZoneTexte 4">
            <a:extLst>
              <a:ext uri="{FF2B5EF4-FFF2-40B4-BE49-F238E27FC236}">
                <a16:creationId xmlns:a16="http://schemas.microsoft.com/office/drawing/2014/main" id="{818A8637-8E54-41B9-8743-AE2F73D9B970}"/>
              </a:ext>
            </a:extLst>
          </p:cNvPr>
          <p:cNvSpPr txBox="1"/>
          <p:nvPr/>
        </p:nvSpPr>
        <p:spPr>
          <a:xfrm>
            <a:off x="265830" y="5204745"/>
            <a:ext cx="685599"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11h40 -12h30</a:t>
            </a:r>
          </a:p>
        </p:txBody>
      </p:sp>
      <p:sp>
        <p:nvSpPr>
          <p:cNvPr id="4" name="ZoneTexte 3">
            <a:extLst>
              <a:ext uri="{FF2B5EF4-FFF2-40B4-BE49-F238E27FC236}">
                <a16:creationId xmlns:a16="http://schemas.microsoft.com/office/drawing/2014/main" id="{C7C6951C-A4D0-1088-AF0E-F96F13108AA2}"/>
              </a:ext>
            </a:extLst>
          </p:cNvPr>
          <p:cNvSpPr txBox="1"/>
          <p:nvPr/>
        </p:nvSpPr>
        <p:spPr>
          <a:xfrm>
            <a:off x="265829" y="5724330"/>
            <a:ext cx="685599" cy="276999"/>
          </a:xfrm>
          <a:prstGeom prst="rect">
            <a:avLst/>
          </a:prstGeom>
          <a:noFill/>
        </p:spPr>
        <p:txBody>
          <a:bodyPr wrap="square" rtlCol="0">
            <a:spAutoFit/>
          </a:bodyPr>
          <a:lstStyle/>
          <a:p>
            <a:r>
              <a:rPr lang="fr-FR" sz="1200" b="1">
                <a:solidFill>
                  <a:srgbClr val="1F497D"/>
                </a:solidFill>
                <a:latin typeface="Calibri" panose="020F0502020204030204" pitchFamily="34" charset="0"/>
              </a:rPr>
              <a:t>12h30 </a:t>
            </a:r>
          </a:p>
        </p:txBody>
      </p:sp>
    </p:spTree>
    <p:extLst>
      <p:ext uri="{BB962C8B-B14F-4D97-AF65-F5344CB8AC3E}">
        <p14:creationId xmlns:p14="http://schemas.microsoft.com/office/powerpoint/2010/main" val="1604173137"/>
      </p:ext>
    </p:extLst>
  </p:cSld>
  <p:clrMapOvr>
    <a:masterClrMapping/>
  </p:clrMapOvr>
  <p:transition spd="slow">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143" y="121748"/>
            <a:ext cx="3949430" cy="461665"/>
          </a:xfrm>
          <a:prstGeom prst="rect">
            <a:avLst/>
          </a:prstGeom>
        </p:spPr>
        <p:txBody>
          <a:bodyPr wrap="square">
            <a:spAutoFit/>
          </a:bodyPr>
          <a:lstStyle/>
          <a:p>
            <a:pPr algn="r"/>
            <a:r>
              <a:rPr lang="fr-FR" sz="2400" b="1">
                <a:solidFill>
                  <a:srgbClr val="62992B"/>
                </a:solidFill>
                <a:latin typeface="Calibri" pitchFamily="34" charset="0"/>
                <a:cs typeface="Calibri" pitchFamily="34" charset="0"/>
              </a:rPr>
              <a:t>Instances</a:t>
            </a:r>
            <a:endParaRPr lang="fr-FR" sz="2400" b="1">
              <a:solidFill>
                <a:srgbClr val="62992B"/>
              </a:solidFill>
            </a:endParaRPr>
          </a:p>
        </p:txBody>
      </p:sp>
      <p:sp>
        <p:nvSpPr>
          <p:cNvPr id="4" name="Parenthèse ouvrante 3"/>
          <p:cNvSpPr/>
          <p:nvPr/>
        </p:nvSpPr>
        <p:spPr>
          <a:xfrm>
            <a:off x="175919" y="1138917"/>
            <a:ext cx="334370" cy="1337480"/>
          </a:xfrm>
          <a:prstGeom prst="leftBracket">
            <a:avLst/>
          </a:prstGeom>
          <a:ln>
            <a:solidFill>
              <a:schemeClr val="accent6"/>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fr-FR"/>
          </a:p>
        </p:txBody>
      </p:sp>
      <p:sp>
        <p:nvSpPr>
          <p:cNvPr id="6" name="Parenthèse fermante 5"/>
          <p:cNvSpPr/>
          <p:nvPr/>
        </p:nvSpPr>
        <p:spPr>
          <a:xfrm>
            <a:off x="6609024" y="1138917"/>
            <a:ext cx="341194" cy="1337480"/>
          </a:xfrm>
          <a:prstGeom prst="rightBracket">
            <a:avLst/>
          </a:prstGeom>
          <a:ln>
            <a:solidFill>
              <a:schemeClr val="accent6"/>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fr-FR"/>
          </a:p>
        </p:txBody>
      </p:sp>
      <p:sp>
        <p:nvSpPr>
          <p:cNvPr id="8" name="Rectangle 7">
            <a:extLst>
              <a:ext uri="{FF2B5EF4-FFF2-40B4-BE49-F238E27FC236}">
                <a16:creationId xmlns:a16="http://schemas.microsoft.com/office/drawing/2014/main" id="{1FD8E166-69BE-4AB4-A687-6EB36A0E505E}"/>
              </a:ext>
            </a:extLst>
          </p:cNvPr>
          <p:cNvSpPr/>
          <p:nvPr/>
        </p:nvSpPr>
        <p:spPr>
          <a:xfrm>
            <a:off x="6776209" y="1436190"/>
            <a:ext cx="4944018" cy="506292"/>
          </a:xfrm>
          <a:prstGeom prst="rect">
            <a:avLst/>
          </a:prstGeom>
        </p:spPr>
        <p:txBody>
          <a:bodyPr wrap="square">
            <a:spAutoFit/>
          </a:bodyPr>
          <a:lstStyle/>
          <a:p>
            <a:pPr algn="ctr">
              <a:lnSpc>
                <a:spcPct val="150000"/>
              </a:lnSpc>
              <a:buClr>
                <a:srgbClr val="1F497D"/>
              </a:buClr>
            </a:pPr>
            <a:r>
              <a:rPr lang="fr-FR" sz="2000" b="1">
                <a:solidFill>
                  <a:srgbClr val="1F497D"/>
                </a:solidFill>
                <a:latin typeface="Calibri" panose="020F0502020204030204" pitchFamily="34" charset="0"/>
              </a:rPr>
              <a:t>1/3 des administrateurs à renouveler</a:t>
            </a:r>
          </a:p>
        </p:txBody>
      </p:sp>
      <p:pic>
        <p:nvPicPr>
          <p:cNvPr id="9" name="Image 8">
            <a:extLst>
              <a:ext uri="{FF2B5EF4-FFF2-40B4-BE49-F238E27FC236}">
                <a16:creationId xmlns:a16="http://schemas.microsoft.com/office/drawing/2014/main" id="{9D9C1CA3-5187-7C5D-FBCA-95F44F580053}"/>
              </a:ext>
            </a:extLst>
          </p:cNvPr>
          <p:cNvPicPr>
            <a:picLocks noChangeAspect="1"/>
          </p:cNvPicPr>
          <p:nvPr/>
        </p:nvPicPr>
        <p:blipFill rotWithShape="1">
          <a:blip r:embed="rId3"/>
          <a:srcRect t="15373"/>
          <a:stretch/>
        </p:blipFill>
        <p:spPr>
          <a:xfrm>
            <a:off x="336280" y="1123049"/>
            <a:ext cx="6439929" cy="4814120"/>
          </a:xfrm>
          <a:prstGeom prst="rect">
            <a:avLst/>
          </a:prstGeom>
        </p:spPr>
      </p:pic>
      <p:sp>
        <p:nvSpPr>
          <p:cNvPr id="10" name="Rectangle : coins arrondis 9">
            <a:extLst>
              <a:ext uri="{FF2B5EF4-FFF2-40B4-BE49-F238E27FC236}">
                <a16:creationId xmlns:a16="http://schemas.microsoft.com/office/drawing/2014/main" id="{59B0D4FA-B9BB-4402-F71F-EBCEBA202816}"/>
              </a:ext>
            </a:extLst>
          </p:cNvPr>
          <p:cNvSpPr/>
          <p:nvPr/>
        </p:nvSpPr>
        <p:spPr>
          <a:xfrm>
            <a:off x="6950218" y="2642149"/>
            <a:ext cx="4967620" cy="1939579"/>
          </a:xfrm>
          <a:prstGeom prst="roundRect">
            <a:avLst/>
          </a:prstGeom>
          <a:solidFill>
            <a:srgbClr val="FFFFFF"/>
          </a:solidFill>
          <a:ln w="12700">
            <a:solidFill>
              <a:srgbClr val="0066CC"/>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0E94EBFA-553F-D5DB-70C0-7F927A120FC3}"/>
              </a:ext>
            </a:extLst>
          </p:cNvPr>
          <p:cNvSpPr txBox="1"/>
          <p:nvPr/>
        </p:nvSpPr>
        <p:spPr>
          <a:xfrm>
            <a:off x="7126771" y="3235537"/>
            <a:ext cx="4791067" cy="1154162"/>
          </a:xfrm>
          <a:prstGeom prst="rect">
            <a:avLst/>
          </a:prstGeom>
          <a:noFill/>
        </p:spPr>
        <p:txBody>
          <a:bodyPr wrap="square" rtlCol="0">
            <a:spAutoFit/>
          </a:bodyPr>
          <a:lstStyle/>
          <a:p>
            <a:r>
              <a:rPr lang="fr-FR" b="1">
                <a:solidFill>
                  <a:srgbClr val="1F497D"/>
                </a:solidFill>
                <a:latin typeface="Calibri" panose="020F0502020204030204" pitchFamily="34" charset="0"/>
              </a:rPr>
              <a:t> </a:t>
            </a:r>
            <a:r>
              <a:rPr lang="fr-FR" b="1" u="sng">
                <a:solidFill>
                  <a:srgbClr val="1F497D"/>
                </a:solidFill>
                <a:latin typeface="Calibri" panose="020F0502020204030204" pitchFamily="34" charset="0"/>
              </a:rPr>
              <a:t>1</a:t>
            </a:r>
            <a:r>
              <a:rPr lang="fr-FR" b="1" u="sng" baseline="30000">
                <a:solidFill>
                  <a:srgbClr val="1F497D"/>
                </a:solidFill>
                <a:latin typeface="Calibri" panose="020F0502020204030204" pitchFamily="34" charset="0"/>
              </a:rPr>
              <a:t>er</a:t>
            </a:r>
            <a:r>
              <a:rPr lang="fr-FR" b="1" u="sng">
                <a:solidFill>
                  <a:srgbClr val="1F497D"/>
                </a:solidFill>
                <a:latin typeface="Calibri" panose="020F0502020204030204" pitchFamily="34" charset="0"/>
              </a:rPr>
              <a:t> collège</a:t>
            </a:r>
            <a:r>
              <a:rPr lang="fr-FR" b="1">
                <a:solidFill>
                  <a:srgbClr val="1F497D"/>
                </a:solidFill>
                <a:latin typeface="Calibri" panose="020F0502020204030204" pitchFamily="34" charset="0"/>
              </a:rPr>
              <a:t>           </a:t>
            </a:r>
            <a:r>
              <a:rPr lang="fr-FR" b="1" u="sng">
                <a:solidFill>
                  <a:srgbClr val="1F497D"/>
                </a:solidFill>
                <a:latin typeface="Calibri" panose="020F0502020204030204" pitchFamily="34" charset="0"/>
              </a:rPr>
              <a:t>2</a:t>
            </a:r>
            <a:r>
              <a:rPr lang="fr-FR" b="1" u="sng" baseline="30000">
                <a:solidFill>
                  <a:srgbClr val="1F497D"/>
                </a:solidFill>
                <a:latin typeface="Calibri" panose="020F0502020204030204" pitchFamily="34" charset="0"/>
              </a:rPr>
              <a:t>è</a:t>
            </a:r>
            <a:r>
              <a:rPr lang="fr-FR" b="1" u="sng">
                <a:solidFill>
                  <a:srgbClr val="1F497D"/>
                </a:solidFill>
                <a:latin typeface="Calibri" panose="020F0502020204030204" pitchFamily="34" charset="0"/>
              </a:rPr>
              <a:t> collège</a:t>
            </a:r>
            <a:r>
              <a:rPr lang="fr-FR" b="1">
                <a:solidFill>
                  <a:srgbClr val="1F497D"/>
                </a:solidFill>
                <a:latin typeface="Calibri" panose="020F0502020204030204" pitchFamily="34" charset="0"/>
              </a:rPr>
              <a:t>	          </a:t>
            </a:r>
            <a:r>
              <a:rPr lang="fr-FR" b="1" u="sng">
                <a:solidFill>
                  <a:srgbClr val="1F497D"/>
                </a:solidFill>
                <a:latin typeface="Calibri" panose="020F0502020204030204" pitchFamily="34" charset="0"/>
              </a:rPr>
              <a:t>3</a:t>
            </a:r>
            <a:r>
              <a:rPr lang="fr-FR" b="1" u="sng" baseline="30000">
                <a:solidFill>
                  <a:srgbClr val="1F497D"/>
                </a:solidFill>
                <a:latin typeface="Calibri" panose="020F0502020204030204" pitchFamily="34" charset="0"/>
              </a:rPr>
              <a:t>è</a:t>
            </a:r>
            <a:r>
              <a:rPr lang="fr-FR" b="1" u="sng">
                <a:solidFill>
                  <a:srgbClr val="1F497D"/>
                </a:solidFill>
                <a:latin typeface="Calibri" panose="020F0502020204030204" pitchFamily="34" charset="0"/>
              </a:rPr>
              <a:t> collège </a:t>
            </a:r>
            <a:br>
              <a:rPr lang="fr-FR" sz="1600" u="sng"/>
            </a:br>
            <a:r>
              <a:rPr lang="fr-FR" sz="900" u="sng"/>
              <a:t>        </a:t>
            </a:r>
            <a:endParaRPr lang="fr-FR" sz="1600" u="sng"/>
          </a:p>
          <a:p>
            <a:pPr>
              <a:tabLst>
                <a:tab pos="1614488" algn="l"/>
                <a:tab pos="3228975" algn="l"/>
              </a:tabLst>
            </a:pPr>
            <a:r>
              <a:rPr lang="fr-FR" sz="1400">
                <a:solidFill>
                  <a:srgbClr val="0066CC"/>
                </a:solidFill>
                <a:latin typeface="Calibri" panose="020F0502020204030204" pitchFamily="34" charset="0"/>
                <a:cs typeface="Calibri" panose="020F0502020204030204" pitchFamily="34" charset="0"/>
              </a:rPr>
              <a:t>Aurélia Michaud	Rémy Duval	Nicolas Marquet</a:t>
            </a:r>
          </a:p>
          <a:p>
            <a:pPr>
              <a:tabLst>
                <a:tab pos="1614488" algn="l"/>
                <a:tab pos="3228975" algn="l"/>
              </a:tabLst>
            </a:pPr>
            <a:r>
              <a:rPr lang="fr-FR" sz="1400">
                <a:solidFill>
                  <a:srgbClr val="0066CC"/>
                </a:solidFill>
                <a:latin typeface="Calibri" panose="020F0502020204030204" pitchFamily="34" charset="0"/>
                <a:cs typeface="Calibri" panose="020F0502020204030204" pitchFamily="34" charset="0"/>
              </a:rPr>
              <a:t>Nathalie Vassal	MA Bourdain	Alain Canard</a:t>
            </a:r>
          </a:p>
          <a:p>
            <a:pPr>
              <a:tabLst>
                <a:tab pos="1614488" algn="l"/>
                <a:tab pos="3228975" algn="l"/>
              </a:tabLst>
            </a:pPr>
            <a:r>
              <a:rPr lang="fr-FR" sz="1400" err="1">
                <a:solidFill>
                  <a:srgbClr val="0066CC"/>
                </a:solidFill>
                <a:latin typeface="Calibri" panose="020F0502020204030204" pitchFamily="34" charset="0"/>
                <a:cs typeface="Calibri" panose="020F0502020204030204" pitchFamily="34" charset="0"/>
              </a:rPr>
              <a:t>xxxxxxxxxxxxxxx</a:t>
            </a:r>
            <a:r>
              <a:rPr lang="fr-FR" sz="1400">
                <a:solidFill>
                  <a:srgbClr val="0066CC"/>
                </a:solidFill>
                <a:latin typeface="Calibri" panose="020F0502020204030204" pitchFamily="34" charset="0"/>
                <a:cs typeface="Calibri" panose="020F0502020204030204" pitchFamily="34" charset="0"/>
              </a:rPr>
              <a:t>	François </a:t>
            </a:r>
            <a:r>
              <a:rPr lang="fr-FR" sz="1400" err="1">
                <a:solidFill>
                  <a:srgbClr val="0066CC"/>
                </a:solidFill>
                <a:latin typeface="Calibri" panose="020F0502020204030204" pitchFamily="34" charset="0"/>
                <a:cs typeface="Calibri" panose="020F0502020204030204" pitchFamily="34" charset="0"/>
              </a:rPr>
              <a:t>Servain</a:t>
            </a:r>
            <a:r>
              <a:rPr lang="fr-FR" sz="1400">
                <a:solidFill>
                  <a:srgbClr val="0066CC"/>
                </a:solidFill>
                <a:latin typeface="Calibri" panose="020F0502020204030204" pitchFamily="34" charset="0"/>
                <a:cs typeface="Calibri" panose="020F0502020204030204" pitchFamily="34" charset="0"/>
              </a:rPr>
              <a:t>	Sophie Agasse</a:t>
            </a:r>
          </a:p>
        </p:txBody>
      </p:sp>
      <p:sp>
        <p:nvSpPr>
          <p:cNvPr id="12" name="ZoneTexte 11">
            <a:extLst>
              <a:ext uri="{FF2B5EF4-FFF2-40B4-BE49-F238E27FC236}">
                <a16:creationId xmlns:a16="http://schemas.microsoft.com/office/drawing/2014/main" id="{F392B652-EEE0-BCA3-F1F9-7B2DB9478E55}"/>
              </a:ext>
            </a:extLst>
          </p:cNvPr>
          <p:cNvSpPr txBox="1"/>
          <p:nvPr/>
        </p:nvSpPr>
        <p:spPr>
          <a:xfrm>
            <a:off x="7146219" y="2783360"/>
            <a:ext cx="4442807" cy="369332"/>
          </a:xfrm>
          <a:prstGeom prst="rect">
            <a:avLst/>
          </a:prstGeom>
          <a:solidFill>
            <a:srgbClr val="FFFFFF"/>
          </a:solidFill>
        </p:spPr>
        <p:txBody>
          <a:bodyPr wrap="square" rtlCol="0">
            <a:spAutoFit/>
          </a:bodyPr>
          <a:lstStyle/>
          <a:p>
            <a:r>
              <a:rPr lang="fr-FR" b="1">
                <a:solidFill>
                  <a:srgbClr val="0066CC"/>
                </a:solidFill>
                <a:latin typeface="Calibri" panose="020F0502020204030204" pitchFamily="34" charset="0"/>
                <a:cs typeface="Calibri" panose="020F0502020204030204" pitchFamily="34" charset="0"/>
              </a:rPr>
              <a:t>Candidats 2023 </a:t>
            </a:r>
            <a:r>
              <a:rPr lang="fr-FR">
                <a:solidFill>
                  <a:srgbClr val="0066CC"/>
                </a:solidFill>
                <a:latin typeface="Calibri" panose="020F0502020204030204" pitchFamily="34" charset="0"/>
                <a:cs typeface="Calibri" panose="020F0502020204030204" pitchFamily="34" charset="0"/>
              </a:rPr>
              <a:t>: professions de foi reçues </a:t>
            </a:r>
          </a:p>
        </p:txBody>
      </p:sp>
      <p:sp>
        <p:nvSpPr>
          <p:cNvPr id="13" name="Rectangle 12">
            <a:extLst>
              <a:ext uri="{FF2B5EF4-FFF2-40B4-BE49-F238E27FC236}">
                <a16:creationId xmlns:a16="http://schemas.microsoft.com/office/drawing/2014/main" id="{BFAFDEAF-3083-4A57-F8C5-26498F8155D1}"/>
              </a:ext>
            </a:extLst>
          </p:cNvPr>
          <p:cNvSpPr/>
          <p:nvPr/>
        </p:nvSpPr>
        <p:spPr>
          <a:xfrm>
            <a:off x="7126770" y="4912063"/>
            <a:ext cx="4791067" cy="738664"/>
          </a:xfrm>
          <a:prstGeom prst="rect">
            <a:avLst/>
          </a:prstGeom>
        </p:spPr>
        <p:txBody>
          <a:bodyPr wrap="square">
            <a:spAutoFit/>
          </a:bodyPr>
          <a:lstStyle/>
          <a:p>
            <a:pPr>
              <a:buClr>
                <a:srgbClr val="1F497D"/>
              </a:buClr>
            </a:pPr>
            <a:r>
              <a:rPr lang="fr-FR" sz="1400" b="1">
                <a:solidFill>
                  <a:srgbClr val="1F497D"/>
                </a:solidFill>
                <a:latin typeface="Calibri" panose="020F0502020204030204" pitchFamily="34" charset="0"/>
              </a:rPr>
              <a:t>Poste de Camille Béchaux </a:t>
            </a:r>
            <a:r>
              <a:rPr lang="fr-FR" sz="1400">
                <a:solidFill>
                  <a:srgbClr val="1F497D"/>
                </a:solidFill>
                <a:latin typeface="Calibri" panose="020F0502020204030204" pitchFamily="34" charset="0"/>
              </a:rPr>
              <a:t>- MASA / DGAL / BIB – </a:t>
            </a:r>
            <a:r>
              <a:rPr lang="fr-FR" sz="1400" err="1">
                <a:solidFill>
                  <a:srgbClr val="1F497D"/>
                </a:solidFill>
                <a:latin typeface="Calibri" panose="020F0502020204030204" pitchFamily="34" charset="0"/>
              </a:rPr>
              <a:t>Bur</a:t>
            </a:r>
            <a:r>
              <a:rPr lang="fr-FR" sz="1400">
                <a:solidFill>
                  <a:srgbClr val="1F497D"/>
                </a:solidFill>
                <a:latin typeface="Calibri" panose="020F0502020204030204" pitchFamily="34" charset="0"/>
              </a:rPr>
              <a:t> Intrants Biocontrôle - vacant jusqu’au second semestre 2023 </a:t>
            </a:r>
            <a:br>
              <a:rPr lang="fr-FR" sz="1400">
                <a:solidFill>
                  <a:srgbClr val="1F497D"/>
                </a:solidFill>
                <a:latin typeface="Calibri" panose="020F0502020204030204" pitchFamily="34" charset="0"/>
              </a:rPr>
            </a:br>
            <a:r>
              <a:rPr lang="fr-FR" sz="1400">
                <a:solidFill>
                  <a:srgbClr val="1F497D"/>
                </a:solidFill>
                <a:latin typeface="Calibri" panose="020F0502020204030204" pitchFamily="34" charset="0"/>
              </a:rPr>
              <a:t>En attente de remplaçant</a:t>
            </a:r>
          </a:p>
        </p:txBody>
      </p:sp>
    </p:spTree>
    <p:extLst>
      <p:ext uri="{BB962C8B-B14F-4D97-AF65-F5344CB8AC3E}">
        <p14:creationId xmlns:p14="http://schemas.microsoft.com/office/powerpoint/2010/main" val="104484548"/>
      </p:ext>
    </p:extLst>
  </p:cSld>
  <p:clrMapOvr>
    <a:masterClrMapping/>
  </p:clrMapOvr>
  <p:transition spd="slow">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3434" y="1437056"/>
            <a:ext cx="9609189" cy="4204356"/>
          </a:xfrm>
          <a:prstGeom prst="rect">
            <a:avLst/>
          </a:prstGeom>
        </p:spPr>
        <p:txBody>
          <a:bodyPr wrap="square">
            <a:spAutoFit/>
          </a:bodyPr>
          <a:lstStyle/>
          <a:p>
            <a:pPr marL="360363" lvl="1" indent="-360363">
              <a:lnSpc>
                <a:spcPct val="150000"/>
              </a:lnSpc>
              <a:buClr>
                <a:srgbClr val="1F497D"/>
              </a:buClr>
            </a:pPr>
            <a:r>
              <a:rPr lang="fr-FR" b="1">
                <a:solidFill>
                  <a:srgbClr val="1F497D"/>
                </a:solidFill>
                <a:latin typeface="Calibri" panose="020F0502020204030204" pitchFamily="34" charset="0"/>
              </a:rPr>
              <a:t>1. 	</a:t>
            </a:r>
            <a:r>
              <a:rPr lang="fr-FR" b="1" u="sng">
                <a:solidFill>
                  <a:srgbClr val="1F497D"/>
                </a:solidFill>
                <a:latin typeface="Calibri" panose="020F0502020204030204" pitchFamily="34" charset="0"/>
              </a:rPr>
              <a:t>Administrateur coopté au cours de l’année 2022 </a:t>
            </a:r>
            <a:r>
              <a:rPr lang="fr-FR" b="1">
                <a:solidFill>
                  <a:srgbClr val="1F497D"/>
                </a:solidFill>
                <a:latin typeface="Calibri" panose="020F0502020204030204" pitchFamily="34" charset="0"/>
              </a:rPr>
              <a:t>: </a:t>
            </a:r>
          </a:p>
          <a:p>
            <a:pPr marL="735013" lvl="1" indent="-285750">
              <a:lnSpc>
                <a:spcPct val="150000"/>
              </a:lnSpc>
              <a:buClr>
                <a:srgbClr val="1F497D"/>
              </a:buClr>
              <a:buFontTx/>
              <a:buChar char="-"/>
            </a:pPr>
            <a:r>
              <a:rPr lang="fr-FR">
                <a:solidFill>
                  <a:srgbClr val="1F497D"/>
                </a:solidFill>
                <a:latin typeface="Calibri" panose="020F0502020204030204" pitchFamily="34" charset="0"/>
              </a:rPr>
              <a:t>1</a:t>
            </a:r>
            <a:r>
              <a:rPr lang="fr-FR" baseline="30000">
                <a:solidFill>
                  <a:srgbClr val="1F497D"/>
                </a:solidFill>
                <a:latin typeface="Calibri" panose="020F0502020204030204" pitchFamily="34" charset="0"/>
              </a:rPr>
              <a:t>er</a:t>
            </a:r>
            <a:r>
              <a:rPr lang="fr-FR">
                <a:solidFill>
                  <a:srgbClr val="1F497D"/>
                </a:solidFill>
                <a:latin typeface="Calibri" panose="020F0502020204030204" pitchFamily="34" charset="0"/>
              </a:rPr>
              <a:t> collège : </a:t>
            </a:r>
            <a:r>
              <a:rPr lang="fr-FR" b="1">
                <a:solidFill>
                  <a:srgbClr val="1F497D"/>
                </a:solidFill>
                <a:latin typeface="Calibri" panose="020F0502020204030204" pitchFamily="34" charset="0"/>
              </a:rPr>
              <a:t>Edouard Paillette, MAA DGPE BESEC</a:t>
            </a:r>
          </a:p>
          <a:p>
            <a:pPr marL="735013" lvl="1" indent="-285750">
              <a:lnSpc>
                <a:spcPct val="150000"/>
              </a:lnSpc>
              <a:buClr>
                <a:srgbClr val="1F497D"/>
              </a:buClr>
              <a:buFontTx/>
              <a:buChar char="-"/>
            </a:pPr>
            <a:endParaRPr lang="fr-FR" b="1" u="sng">
              <a:solidFill>
                <a:srgbClr val="1F497D"/>
              </a:solidFill>
              <a:latin typeface="Calibri" panose="020F0502020204030204" pitchFamily="34" charset="0"/>
            </a:endParaRPr>
          </a:p>
          <a:p>
            <a:pPr marL="360363" lvl="1" indent="-360363">
              <a:lnSpc>
                <a:spcPct val="150000"/>
              </a:lnSpc>
              <a:buClr>
                <a:srgbClr val="1F497D"/>
              </a:buClr>
            </a:pPr>
            <a:r>
              <a:rPr lang="fr-FR" b="1">
                <a:solidFill>
                  <a:srgbClr val="1F497D"/>
                </a:solidFill>
                <a:latin typeface="Calibri" panose="020F0502020204030204" pitchFamily="34" charset="0"/>
              </a:rPr>
              <a:t>2. 	</a:t>
            </a:r>
            <a:r>
              <a:rPr lang="fr-FR" b="1" u="sng">
                <a:solidFill>
                  <a:srgbClr val="1F497D"/>
                </a:solidFill>
                <a:latin typeface="Calibri" panose="020F0502020204030204" pitchFamily="34" charset="0"/>
              </a:rPr>
              <a:t>Profession de foi reçue d’Alain Brauman – IRD/AFES en remplacement de Frédéric </a:t>
            </a:r>
            <a:r>
              <a:rPr lang="fr-FR" b="1" u="sng" err="1">
                <a:solidFill>
                  <a:srgbClr val="1F497D"/>
                </a:solidFill>
                <a:latin typeface="Calibri" panose="020F0502020204030204" pitchFamily="34" charset="0"/>
              </a:rPr>
              <a:t>Féder</a:t>
            </a:r>
            <a:r>
              <a:rPr lang="fr-FR" b="1" u="sng">
                <a:solidFill>
                  <a:srgbClr val="1F497D"/>
                </a:solidFill>
                <a:latin typeface="Calibri" panose="020F0502020204030204" pitchFamily="34" charset="0"/>
              </a:rPr>
              <a:t> </a:t>
            </a:r>
            <a:br>
              <a:rPr lang="fr-FR" b="1" u="sng">
                <a:solidFill>
                  <a:srgbClr val="1F497D"/>
                </a:solidFill>
                <a:latin typeface="Calibri" panose="020F0502020204030204" pitchFamily="34" charset="0"/>
              </a:rPr>
            </a:br>
            <a:r>
              <a:rPr lang="fr-FR" b="1" u="sng">
                <a:solidFill>
                  <a:srgbClr val="1F497D"/>
                </a:solidFill>
                <a:latin typeface="Calibri" panose="020F0502020204030204" pitchFamily="34" charset="0"/>
              </a:rPr>
              <a:t>au sein du 1</a:t>
            </a:r>
            <a:r>
              <a:rPr lang="fr-FR" b="1" u="sng" baseline="30000">
                <a:solidFill>
                  <a:srgbClr val="1F497D"/>
                </a:solidFill>
                <a:latin typeface="Calibri" panose="020F0502020204030204" pitchFamily="34" charset="0"/>
              </a:rPr>
              <a:t>er</a:t>
            </a:r>
            <a:r>
              <a:rPr lang="fr-FR" b="1" u="sng">
                <a:solidFill>
                  <a:srgbClr val="1F497D"/>
                </a:solidFill>
                <a:latin typeface="Calibri" panose="020F0502020204030204" pitchFamily="34" charset="0"/>
              </a:rPr>
              <a:t> collège </a:t>
            </a:r>
            <a:r>
              <a:rPr lang="fr-FR" b="1">
                <a:solidFill>
                  <a:srgbClr val="1F497D"/>
                </a:solidFill>
                <a:latin typeface="Calibri" panose="020F0502020204030204" pitchFamily="34" charset="0"/>
              </a:rPr>
              <a:t> </a:t>
            </a:r>
          </a:p>
          <a:p>
            <a:pPr lvl="1">
              <a:lnSpc>
                <a:spcPct val="150000"/>
              </a:lnSpc>
              <a:buClr>
                <a:srgbClr val="1F497D"/>
              </a:buClr>
            </a:pPr>
            <a:endParaRPr lang="fr-FR">
              <a:solidFill>
                <a:srgbClr val="1F497D"/>
              </a:solidFill>
              <a:latin typeface="Calibri" panose="020F0502020204030204" pitchFamily="34" charset="0"/>
            </a:endParaRPr>
          </a:p>
          <a:p>
            <a:pPr lvl="1">
              <a:lnSpc>
                <a:spcPct val="150000"/>
              </a:lnSpc>
              <a:buClr>
                <a:srgbClr val="1F497D"/>
              </a:buClr>
            </a:pPr>
            <a:endParaRPr lang="fr-FR">
              <a:solidFill>
                <a:srgbClr val="1F497D"/>
              </a:solidFill>
              <a:latin typeface="Calibri" panose="020F0502020204030204" pitchFamily="34" charset="0"/>
            </a:endParaRPr>
          </a:p>
          <a:p>
            <a:pPr lvl="1">
              <a:lnSpc>
                <a:spcPct val="150000"/>
              </a:lnSpc>
              <a:buClr>
                <a:srgbClr val="1F497D"/>
              </a:buClr>
            </a:pPr>
            <a:endParaRPr lang="fr-FR">
              <a:solidFill>
                <a:srgbClr val="1F497D"/>
              </a:solidFill>
              <a:latin typeface="Calibri" panose="020F0502020204030204" pitchFamily="34" charset="0"/>
            </a:endParaRPr>
          </a:p>
          <a:p>
            <a:pPr lvl="1">
              <a:lnSpc>
                <a:spcPct val="150000"/>
              </a:lnSpc>
              <a:buClr>
                <a:srgbClr val="1F497D"/>
              </a:buClr>
            </a:pPr>
            <a:r>
              <a:rPr lang="fr-FR">
                <a:solidFill>
                  <a:srgbClr val="1F497D"/>
                </a:solidFill>
                <a:latin typeface="Calibri" panose="020F0502020204030204" pitchFamily="34" charset="0"/>
              </a:rPr>
              <a:t>	</a:t>
            </a:r>
            <a:endParaRPr lang="fr-FR" b="1">
              <a:solidFill>
                <a:srgbClr val="62992B"/>
              </a:solidFill>
              <a:latin typeface="Calibri" panose="020F0502020204030204" pitchFamily="34" charset="0"/>
            </a:endParaRPr>
          </a:p>
          <a:p>
            <a:pPr>
              <a:lnSpc>
                <a:spcPct val="150000"/>
              </a:lnSpc>
              <a:buClr>
                <a:srgbClr val="62992B"/>
              </a:buClr>
            </a:pPr>
            <a:endParaRPr lang="fr-FR" b="1">
              <a:latin typeface="Calibri" panose="020F0502020204030204" pitchFamily="34" charset="0"/>
            </a:endParaRPr>
          </a:p>
        </p:txBody>
      </p:sp>
      <p:sp>
        <p:nvSpPr>
          <p:cNvPr id="5" name="Rectangle 4"/>
          <p:cNvSpPr/>
          <p:nvPr/>
        </p:nvSpPr>
        <p:spPr>
          <a:xfrm>
            <a:off x="6699143" y="121748"/>
            <a:ext cx="3949430" cy="461665"/>
          </a:xfrm>
          <a:prstGeom prst="rect">
            <a:avLst/>
          </a:prstGeom>
        </p:spPr>
        <p:txBody>
          <a:bodyPr wrap="square">
            <a:spAutoFit/>
          </a:bodyPr>
          <a:lstStyle/>
          <a:p>
            <a:pPr algn="r"/>
            <a:r>
              <a:rPr lang="fr-FR" sz="2400" b="1">
                <a:solidFill>
                  <a:srgbClr val="62992B"/>
                </a:solidFill>
                <a:latin typeface="Calibri" pitchFamily="34" charset="0"/>
                <a:cs typeface="Calibri" pitchFamily="34" charset="0"/>
              </a:rPr>
              <a:t>Instances</a:t>
            </a:r>
            <a:endParaRPr lang="fr-FR" sz="2400" b="1">
              <a:solidFill>
                <a:srgbClr val="62992B"/>
              </a:solidFill>
            </a:endParaRPr>
          </a:p>
        </p:txBody>
      </p:sp>
      <p:pic>
        <p:nvPicPr>
          <p:cNvPr id="9" name="Image 8">
            <a:extLst>
              <a:ext uri="{FF2B5EF4-FFF2-40B4-BE49-F238E27FC236}">
                <a16:creationId xmlns:a16="http://schemas.microsoft.com/office/drawing/2014/main" id="{24561888-7B8B-EB06-B263-40FFD622868D}"/>
              </a:ext>
            </a:extLst>
          </p:cNvPr>
          <p:cNvPicPr>
            <a:picLocks noChangeAspect="1"/>
          </p:cNvPicPr>
          <p:nvPr/>
        </p:nvPicPr>
        <p:blipFill>
          <a:blip r:embed="rId3"/>
          <a:stretch>
            <a:fillRect/>
          </a:stretch>
        </p:blipFill>
        <p:spPr>
          <a:xfrm>
            <a:off x="2075943" y="3714651"/>
            <a:ext cx="6680193" cy="1706293"/>
          </a:xfrm>
          <a:prstGeom prst="rect">
            <a:avLst/>
          </a:prstGeom>
        </p:spPr>
      </p:pic>
    </p:spTree>
    <p:extLst>
      <p:ext uri="{BB962C8B-B14F-4D97-AF65-F5344CB8AC3E}">
        <p14:creationId xmlns:p14="http://schemas.microsoft.com/office/powerpoint/2010/main" val="4041525781"/>
      </p:ext>
    </p:extLst>
  </p:cSld>
  <p:clrMapOvr>
    <a:masterClrMapping/>
  </p:clrMapOvr>
  <p:transition spd="slow">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75129" y="121748"/>
            <a:ext cx="7773445" cy="707886"/>
          </a:xfrm>
          <a:prstGeom prst="rect">
            <a:avLst/>
          </a:prstGeom>
        </p:spPr>
        <p:txBody>
          <a:bodyPr wrap="square">
            <a:spAutoFit/>
          </a:bodyPr>
          <a:lstStyle/>
          <a:p>
            <a:pPr algn="r"/>
            <a:r>
              <a:rPr lang="fr-FR" sz="4000" b="1">
                <a:solidFill>
                  <a:srgbClr val="62992B"/>
                </a:solidFill>
                <a:latin typeface="Calibri" pitchFamily="34" charset="0"/>
                <a:cs typeface="Calibri" pitchFamily="34" charset="0"/>
              </a:rPr>
              <a:t>Assemblée générale</a:t>
            </a:r>
          </a:p>
        </p:txBody>
      </p:sp>
      <p:sp>
        <p:nvSpPr>
          <p:cNvPr id="6" name="Rectangle 5"/>
          <p:cNvSpPr/>
          <p:nvPr/>
        </p:nvSpPr>
        <p:spPr>
          <a:xfrm>
            <a:off x="700088" y="1276631"/>
            <a:ext cx="10791824" cy="5820183"/>
          </a:xfrm>
          <a:prstGeom prst="rect">
            <a:avLst/>
          </a:prstGeom>
        </p:spPr>
        <p:txBody>
          <a:bodyPr wrap="square">
            <a:spAutoFit/>
          </a:bodyPr>
          <a:lstStyle/>
          <a:p>
            <a:pPr algn="ctr">
              <a:lnSpc>
                <a:spcPct val="150000"/>
              </a:lnSpc>
              <a:buClr>
                <a:srgbClr val="1F497D"/>
              </a:buClr>
            </a:pPr>
            <a:r>
              <a:rPr lang="fr-FR" sz="4400" b="1">
                <a:solidFill>
                  <a:srgbClr val="62992B"/>
                </a:solidFill>
                <a:latin typeface="Calibri" panose="020F0502020204030204" pitchFamily="34" charset="0"/>
              </a:rPr>
              <a:t>VOTE</a:t>
            </a:r>
            <a:br>
              <a:rPr lang="fr-FR" sz="4400" b="1">
                <a:solidFill>
                  <a:srgbClr val="62992B"/>
                </a:solidFill>
                <a:latin typeface="Calibri" panose="020F0502020204030204" pitchFamily="34" charset="0"/>
              </a:rPr>
            </a:br>
            <a:r>
              <a:rPr lang="fr-FR" sz="2400" b="1">
                <a:solidFill>
                  <a:srgbClr val="62992B"/>
                </a:solidFill>
                <a:latin typeface="Calibri" panose="020F0502020204030204" pitchFamily="34" charset="0"/>
              </a:rPr>
              <a:t>Election du nouveau 1/3 des administrateurs</a:t>
            </a:r>
          </a:p>
          <a:p>
            <a:pPr algn="ctr">
              <a:lnSpc>
                <a:spcPct val="150000"/>
              </a:lnSpc>
              <a:buClr>
                <a:srgbClr val="1F497D"/>
              </a:buClr>
            </a:pPr>
            <a:r>
              <a:rPr lang="fr-FR" sz="2400" b="1">
                <a:solidFill>
                  <a:srgbClr val="62992B"/>
                </a:solidFill>
                <a:latin typeface="Calibri" panose="020F0502020204030204" pitchFamily="34" charset="0"/>
              </a:rPr>
              <a:t>Election d’Edouard Paillette - MASA, administrateur coopté </a:t>
            </a:r>
          </a:p>
          <a:p>
            <a:pPr algn="ctr">
              <a:lnSpc>
                <a:spcPct val="150000"/>
              </a:lnSpc>
              <a:buClr>
                <a:srgbClr val="1F497D"/>
              </a:buClr>
            </a:pPr>
            <a:r>
              <a:rPr lang="fr-FR" sz="2400" b="1">
                <a:solidFill>
                  <a:srgbClr val="62992B"/>
                </a:solidFill>
                <a:latin typeface="Calibri" panose="020F0502020204030204" pitchFamily="34" charset="0"/>
              </a:rPr>
              <a:t>Election d’Alain </a:t>
            </a:r>
            <a:r>
              <a:rPr lang="fr-FR" sz="2400" b="1" err="1">
                <a:solidFill>
                  <a:srgbClr val="62992B"/>
                </a:solidFill>
                <a:latin typeface="Calibri" panose="020F0502020204030204" pitchFamily="34" charset="0"/>
              </a:rPr>
              <a:t>Brauman</a:t>
            </a:r>
            <a:r>
              <a:rPr lang="fr-FR" sz="2400" b="1">
                <a:solidFill>
                  <a:srgbClr val="62992B"/>
                </a:solidFill>
                <a:latin typeface="Calibri" panose="020F0502020204030204" pitchFamily="34" charset="0"/>
              </a:rPr>
              <a:t> – IRD / AFES</a:t>
            </a:r>
          </a:p>
          <a:p>
            <a:pPr algn="ctr">
              <a:lnSpc>
                <a:spcPct val="150000"/>
              </a:lnSpc>
              <a:buClr>
                <a:srgbClr val="1F497D"/>
              </a:buClr>
            </a:pPr>
            <a:endParaRPr lang="fr-FR" sz="2400" b="1">
              <a:solidFill>
                <a:srgbClr val="62992B"/>
              </a:solidFill>
              <a:latin typeface="Calibri" panose="020F0502020204030204" pitchFamily="34" charset="0"/>
            </a:endParaRPr>
          </a:p>
          <a:p>
            <a:pPr marL="457200" indent="-457200">
              <a:lnSpc>
                <a:spcPct val="150000"/>
              </a:lnSpc>
              <a:buClr>
                <a:srgbClr val="1F497D"/>
              </a:buClr>
              <a:buFont typeface="Calibri" panose="020F0502020204030204" pitchFamily="34" charset="0"/>
              <a:buChar char="₋"/>
            </a:pPr>
            <a:r>
              <a:rPr lang="fr-FR" b="1">
                <a:solidFill>
                  <a:srgbClr val="1F497D"/>
                </a:solidFill>
                <a:latin typeface="Calibri" panose="020F0502020204030204" pitchFamily="34" charset="0"/>
              </a:rPr>
              <a:t>Via le lien reçu par email  ou Via le lien qui s’affiche dans la fenêtre « conversation » de Teams</a:t>
            </a:r>
          </a:p>
          <a:p>
            <a:pPr marL="457200" indent="-457200">
              <a:lnSpc>
                <a:spcPct val="150000"/>
              </a:lnSpc>
              <a:buClr>
                <a:srgbClr val="1F497D"/>
              </a:buClr>
              <a:buFont typeface="Calibri" panose="020F0502020204030204" pitchFamily="34" charset="0"/>
              <a:buChar char="-"/>
            </a:pPr>
            <a:r>
              <a:rPr lang="fr-FR" b="1">
                <a:solidFill>
                  <a:srgbClr val="1F497D"/>
                </a:solidFill>
                <a:latin typeface="Calibri" panose="020F0502020204030204" pitchFamily="34" charset="0"/>
              </a:rPr>
              <a:t>Code identification = code postal d’adhésion</a:t>
            </a:r>
          </a:p>
          <a:p>
            <a:pPr marL="457200" indent="-457200">
              <a:lnSpc>
                <a:spcPct val="150000"/>
              </a:lnSpc>
              <a:buClr>
                <a:srgbClr val="1F497D"/>
              </a:buClr>
              <a:buFontTx/>
              <a:buChar char="-"/>
            </a:pPr>
            <a:r>
              <a:rPr lang="fr-FR" b="1">
                <a:solidFill>
                  <a:srgbClr val="1F497D"/>
                </a:solidFill>
                <a:latin typeface="Calibri" panose="020F0502020204030204" pitchFamily="34" charset="0"/>
              </a:rPr>
              <a:t>Si vous êtes en possession d’une procuration, vous devez voter deux fois (utilisez votre code postal d’adhésion)</a:t>
            </a:r>
          </a:p>
          <a:p>
            <a:pPr algn="ctr">
              <a:lnSpc>
                <a:spcPct val="150000"/>
              </a:lnSpc>
              <a:buClr>
                <a:srgbClr val="1F497D"/>
              </a:buClr>
            </a:pPr>
            <a:br>
              <a:rPr lang="fr-FR" sz="2000" b="1">
                <a:solidFill>
                  <a:srgbClr val="62992B"/>
                </a:solidFill>
                <a:latin typeface="Calibri" panose="020F0502020204030204" pitchFamily="34" charset="0"/>
              </a:rPr>
            </a:br>
            <a:endParaRPr lang="fr-FR" b="1">
              <a:latin typeface="Calibri" panose="020F0502020204030204" pitchFamily="34" charset="0"/>
            </a:endParaRPr>
          </a:p>
        </p:txBody>
      </p:sp>
      <p:sp>
        <p:nvSpPr>
          <p:cNvPr id="4" name="Espace réservé du numéro de diapositive 11"/>
          <p:cNvSpPr>
            <a:spLocks noGrp="1"/>
          </p:cNvSpPr>
          <p:nvPr>
            <p:ph type="sldNum" sz="quarter" idx="11"/>
          </p:nvPr>
        </p:nvSpPr>
        <p:spPr>
          <a:xfrm>
            <a:off x="10910432" y="6589672"/>
            <a:ext cx="1281568" cy="275619"/>
          </a:xfrm>
          <a:prstGeom prst="rect">
            <a:avLst/>
          </a:prstGeom>
        </p:spPr>
        <p:txBody>
          <a:bodyPr/>
          <a:lstStyle>
            <a:lvl1pPr>
              <a:defRPr lang="en-US" sz="900" b="1" kern="1200" baseline="0" smtClean="0">
                <a:solidFill>
                  <a:srgbClr val="548325"/>
                </a:solidFill>
                <a:latin typeface="Calibri" pitchFamily="34" charset="0"/>
                <a:ea typeface="+mn-ea"/>
                <a:cs typeface="Calibri" pitchFamily="34" charset="0"/>
              </a:defRPr>
            </a:lvl1pPr>
          </a:lstStyle>
          <a:p>
            <a:fld id="{A06AE2B4-3A99-4192-BFF4-BE13FC41EF23}" type="slidenum">
              <a:rPr lang="fr-FR" smtClean="0">
                <a:solidFill>
                  <a:srgbClr val="68A22E"/>
                </a:solidFill>
              </a:rPr>
              <a:pPr/>
              <a:t>78</a:t>
            </a:fld>
            <a:endParaRPr lang="fr-FR">
              <a:solidFill>
                <a:srgbClr val="68A22E"/>
              </a:solidFill>
            </a:endParaRPr>
          </a:p>
        </p:txBody>
      </p:sp>
    </p:spTree>
    <p:extLst>
      <p:ext uri="{BB962C8B-B14F-4D97-AF65-F5344CB8AC3E}">
        <p14:creationId xmlns:p14="http://schemas.microsoft.com/office/powerpoint/2010/main" val="18597544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143" y="121748"/>
            <a:ext cx="3949430"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Ordre du jour</a:t>
            </a:r>
            <a:endParaRPr lang="fr-FR" sz="4000" b="1">
              <a:solidFill>
                <a:srgbClr val="62992B"/>
              </a:solidFill>
            </a:endParaRPr>
          </a:p>
        </p:txBody>
      </p:sp>
      <p:sp>
        <p:nvSpPr>
          <p:cNvPr id="6" name="Rectangle 5"/>
          <p:cNvSpPr/>
          <p:nvPr/>
        </p:nvSpPr>
        <p:spPr>
          <a:xfrm>
            <a:off x="1193689" y="1177104"/>
            <a:ext cx="10388711" cy="4788106"/>
          </a:xfrm>
          <a:prstGeom prst="rect">
            <a:avLst/>
          </a:prstGeom>
        </p:spPr>
        <p:txBody>
          <a:bodyPr wrap="square">
            <a:spAutoFit/>
          </a:bodyPr>
          <a:lstStyle/>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de l’ordre du jour de l’Assemblée Générale</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du procès-verbal de l’Assemblée Générale du 31 mars 2022</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Bilan de l’activité du Comifer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Rapport moral du président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Activité 2022</a:t>
            </a:r>
          </a:p>
          <a:p>
            <a:pPr marL="1314450" lvl="2" indent="-400050">
              <a:buClr>
                <a:srgbClr val="1F497D"/>
              </a:buClr>
              <a:buFont typeface="+mj-lt"/>
              <a:buAutoNum type="romanLcPeriod"/>
              <a:tabLst>
                <a:tab pos="1343025" algn="l"/>
              </a:tabLst>
            </a:pPr>
            <a:r>
              <a:rPr lang="fr-FR" sz="1200">
                <a:solidFill>
                  <a:srgbClr val="6FAD31"/>
                </a:solidFill>
                <a:latin typeface="Calibri" panose="020F0502020204030204" pitchFamily="34" charset="0"/>
              </a:rPr>
              <a:t>	</a:t>
            </a:r>
            <a:r>
              <a:rPr lang="fr-FR" sz="1200">
                <a:solidFill>
                  <a:srgbClr val="1F497D"/>
                </a:solidFill>
                <a:latin typeface="Calibri" panose="020F0502020204030204" pitchFamily="34" charset="0"/>
              </a:rPr>
              <a:t>Production des groupes de travail Comifer</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du groupe conjoint Comifer-RMT-Bouclage</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Convention Comifer-MASA </a:t>
            </a:r>
            <a:r>
              <a:rPr lang="fr-FR" sz="1050">
                <a:solidFill>
                  <a:srgbClr val="1F497D"/>
                </a:solidFill>
                <a:latin typeface="Calibri" panose="020F0502020204030204" pitchFamily="34" charset="0"/>
              </a:rPr>
              <a:t>(Ministère de l’Agriculture, de l’Alimentation et de la Souveraineté alimentaire) </a:t>
            </a:r>
            <a:r>
              <a:rPr lang="fr-FR" sz="1400">
                <a:solidFill>
                  <a:srgbClr val="1F497D"/>
                </a:solidFill>
                <a:latin typeface="Calibri" panose="020F0502020204030204" pitchFamily="34" charset="0"/>
              </a:rPr>
              <a:t>	</a:t>
            </a:r>
          </a:p>
          <a:p>
            <a:pPr marL="1314450" lvl="2" indent="-400050">
              <a:buClr>
                <a:srgbClr val="1F497D"/>
              </a:buClr>
              <a:buFont typeface="+mj-lt"/>
              <a:buAutoNum type="romanLcPeriod"/>
              <a:tabLst>
                <a:tab pos="1343025" algn="l"/>
              </a:tabLst>
            </a:pPr>
            <a:r>
              <a:rPr lang="fr-FR" sz="1400">
                <a:solidFill>
                  <a:srgbClr val="1F497D"/>
                </a:solidFill>
                <a:latin typeface="Calibri" panose="020F0502020204030204" pitchFamily="34" charset="0"/>
              </a:rPr>
              <a:t>	</a:t>
            </a:r>
            <a:r>
              <a:rPr lang="fr-FR" sz="1200">
                <a:solidFill>
                  <a:srgbClr val="1F497D"/>
                </a:solidFill>
                <a:latin typeface="Calibri" panose="020F0502020204030204" pitchFamily="34" charset="0"/>
              </a:rPr>
              <a:t>Bilan JT 2022 </a:t>
            </a:r>
            <a:r>
              <a:rPr lang="fr-FR" sz="1050">
                <a:solidFill>
                  <a:srgbClr val="1F497D"/>
                </a:solidFill>
                <a:latin typeface="Calibri" panose="020F0502020204030204" pitchFamily="34" charset="0"/>
              </a:rPr>
              <a:t>« Oligo-éléments et contaminants métalliques en agriculture : quelles réponses face aux enjeux agronomiques, sanitaires, environnementaux ?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16</a:t>
            </a:r>
            <a:r>
              <a:rPr lang="fr-FR" sz="1200" baseline="30000">
                <a:solidFill>
                  <a:srgbClr val="1F497D"/>
                </a:solidFill>
                <a:latin typeface="Calibri" panose="020F0502020204030204" pitchFamily="34" charset="0"/>
              </a:rPr>
              <a:t>è</a:t>
            </a:r>
            <a:r>
              <a:rPr lang="fr-FR" sz="1200">
                <a:solidFill>
                  <a:srgbClr val="1F497D"/>
                </a:solidFill>
                <a:latin typeface="Calibri" panose="020F0502020204030204" pitchFamily="34" charset="0"/>
              </a:rPr>
              <a:t> Rencontres Comifer-Gemas 2023</a:t>
            </a:r>
          </a:p>
          <a:p>
            <a:pPr marL="800100" lvl="1" indent="-342900">
              <a:buClr>
                <a:srgbClr val="1F497D"/>
              </a:buClr>
              <a:buFont typeface="+mj-lt"/>
              <a:buAutoNum type="alphaLcPeriod"/>
            </a:pPr>
            <a:r>
              <a:rPr lang="fr-FR" sz="1200">
                <a:solidFill>
                  <a:srgbClr val="1F497D"/>
                </a:solidFill>
                <a:latin typeface="Calibri" panose="020F0502020204030204" pitchFamily="34" charset="0"/>
              </a:rPr>
              <a:t>JT 2024 « Pratiques de fertilisation face à la diversité des systèmes de culture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Site internet</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Présentation des comptes 2022 – Projet de budget 2023 – Montant des adhésions 2024</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Renouvellement du tiers sortant des administrateurs </a:t>
            </a:r>
          </a:p>
          <a:p>
            <a:pPr marL="342900" indent="-342900">
              <a:lnSpc>
                <a:spcPct val="150000"/>
              </a:lnSpc>
              <a:buClr>
                <a:srgbClr val="1F497D"/>
              </a:buClr>
              <a:buFont typeface="+mj-lt"/>
              <a:buAutoNum type="arabicPeriod"/>
            </a:pPr>
            <a:r>
              <a:rPr lang="fr-FR" sz="1600" b="1">
                <a:solidFill>
                  <a:srgbClr val="6FAD31"/>
                </a:solidFill>
                <a:latin typeface="Calibri" panose="020F0502020204030204" pitchFamily="34" charset="0"/>
              </a:rPr>
              <a:t>Points divers : </a:t>
            </a:r>
          </a:p>
          <a:p>
            <a:pPr marL="742950" lvl="1" indent="-285750">
              <a:buFont typeface="+mj-lt"/>
              <a:buAutoNum type="alphaLcPeriod"/>
            </a:pPr>
            <a:r>
              <a:rPr lang="fr-FR" sz="1100">
                <a:solidFill>
                  <a:srgbClr val="1F497D"/>
                </a:solidFill>
                <a:effectLst/>
                <a:latin typeface="Calibri" panose="020F0502020204030204" pitchFamily="34" charset="0"/>
                <a:ea typeface="Times New Roman" panose="02020603050405020304" pitchFamily="18" charset="0"/>
              </a:rPr>
              <a:t>Participation du Comifer dans différents projets </a:t>
            </a:r>
            <a:endParaRPr lang="fr-FR" sz="1200">
              <a:solidFill>
                <a:srgbClr val="1F497D"/>
              </a:solidFill>
              <a:effectLst/>
              <a:latin typeface="Times New Roman" panose="02020603050405020304" pitchFamily="18" charset="0"/>
              <a:ea typeface="Calibri" panose="020F0502020204030204" pitchFamily="34" charset="0"/>
            </a:endParaRPr>
          </a:p>
          <a:p>
            <a:pPr marL="342900" indent="-342900">
              <a:lnSpc>
                <a:spcPct val="150000"/>
              </a:lnSpc>
              <a:spcAft>
                <a:spcPts val="600"/>
              </a:spcAft>
              <a:buClr>
                <a:srgbClr val="1F497D"/>
              </a:buClr>
              <a:buFont typeface="+mj-lt"/>
              <a:buAutoNum type="arabicPeriod"/>
            </a:pPr>
            <a:r>
              <a:rPr lang="fr-FR" sz="1200">
                <a:solidFill>
                  <a:srgbClr val="1F497D"/>
                </a:solidFill>
                <a:latin typeface="Calibri" panose="020F0502020204030204" pitchFamily="34" charset="0"/>
              </a:rPr>
              <a:t>Fixation de la date de l’Assemblée Générale 2024</a:t>
            </a:r>
          </a:p>
          <a:p>
            <a:pPr>
              <a:spcAft>
                <a:spcPts val="600"/>
              </a:spcAft>
              <a:buClr>
                <a:srgbClr val="62992B"/>
              </a:buClr>
            </a:pPr>
            <a:r>
              <a:rPr lang="fr-FR" sz="1200">
                <a:solidFill>
                  <a:srgbClr val="1F497D"/>
                </a:solidFill>
                <a:latin typeface="Calibri" panose="020F0502020204030204" pitchFamily="34" charset="0"/>
              </a:rPr>
              <a:t>Présentation de l’AFA - Association française d’Agronomie - par Adeline Michel, présidente. </a:t>
            </a:r>
            <a:br>
              <a:rPr lang="fr-FR" sz="1200">
                <a:solidFill>
                  <a:srgbClr val="1F497D"/>
                </a:solidFill>
                <a:latin typeface="Calibri" panose="020F0502020204030204" pitchFamily="34" charset="0"/>
              </a:rPr>
            </a:br>
            <a:r>
              <a:rPr lang="fr-FR" sz="1200">
                <a:solidFill>
                  <a:srgbClr val="1F497D"/>
                </a:solidFill>
                <a:latin typeface="Calibri" panose="020F0502020204030204" pitchFamily="34" charset="0"/>
              </a:rPr>
              <a:t>Cette présentation sera suivie d’une discussion ouverte autour de projets à coordonner avec le COMIFER. </a:t>
            </a:r>
          </a:p>
          <a:p>
            <a:pPr>
              <a:lnSpc>
                <a:spcPct val="150000"/>
              </a:lnSpc>
              <a:buClr>
                <a:srgbClr val="1F497D"/>
              </a:buClr>
            </a:pPr>
            <a:r>
              <a:rPr lang="fr-FR" sz="1200">
                <a:solidFill>
                  <a:srgbClr val="1F497D"/>
                </a:solidFill>
                <a:latin typeface="Calibri" panose="020F0502020204030204" pitchFamily="34" charset="0"/>
              </a:rPr>
              <a:t>Pause déjeuner</a:t>
            </a:r>
          </a:p>
        </p:txBody>
      </p:sp>
      <p:sp>
        <p:nvSpPr>
          <p:cNvPr id="2" name="ZoneTexte 1">
            <a:extLst>
              <a:ext uri="{FF2B5EF4-FFF2-40B4-BE49-F238E27FC236}">
                <a16:creationId xmlns:a16="http://schemas.microsoft.com/office/drawing/2014/main" id="{97FA6110-3F4A-41C1-8343-A2ADAB1C4456}"/>
              </a:ext>
            </a:extLst>
          </p:cNvPr>
          <p:cNvSpPr txBox="1"/>
          <p:nvPr/>
        </p:nvSpPr>
        <p:spPr>
          <a:xfrm>
            <a:off x="335412" y="1264148"/>
            <a:ext cx="616017"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 9h30 -11h40</a:t>
            </a:r>
          </a:p>
        </p:txBody>
      </p:sp>
      <p:sp>
        <p:nvSpPr>
          <p:cNvPr id="5" name="ZoneTexte 4">
            <a:extLst>
              <a:ext uri="{FF2B5EF4-FFF2-40B4-BE49-F238E27FC236}">
                <a16:creationId xmlns:a16="http://schemas.microsoft.com/office/drawing/2014/main" id="{818A8637-8E54-41B9-8743-AE2F73D9B970}"/>
              </a:ext>
            </a:extLst>
          </p:cNvPr>
          <p:cNvSpPr txBox="1"/>
          <p:nvPr/>
        </p:nvSpPr>
        <p:spPr>
          <a:xfrm>
            <a:off x="265830" y="5204744"/>
            <a:ext cx="685599"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11h40 -12h30</a:t>
            </a:r>
          </a:p>
        </p:txBody>
      </p:sp>
      <p:sp>
        <p:nvSpPr>
          <p:cNvPr id="4" name="ZoneTexte 3">
            <a:extLst>
              <a:ext uri="{FF2B5EF4-FFF2-40B4-BE49-F238E27FC236}">
                <a16:creationId xmlns:a16="http://schemas.microsoft.com/office/drawing/2014/main" id="{C7C6951C-A4D0-1088-AF0E-F96F13108AA2}"/>
              </a:ext>
            </a:extLst>
          </p:cNvPr>
          <p:cNvSpPr txBox="1"/>
          <p:nvPr/>
        </p:nvSpPr>
        <p:spPr>
          <a:xfrm>
            <a:off x="265829" y="5724329"/>
            <a:ext cx="685599" cy="276999"/>
          </a:xfrm>
          <a:prstGeom prst="rect">
            <a:avLst/>
          </a:prstGeom>
          <a:noFill/>
        </p:spPr>
        <p:txBody>
          <a:bodyPr wrap="square" rtlCol="0">
            <a:spAutoFit/>
          </a:bodyPr>
          <a:lstStyle/>
          <a:p>
            <a:r>
              <a:rPr lang="fr-FR" sz="1200" b="1">
                <a:solidFill>
                  <a:srgbClr val="1F497D"/>
                </a:solidFill>
                <a:latin typeface="Calibri" panose="020F0502020204030204" pitchFamily="34" charset="0"/>
              </a:rPr>
              <a:t>12h30 </a:t>
            </a:r>
          </a:p>
        </p:txBody>
      </p:sp>
    </p:spTree>
    <p:extLst>
      <p:ext uri="{BB962C8B-B14F-4D97-AF65-F5344CB8AC3E}">
        <p14:creationId xmlns:p14="http://schemas.microsoft.com/office/powerpoint/2010/main" val="1449350788"/>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C9378CF-12BD-84DF-9C6E-AB466C12FAD9}"/>
              </a:ext>
            </a:extLst>
          </p:cNvPr>
          <p:cNvPicPr/>
          <p:nvPr/>
        </p:nvPicPr>
        <p:blipFill>
          <a:blip r:embed="rId3"/>
          <a:stretch>
            <a:fillRect/>
          </a:stretch>
        </p:blipFill>
        <p:spPr>
          <a:xfrm>
            <a:off x="3215322" y="1533207"/>
            <a:ext cx="5761355" cy="3791585"/>
          </a:xfrm>
          <a:prstGeom prst="rect">
            <a:avLst/>
          </a:prstGeom>
        </p:spPr>
      </p:pic>
      <p:sp>
        <p:nvSpPr>
          <p:cNvPr id="3" name="ZoneTexte 2">
            <a:extLst>
              <a:ext uri="{FF2B5EF4-FFF2-40B4-BE49-F238E27FC236}">
                <a16:creationId xmlns:a16="http://schemas.microsoft.com/office/drawing/2014/main" id="{F8F7437F-583A-6ACA-A190-4F8ED7C3C2AF}"/>
              </a:ext>
            </a:extLst>
          </p:cNvPr>
          <p:cNvSpPr txBox="1"/>
          <p:nvPr/>
        </p:nvSpPr>
        <p:spPr>
          <a:xfrm>
            <a:off x="4106171" y="103516"/>
            <a:ext cx="4169731" cy="584775"/>
          </a:xfrm>
          <a:prstGeom prst="rect">
            <a:avLst/>
          </a:prstGeom>
          <a:noFill/>
        </p:spPr>
        <p:txBody>
          <a:bodyPr wrap="none" rtlCol="0">
            <a:spAutoFit/>
          </a:bodyPr>
          <a:lstStyle/>
          <a:p>
            <a:r>
              <a:rPr lang="fr-FR" sz="3200">
                <a:solidFill>
                  <a:srgbClr val="1F497D"/>
                </a:solidFill>
              </a:rPr>
              <a:t>Contexte économique</a:t>
            </a:r>
            <a:endParaRPr lang="en-GB" sz="3200">
              <a:solidFill>
                <a:srgbClr val="1F497D"/>
              </a:solidFill>
            </a:endParaRPr>
          </a:p>
        </p:txBody>
      </p:sp>
      <p:cxnSp>
        <p:nvCxnSpPr>
          <p:cNvPr id="4" name="Connecteur droit 3">
            <a:extLst>
              <a:ext uri="{FF2B5EF4-FFF2-40B4-BE49-F238E27FC236}">
                <a16:creationId xmlns:a16="http://schemas.microsoft.com/office/drawing/2014/main" id="{422687A8-50C2-C740-2EDF-859AF1E04957}"/>
              </a:ext>
            </a:extLst>
          </p:cNvPr>
          <p:cNvCxnSpPr/>
          <p:nvPr/>
        </p:nvCxnSpPr>
        <p:spPr>
          <a:xfrm>
            <a:off x="7211683" y="5046453"/>
            <a:ext cx="92302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5C9236AD-52FD-DE0A-1E71-679387AAB291}"/>
              </a:ext>
            </a:extLst>
          </p:cNvPr>
          <p:cNvSpPr txBox="1"/>
          <p:nvPr/>
        </p:nvSpPr>
        <p:spPr>
          <a:xfrm>
            <a:off x="7303040" y="0"/>
            <a:ext cx="6104106" cy="880369"/>
          </a:xfrm>
          <a:prstGeom prst="rect">
            <a:avLst/>
          </a:prstGeom>
          <a:noFill/>
        </p:spPr>
        <p:txBody>
          <a:bodyPr wrap="square">
            <a:spAutoFit/>
          </a:bodyPr>
          <a:lstStyle/>
          <a:p>
            <a:pPr algn="ctr">
              <a:lnSpc>
                <a:spcPct val="150000"/>
              </a:lnSpc>
              <a:buClr>
                <a:srgbClr val="1F497D"/>
              </a:buClr>
            </a:pPr>
            <a:r>
              <a:rPr lang="fr-FR" sz="1800" b="1">
                <a:solidFill>
                  <a:srgbClr val="62992B"/>
                </a:solidFill>
                <a:latin typeface="Calibri" panose="020F0502020204030204" pitchFamily="34" charset="0"/>
              </a:rPr>
              <a:t>Rapport moral </a:t>
            </a:r>
            <a:br>
              <a:rPr lang="fr-FR" sz="1800" b="1">
                <a:solidFill>
                  <a:srgbClr val="62992B"/>
                </a:solidFill>
                <a:latin typeface="Calibri" panose="020F0502020204030204" pitchFamily="34" charset="0"/>
              </a:rPr>
            </a:br>
            <a:r>
              <a:rPr lang="fr-FR" sz="1800" b="1">
                <a:solidFill>
                  <a:srgbClr val="62992B"/>
                </a:solidFill>
                <a:latin typeface="Calibri" panose="020F0502020204030204" pitchFamily="34" charset="0"/>
              </a:rPr>
              <a:t>du Président sur 2022</a:t>
            </a:r>
            <a:endParaRPr lang="fr-FR" b="1">
              <a:latin typeface="Calibri" panose="020F0502020204030204" pitchFamily="34" charset="0"/>
            </a:endParaRPr>
          </a:p>
        </p:txBody>
      </p:sp>
    </p:spTree>
    <p:extLst>
      <p:ext uri="{BB962C8B-B14F-4D97-AF65-F5344CB8AC3E}">
        <p14:creationId xmlns:p14="http://schemas.microsoft.com/office/powerpoint/2010/main" val="735211211"/>
      </p:ext>
    </p:extLst>
  </p:cSld>
  <p:clrMapOvr>
    <a:masterClrMapping/>
  </p:clrMapOvr>
  <p:transition spd="slow">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81401" y="121749"/>
            <a:ext cx="7067173" cy="589072"/>
          </a:xfrm>
          <a:prstGeom prst="rect">
            <a:avLst/>
          </a:prstGeom>
        </p:spPr>
        <p:txBody>
          <a:bodyPr wrap="square">
            <a:spAutoFit/>
          </a:bodyPr>
          <a:lstStyle/>
          <a:p>
            <a:pPr algn="r">
              <a:lnSpc>
                <a:spcPct val="150000"/>
              </a:lnSpc>
              <a:buClr>
                <a:srgbClr val="1F497D"/>
              </a:buClr>
            </a:pPr>
            <a:r>
              <a:rPr lang="fr-FR" sz="2400" b="1">
                <a:solidFill>
                  <a:srgbClr val="62992B"/>
                </a:solidFill>
                <a:latin typeface="Calibri" panose="020F0502020204030204" pitchFamily="34" charset="0"/>
              </a:rPr>
              <a:t>Participation du Comifer dans différents projets </a:t>
            </a:r>
          </a:p>
        </p:txBody>
      </p:sp>
      <p:sp>
        <p:nvSpPr>
          <p:cNvPr id="4" name="Rectangle 3"/>
          <p:cNvSpPr/>
          <p:nvPr/>
        </p:nvSpPr>
        <p:spPr>
          <a:xfrm>
            <a:off x="1344103" y="1188113"/>
            <a:ext cx="9618758" cy="3072892"/>
          </a:xfrm>
          <a:prstGeom prst="rect">
            <a:avLst/>
          </a:prstGeom>
        </p:spPr>
        <p:txBody>
          <a:bodyPr wrap="square">
            <a:spAutoFit/>
          </a:bodyPr>
          <a:lstStyle/>
          <a:p>
            <a:pPr marL="285750" indent="-285750" algn="just">
              <a:lnSpc>
                <a:spcPct val="115000"/>
              </a:lnSpc>
              <a:spcAft>
                <a:spcPts val="1000"/>
              </a:spcAft>
              <a:buFont typeface="Arial" panose="020B0604020202020204" pitchFamily="34" charset="0"/>
              <a:buChar char="•"/>
            </a:pPr>
            <a:r>
              <a:rPr lang="fr-FR" sz="1800" b="1" kern="100" err="1">
                <a:solidFill>
                  <a:srgbClr val="1F497D"/>
                </a:solidFill>
                <a:latin typeface="Calibri" panose="020F0502020204030204" pitchFamily="34" charset="0"/>
                <a:ea typeface="Calibri" panose="020F0502020204030204" pitchFamily="34" charset="0"/>
              </a:rPr>
              <a:t>CoPil</a:t>
            </a:r>
            <a:r>
              <a:rPr lang="fr-FR" sz="1800" b="1" kern="100">
                <a:solidFill>
                  <a:srgbClr val="1F497D"/>
                </a:solidFill>
                <a:latin typeface="Calibri" panose="020F0502020204030204" pitchFamily="34" charset="0"/>
                <a:ea typeface="Calibri" panose="020F0502020204030204" pitchFamily="34" charset="0"/>
              </a:rPr>
              <a:t> projet CASDAR </a:t>
            </a:r>
            <a:r>
              <a:rPr lang="fr-FR" sz="1800" b="1" kern="100" err="1">
                <a:solidFill>
                  <a:srgbClr val="1F497D"/>
                </a:solidFill>
                <a:latin typeface="Calibri" panose="020F0502020204030204" pitchFamily="34" charset="0"/>
                <a:ea typeface="Calibri" panose="020F0502020204030204" pitchFamily="34" charset="0"/>
              </a:rPr>
              <a:t>FertiDom</a:t>
            </a:r>
            <a:endParaRPr lang="fr-FR" sz="1800" kern="100">
              <a:solidFill>
                <a:srgbClr val="1F497D"/>
              </a:solidFill>
              <a:latin typeface="Calibri" panose="020F0502020204030204" pitchFamily="34" charset="0"/>
              <a:ea typeface="Calibri" panose="020F0502020204030204" pitchFamily="34" charset="0"/>
            </a:endParaRPr>
          </a:p>
          <a:p>
            <a:pPr marL="285750" indent="-285750" algn="just">
              <a:lnSpc>
                <a:spcPct val="115000"/>
              </a:lnSpc>
              <a:spcAft>
                <a:spcPts val="1000"/>
              </a:spcAft>
              <a:buFont typeface="Arial" panose="020B0604020202020204" pitchFamily="34" charset="0"/>
              <a:buChar char="•"/>
            </a:pPr>
            <a:r>
              <a:rPr lang="fr-FR" sz="1800" b="1" kern="100">
                <a:solidFill>
                  <a:srgbClr val="1F497D"/>
                </a:solidFill>
                <a:latin typeface="Calibri" panose="020F0502020204030204" pitchFamily="34" charset="0"/>
                <a:ea typeface="Calibri" panose="020F0502020204030204" pitchFamily="34" charset="0"/>
              </a:rPr>
              <a:t>Journées du Sol </a:t>
            </a:r>
            <a:r>
              <a:rPr lang="fr-FR" sz="1800" kern="100">
                <a:solidFill>
                  <a:srgbClr val="1F497D"/>
                </a:solidFill>
                <a:latin typeface="Calibri" panose="020F0502020204030204" pitchFamily="34" charset="0"/>
                <a:ea typeface="Calibri" panose="020F0502020204030204" pitchFamily="34" charset="0"/>
              </a:rPr>
              <a:t>de l'AFES, à Dijon</a:t>
            </a:r>
          </a:p>
          <a:p>
            <a:pPr marL="285750" indent="-285750" algn="just">
              <a:lnSpc>
                <a:spcPct val="115000"/>
              </a:lnSpc>
              <a:spcAft>
                <a:spcPts val="1000"/>
              </a:spcAft>
              <a:buFont typeface="Arial" panose="020B0604020202020204" pitchFamily="34" charset="0"/>
              <a:buChar char="•"/>
            </a:pPr>
            <a:r>
              <a:rPr lang="fr-FR" sz="1800" b="1" kern="100">
                <a:solidFill>
                  <a:srgbClr val="1F497D"/>
                </a:solidFill>
                <a:latin typeface="Calibri" panose="020F0502020204030204" pitchFamily="34" charset="0"/>
                <a:ea typeface="Calibri" panose="020F0502020204030204" pitchFamily="34" charset="0"/>
              </a:rPr>
              <a:t>AG du GI2E </a:t>
            </a:r>
            <a:r>
              <a:rPr lang="fr-FR" sz="1800" kern="100">
                <a:solidFill>
                  <a:srgbClr val="1F497D"/>
                </a:solidFill>
                <a:latin typeface="Calibri" panose="020F0502020204030204" pitchFamily="34" charset="0"/>
                <a:ea typeface="Calibri" panose="020F0502020204030204" pitchFamily="34" charset="0"/>
              </a:rPr>
              <a:t>Agro Réseau 64</a:t>
            </a:r>
          </a:p>
          <a:p>
            <a:pPr marL="285750" indent="-285750" algn="just">
              <a:lnSpc>
                <a:spcPct val="115000"/>
              </a:lnSpc>
              <a:spcAft>
                <a:spcPts val="1000"/>
              </a:spcAft>
              <a:buFont typeface="Arial" panose="020B0604020202020204" pitchFamily="34" charset="0"/>
              <a:buChar char="•"/>
            </a:pPr>
            <a:r>
              <a:rPr lang="fr-FR" sz="1800" b="1" kern="100" err="1">
                <a:solidFill>
                  <a:srgbClr val="1F497D"/>
                </a:solidFill>
                <a:latin typeface="Calibri" panose="020F0502020204030204" pitchFamily="34" charset="0"/>
                <a:ea typeface="Calibri" panose="020F0502020204030204" pitchFamily="34" charset="0"/>
              </a:rPr>
              <a:t>CoPil</a:t>
            </a:r>
            <a:r>
              <a:rPr lang="fr-FR" sz="1800" b="1" kern="100">
                <a:solidFill>
                  <a:srgbClr val="1F497D"/>
                </a:solidFill>
                <a:latin typeface="Calibri" panose="020F0502020204030204" pitchFamily="34" charset="0"/>
                <a:ea typeface="Calibri" panose="020F0502020204030204" pitchFamily="34" charset="0"/>
              </a:rPr>
              <a:t> </a:t>
            </a:r>
            <a:r>
              <a:rPr lang="fr-FR" sz="1800" kern="100">
                <a:solidFill>
                  <a:srgbClr val="1F497D"/>
                </a:solidFill>
                <a:latin typeface="Calibri" panose="020F0502020204030204" pitchFamily="34" charset="0"/>
                <a:ea typeface="Calibri" panose="020F0502020204030204" pitchFamily="34" charset="0"/>
              </a:rPr>
              <a:t>projet </a:t>
            </a:r>
            <a:r>
              <a:rPr lang="fr-FR" sz="1800" kern="100" err="1">
                <a:solidFill>
                  <a:srgbClr val="1F497D"/>
                </a:solidFill>
                <a:latin typeface="Calibri" panose="020F0502020204030204" pitchFamily="34" charset="0"/>
                <a:ea typeface="Calibri" panose="020F0502020204030204" pitchFamily="34" charset="0"/>
              </a:rPr>
              <a:t>Ferticlick</a:t>
            </a:r>
            <a:r>
              <a:rPr lang="fr-FR" sz="1800" kern="100">
                <a:solidFill>
                  <a:srgbClr val="1F497D"/>
                </a:solidFill>
                <a:latin typeface="Calibri" panose="020F0502020204030204" pitchFamily="34" charset="0"/>
                <a:ea typeface="Calibri" panose="020F0502020204030204" pitchFamily="34" charset="0"/>
              </a:rPr>
              <a:t> (RITTMO)</a:t>
            </a:r>
            <a:endParaRPr lang="en-GB" sz="1800" kern="100">
              <a:solidFill>
                <a:srgbClr val="1F497D"/>
              </a:solidFill>
              <a:latin typeface="Calibri" panose="020F0502020204030204" pitchFamily="34" charset="0"/>
              <a:ea typeface="Calibri" panose="020F0502020204030204" pitchFamily="34" charset="0"/>
            </a:endParaRPr>
          </a:p>
          <a:p>
            <a:pPr marL="285750" indent="-285750" algn="just">
              <a:lnSpc>
                <a:spcPct val="115000"/>
              </a:lnSpc>
              <a:spcAft>
                <a:spcPts val="1000"/>
              </a:spcAft>
              <a:buFont typeface="Arial" panose="020B0604020202020204" pitchFamily="34" charset="0"/>
              <a:buChar char="•"/>
            </a:pPr>
            <a:r>
              <a:rPr lang="fr-FR" sz="1800" kern="100">
                <a:solidFill>
                  <a:srgbClr val="1F497D"/>
                </a:solidFill>
                <a:latin typeface="Calibri" panose="020F0502020204030204" pitchFamily="34" charset="0"/>
                <a:ea typeface="Calibri" panose="020F0502020204030204" pitchFamily="34" charset="0"/>
              </a:rPr>
              <a:t>Article de vulgarisation du </a:t>
            </a:r>
            <a:r>
              <a:rPr lang="fr-FR" sz="1800" b="1" kern="100">
                <a:solidFill>
                  <a:srgbClr val="1F497D"/>
                </a:solidFill>
                <a:latin typeface="Calibri" panose="020F0502020204030204" pitchFamily="34" charset="0"/>
                <a:ea typeface="Calibri" panose="020F0502020204030204" pitchFamily="34" charset="0"/>
              </a:rPr>
              <a:t>PAN7</a:t>
            </a:r>
          </a:p>
          <a:p>
            <a:pPr marL="285750" indent="-285750" algn="just">
              <a:lnSpc>
                <a:spcPct val="115000"/>
              </a:lnSpc>
              <a:spcAft>
                <a:spcPts val="1000"/>
              </a:spcAft>
              <a:buFont typeface="Arial" panose="020B0604020202020204" pitchFamily="34" charset="0"/>
              <a:buChar char="•"/>
            </a:pPr>
            <a:r>
              <a:rPr lang="fr-FR" sz="1800" b="1" kern="100">
                <a:solidFill>
                  <a:srgbClr val="1F497D"/>
                </a:solidFill>
                <a:latin typeface="Calibri" panose="020F0502020204030204" pitchFamily="34" charset="0"/>
                <a:ea typeface="Calibri" panose="020F0502020204030204" pitchFamily="34" charset="0"/>
              </a:rPr>
              <a:t>Travaux d'actualisation de références du raisonnement de la fertilisation P</a:t>
            </a:r>
            <a:endParaRPr lang="fr-FR" sz="1800" kern="100">
              <a:solidFill>
                <a:srgbClr val="1F497D"/>
              </a:solidFill>
              <a:latin typeface="Calibri" panose="020F0502020204030204" pitchFamily="34" charset="0"/>
              <a:ea typeface="Calibri" panose="020F0502020204030204" pitchFamily="34" charset="0"/>
            </a:endParaRPr>
          </a:p>
          <a:p>
            <a:pPr marL="285750" indent="-285750" algn="just">
              <a:lnSpc>
                <a:spcPct val="115000"/>
              </a:lnSpc>
              <a:spcAft>
                <a:spcPts val="1000"/>
              </a:spcAft>
              <a:buFont typeface="Arial" panose="020B0604020202020204" pitchFamily="34" charset="0"/>
              <a:buChar char="•"/>
            </a:pPr>
            <a:endParaRPr lang="fr-FR" sz="1800" b="1" kern="100">
              <a:solidFill>
                <a:srgbClr val="1F497D"/>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03582187"/>
      </p:ext>
    </p:extLst>
  </p:cSld>
  <p:clrMapOvr>
    <a:masterClrMapping/>
  </p:clrMapOvr>
  <p:transition spd="slow">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143" y="121748"/>
            <a:ext cx="3949430"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Ordre du jour</a:t>
            </a:r>
            <a:endParaRPr lang="fr-FR" sz="4000" b="1">
              <a:solidFill>
                <a:srgbClr val="62992B"/>
              </a:solidFill>
            </a:endParaRPr>
          </a:p>
        </p:txBody>
      </p:sp>
      <p:sp>
        <p:nvSpPr>
          <p:cNvPr id="6" name="Rectangle 5"/>
          <p:cNvSpPr/>
          <p:nvPr/>
        </p:nvSpPr>
        <p:spPr>
          <a:xfrm>
            <a:off x="1193689" y="1177104"/>
            <a:ext cx="11059802" cy="4957383"/>
          </a:xfrm>
          <a:prstGeom prst="rect">
            <a:avLst/>
          </a:prstGeom>
        </p:spPr>
        <p:txBody>
          <a:bodyPr wrap="square">
            <a:spAutoFit/>
          </a:bodyPr>
          <a:lstStyle/>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de l’ordre du jour de l’Assemblée Générale</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du procès-verbal de l’Assemblée Générale du 31 mars 2022</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Bilan de l’activité du Comifer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Rapport moral du président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Activité 2022</a:t>
            </a:r>
          </a:p>
          <a:p>
            <a:pPr marL="1314450" lvl="2" indent="-400050">
              <a:buClr>
                <a:srgbClr val="1F497D"/>
              </a:buClr>
              <a:buFont typeface="+mj-lt"/>
              <a:buAutoNum type="romanLcPeriod"/>
              <a:tabLst>
                <a:tab pos="1343025" algn="l"/>
              </a:tabLst>
            </a:pPr>
            <a:r>
              <a:rPr lang="fr-FR" sz="1200">
                <a:solidFill>
                  <a:srgbClr val="6FAD31"/>
                </a:solidFill>
                <a:latin typeface="Calibri" panose="020F0502020204030204" pitchFamily="34" charset="0"/>
              </a:rPr>
              <a:t>	</a:t>
            </a:r>
            <a:r>
              <a:rPr lang="fr-FR" sz="1200">
                <a:solidFill>
                  <a:srgbClr val="1F497D"/>
                </a:solidFill>
                <a:latin typeface="Calibri" panose="020F0502020204030204" pitchFamily="34" charset="0"/>
              </a:rPr>
              <a:t>Production des groupes de travail Comifer</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du groupe conjoint Comifer-RMT-Bouclage</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Convention Comifer-MASA </a:t>
            </a:r>
            <a:r>
              <a:rPr lang="fr-FR" sz="1050">
                <a:solidFill>
                  <a:srgbClr val="1F497D"/>
                </a:solidFill>
                <a:latin typeface="Calibri" panose="020F0502020204030204" pitchFamily="34" charset="0"/>
              </a:rPr>
              <a:t>(Ministère de l’Agriculture, de l’Alimentation et de la Souveraineté alimentaire) </a:t>
            </a:r>
            <a:r>
              <a:rPr lang="fr-FR" sz="1400">
                <a:solidFill>
                  <a:srgbClr val="1F497D"/>
                </a:solidFill>
                <a:latin typeface="Calibri" panose="020F0502020204030204" pitchFamily="34" charset="0"/>
              </a:rPr>
              <a:t>	</a:t>
            </a:r>
          </a:p>
          <a:p>
            <a:pPr marL="1314450" lvl="2" indent="-400050">
              <a:buClr>
                <a:srgbClr val="1F497D"/>
              </a:buClr>
              <a:buFont typeface="+mj-lt"/>
              <a:buAutoNum type="romanLcPeriod"/>
              <a:tabLst>
                <a:tab pos="1343025" algn="l"/>
              </a:tabLst>
            </a:pPr>
            <a:r>
              <a:rPr lang="fr-FR" sz="1400">
                <a:solidFill>
                  <a:srgbClr val="1F497D"/>
                </a:solidFill>
                <a:latin typeface="Calibri" panose="020F0502020204030204" pitchFamily="34" charset="0"/>
              </a:rPr>
              <a:t>	</a:t>
            </a:r>
            <a:r>
              <a:rPr lang="fr-FR" sz="1200">
                <a:solidFill>
                  <a:srgbClr val="1F497D"/>
                </a:solidFill>
                <a:latin typeface="Calibri" panose="020F0502020204030204" pitchFamily="34" charset="0"/>
              </a:rPr>
              <a:t>Bilan JT 2022 </a:t>
            </a:r>
            <a:r>
              <a:rPr lang="fr-FR" sz="1050">
                <a:solidFill>
                  <a:srgbClr val="1F497D"/>
                </a:solidFill>
                <a:latin typeface="Calibri" panose="020F0502020204030204" pitchFamily="34" charset="0"/>
              </a:rPr>
              <a:t>« Oligo-éléments et contaminants métalliques en agriculture : quelles réponses face aux enjeux agronomiques, sanitaires, environnementaux ?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16</a:t>
            </a:r>
            <a:r>
              <a:rPr lang="fr-FR" sz="1200" baseline="30000">
                <a:solidFill>
                  <a:srgbClr val="1F497D"/>
                </a:solidFill>
                <a:latin typeface="Calibri" panose="020F0502020204030204" pitchFamily="34" charset="0"/>
              </a:rPr>
              <a:t>è</a:t>
            </a:r>
            <a:r>
              <a:rPr lang="fr-FR" sz="1200">
                <a:solidFill>
                  <a:srgbClr val="1F497D"/>
                </a:solidFill>
                <a:latin typeface="Calibri" panose="020F0502020204030204" pitchFamily="34" charset="0"/>
              </a:rPr>
              <a:t> Rencontres Comifer-Gemas 2023</a:t>
            </a:r>
          </a:p>
          <a:p>
            <a:pPr marL="800100" lvl="1" indent="-342900">
              <a:buClr>
                <a:srgbClr val="1F497D"/>
              </a:buClr>
              <a:buFont typeface="+mj-lt"/>
              <a:buAutoNum type="alphaLcPeriod"/>
            </a:pPr>
            <a:r>
              <a:rPr lang="fr-FR" sz="1200">
                <a:solidFill>
                  <a:srgbClr val="1F497D"/>
                </a:solidFill>
                <a:latin typeface="Calibri" panose="020F0502020204030204" pitchFamily="34" charset="0"/>
              </a:rPr>
              <a:t>JT 2024 « Pratiques de fertilisation face à la diversité des systèmes de culture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Site internet</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Présentation des comptes 2022 – Projet de budget 2023 – Montant des adhésions 2024</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Renouvellement du tiers sortant des administrateurs </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Points divers : </a:t>
            </a:r>
          </a:p>
          <a:p>
            <a:pPr marL="742950" lvl="1" indent="-285750">
              <a:buFont typeface="+mj-lt"/>
              <a:buAutoNum type="alphaLcPeriod"/>
            </a:pPr>
            <a:r>
              <a:rPr lang="fr-FR" sz="1100">
                <a:solidFill>
                  <a:srgbClr val="1F497D"/>
                </a:solidFill>
                <a:effectLst/>
                <a:latin typeface="Calibri" panose="020F0502020204030204" pitchFamily="34" charset="0"/>
                <a:ea typeface="Times New Roman" panose="02020603050405020304" pitchFamily="18" charset="0"/>
              </a:rPr>
              <a:t>Participation du Comifer dans différents projets </a:t>
            </a:r>
            <a:endParaRPr lang="fr-FR" sz="1200">
              <a:solidFill>
                <a:srgbClr val="1F497D"/>
              </a:solidFill>
              <a:effectLst/>
              <a:latin typeface="Times New Roman" panose="02020603050405020304" pitchFamily="18" charset="0"/>
              <a:ea typeface="Calibri" panose="020F0502020204030204" pitchFamily="34" charset="0"/>
            </a:endParaRPr>
          </a:p>
          <a:p>
            <a:pPr marL="342900" indent="-342900">
              <a:lnSpc>
                <a:spcPct val="150000"/>
              </a:lnSpc>
              <a:spcAft>
                <a:spcPts val="600"/>
              </a:spcAft>
              <a:buClr>
                <a:srgbClr val="1F497D"/>
              </a:buClr>
              <a:buFont typeface="+mj-lt"/>
              <a:buAutoNum type="arabicPeriod"/>
            </a:pPr>
            <a:r>
              <a:rPr lang="fr-FR" sz="1600" b="1">
                <a:solidFill>
                  <a:srgbClr val="6FAD31"/>
                </a:solidFill>
                <a:latin typeface="Calibri" panose="020F0502020204030204" pitchFamily="34" charset="0"/>
              </a:rPr>
              <a:t>Fixation de la date de l’Assemblée Générale 2024</a:t>
            </a:r>
          </a:p>
          <a:p>
            <a:pPr>
              <a:spcAft>
                <a:spcPts val="600"/>
              </a:spcAft>
              <a:buClr>
                <a:srgbClr val="62992B"/>
              </a:buClr>
            </a:pPr>
            <a:r>
              <a:rPr lang="fr-FR" sz="1200">
                <a:solidFill>
                  <a:srgbClr val="1F497D"/>
                </a:solidFill>
                <a:latin typeface="Calibri" panose="020F0502020204030204" pitchFamily="34" charset="0"/>
              </a:rPr>
              <a:t>Présentation de l’AFA - Association française d’Agronomie - par Adeline Michel, présidente. </a:t>
            </a:r>
            <a:br>
              <a:rPr lang="fr-FR" sz="1200">
                <a:solidFill>
                  <a:srgbClr val="1F497D"/>
                </a:solidFill>
                <a:latin typeface="Calibri" panose="020F0502020204030204" pitchFamily="34" charset="0"/>
              </a:rPr>
            </a:br>
            <a:r>
              <a:rPr lang="fr-FR" sz="1200">
                <a:solidFill>
                  <a:srgbClr val="1F497D"/>
                </a:solidFill>
                <a:latin typeface="Calibri" panose="020F0502020204030204" pitchFamily="34" charset="0"/>
              </a:rPr>
              <a:t>Cette présentation sera suivie d’une discussion ouverte autour de projets à coordonner avec le COMIFER. </a:t>
            </a:r>
          </a:p>
          <a:p>
            <a:pPr>
              <a:lnSpc>
                <a:spcPct val="150000"/>
              </a:lnSpc>
              <a:buClr>
                <a:srgbClr val="1F497D"/>
              </a:buClr>
            </a:pPr>
            <a:r>
              <a:rPr lang="fr-FR" sz="1200">
                <a:solidFill>
                  <a:srgbClr val="1F497D"/>
                </a:solidFill>
                <a:latin typeface="Calibri" panose="020F0502020204030204" pitchFamily="34" charset="0"/>
              </a:rPr>
              <a:t>Pause déjeuner</a:t>
            </a:r>
          </a:p>
        </p:txBody>
      </p:sp>
      <p:sp>
        <p:nvSpPr>
          <p:cNvPr id="2" name="ZoneTexte 1">
            <a:extLst>
              <a:ext uri="{FF2B5EF4-FFF2-40B4-BE49-F238E27FC236}">
                <a16:creationId xmlns:a16="http://schemas.microsoft.com/office/drawing/2014/main" id="{97FA6110-3F4A-41C1-8343-A2ADAB1C4456}"/>
              </a:ext>
            </a:extLst>
          </p:cNvPr>
          <p:cNvSpPr txBox="1"/>
          <p:nvPr/>
        </p:nvSpPr>
        <p:spPr>
          <a:xfrm>
            <a:off x="335412" y="1264148"/>
            <a:ext cx="616017"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 9h30 -11h40</a:t>
            </a:r>
          </a:p>
        </p:txBody>
      </p:sp>
      <p:sp>
        <p:nvSpPr>
          <p:cNvPr id="5" name="ZoneTexte 4">
            <a:extLst>
              <a:ext uri="{FF2B5EF4-FFF2-40B4-BE49-F238E27FC236}">
                <a16:creationId xmlns:a16="http://schemas.microsoft.com/office/drawing/2014/main" id="{818A8637-8E54-41B9-8743-AE2F73D9B970}"/>
              </a:ext>
            </a:extLst>
          </p:cNvPr>
          <p:cNvSpPr txBox="1"/>
          <p:nvPr/>
        </p:nvSpPr>
        <p:spPr>
          <a:xfrm>
            <a:off x="265830" y="5146375"/>
            <a:ext cx="685599"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11h40 -12h30</a:t>
            </a:r>
          </a:p>
        </p:txBody>
      </p:sp>
      <p:sp>
        <p:nvSpPr>
          <p:cNvPr id="4" name="ZoneTexte 3">
            <a:extLst>
              <a:ext uri="{FF2B5EF4-FFF2-40B4-BE49-F238E27FC236}">
                <a16:creationId xmlns:a16="http://schemas.microsoft.com/office/drawing/2014/main" id="{C7C6951C-A4D0-1088-AF0E-F96F13108AA2}"/>
              </a:ext>
            </a:extLst>
          </p:cNvPr>
          <p:cNvSpPr txBox="1"/>
          <p:nvPr/>
        </p:nvSpPr>
        <p:spPr>
          <a:xfrm>
            <a:off x="265829" y="5665960"/>
            <a:ext cx="685599" cy="276999"/>
          </a:xfrm>
          <a:prstGeom prst="rect">
            <a:avLst/>
          </a:prstGeom>
          <a:noFill/>
        </p:spPr>
        <p:txBody>
          <a:bodyPr wrap="square" rtlCol="0">
            <a:spAutoFit/>
          </a:bodyPr>
          <a:lstStyle/>
          <a:p>
            <a:r>
              <a:rPr lang="fr-FR" sz="1200" b="1">
                <a:solidFill>
                  <a:srgbClr val="1F497D"/>
                </a:solidFill>
                <a:latin typeface="Calibri" panose="020F0502020204030204" pitchFamily="34" charset="0"/>
              </a:rPr>
              <a:t>12h30 </a:t>
            </a:r>
          </a:p>
        </p:txBody>
      </p:sp>
    </p:spTree>
    <p:extLst>
      <p:ext uri="{BB962C8B-B14F-4D97-AF65-F5344CB8AC3E}">
        <p14:creationId xmlns:p14="http://schemas.microsoft.com/office/powerpoint/2010/main" val="1293494722"/>
      </p:ext>
    </p:extLst>
  </p:cSld>
  <p:clrMapOvr>
    <a:masterClrMapping/>
  </p:clrMapOvr>
  <p:transition spd="slow">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81401" y="121749"/>
            <a:ext cx="7067173" cy="589072"/>
          </a:xfrm>
          <a:prstGeom prst="rect">
            <a:avLst/>
          </a:prstGeom>
        </p:spPr>
        <p:txBody>
          <a:bodyPr wrap="square">
            <a:spAutoFit/>
          </a:bodyPr>
          <a:lstStyle/>
          <a:p>
            <a:pPr algn="r">
              <a:lnSpc>
                <a:spcPct val="150000"/>
              </a:lnSpc>
              <a:buClr>
                <a:srgbClr val="1F497D"/>
              </a:buClr>
            </a:pPr>
            <a:r>
              <a:rPr lang="fr-FR" sz="2400" b="1">
                <a:solidFill>
                  <a:srgbClr val="62992B"/>
                </a:solidFill>
                <a:latin typeface="Calibri" panose="020F0502020204030204" pitchFamily="34" charset="0"/>
              </a:rPr>
              <a:t>       Date Assemblée Générale 2024</a:t>
            </a:r>
          </a:p>
        </p:txBody>
      </p:sp>
      <p:sp>
        <p:nvSpPr>
          <p:cNvPr id="4" name="Rectangle 3"/>
          <p:cNvSpPr/>
          <p:nvPr/>
        </p:nvSpPr>
        <p:spPr>
          <a:xfrm>
            <a:off x="1344103" y="1188113"/>
            <a:ext cx="3694824" cy="464871"/>
          </a:xfrm>
          <a:prstGeom prst="rect">
            <a:avLst/>
          </a:prstGeom>
        </p:spPr>
        <p:txBody>
          <a:bodyPr wrap="square">
            <a:spAutoFit/>
          </a:bodyPr>
          <a:lstStyle/>
          <a:p>
            <a:pPr marL="342900" indent="-342900">
              <a:lnSpc>
                <a:spcPct val="150000"/>
              </a:lnSpc>
              <a:buClr>
                <a:srgbClr val="1F497D"/>
              </a:buClr>
              <a:buFont typeface="Wingdings" panose="05000000000000000000" pitchFamily="2" charset="2"/>
              <a:buChar char="Ø"/>
            </a:pPr>
            <a:r>
              <a:rPr lang="fr-FR" b="1" u="sng">
                <a:solidFill>
                  <a:srgbClr val="1F497D"/>
                </a:solidFill>
                <a:latin typeface="Calibri" panose="020F0502020204030204" pitchFamily="34" charset="0"/>
              </a:rPr>
              <a:t>Dates des vacances 2023/2024 </a:t>
            </a:r>
            <a:r>
              <a:rPr lang="fr-FR" b="1">
                <a:solidFill>
                  <a:srgbClr val="1F497D"/>
                </a:solidFill>
                <a:latin typeface="Calibri" panose="020F0502020204030204" pitchFamily="34" charset="0"/>
              </a:rPr>
              <a:t>:</a:t>
            </a:r>
            <a:endParaRPr lang="fr-FR" b="1">
              <a:solidFill>
                <a:srgbClr val="62992B"/>
              </a:solidFill>
              <a:latin typeface="Calibri" panose="020F0502020204030204" pitchFamily="34" charset="0"/>
            </a:endParaRPr>
          </a:p>
        </p:txBody>
      </p:sp>
      <p:sp>
        <p:nvSpPr>
          <p:cNvPr id="9" name="Rectangle 8">
            <a:extLst>
              <a:ext uri="{FF2B5EF4-FFF2-40B4-BE49-F238E27FC236}">
                <a16:creationId xmlns:a16="http://schemas.microsoft.com/office/drawing/2014/main" id="{D2F234DA-E7B5-43B6-BD28-28ED7AC278BC}"/>
              </a:ext>
            </a:extLst>
          </p:cNvPr>
          <p:cNvSpPr/>
          <p:nvPr/>
        </p:nvSpPr>
        <p:spPr>
          <a:xfrm>
            <a:off x="7461658" y="2573317"/>
            <a:ext cx="4212122" cy="1711366"/>
          </a:xfrm>
          <a:prstGeom prst="rect">
            <a:avLst/>
          </a:prstGeom>
        </p:spPr>
        <p:txBody>
          <a:bodyPr wrap="square">
            <a:spAutoFit/>
          </a:bodyPr>
          <a:lstStyle/>
          <a:p>
            <a:pPr marL="342900" indent="-342900">
              <a:lnSpc>
                <a:spcPct val="150000"/>
              </a:lnSpc>
              <a:buClr>
                <a:srgbClr val="1F497D"/>
              </a:buClr>
              <a:buFont typeface="Wingdings" panose="05000000000000000000" pitchFamily="2" charset="2"/>
              <a:buChar char="Ø"/>
            </a:pPr>
            <a:r>
              <a:rPr lang="fr-FR" b="1" u="sng">
                <a:solidFill>
                  <a:srgbClr val="F0722C"/>
                </a:solidFill>
                <a:latin typeface="Calibri" panose="020F0502020204030204" pitchFamily="34" charset="0"/>
              </a:rPr>
              <a:t>Propositions de dates AG 2024 </a:t>
            </a:r>
            <a:r>
              <a:rPr lang="fr-FR" b="1" u="sng">
                <a:solidFill>
                  <a:srgbClr val="1F497D"/>
                </a:solidFill>
                <a:latin typeface="Calibri" panose="020F0502020204030204" pitchFamily="34" charset="0"/>
              </a:rPr>
              <a:t>:</a:t>
            </a:r>
          </a:p>
          <a:p>
            <a:pPr marL="800100" lvl="1" indent="-342900">
              <a:lnSpc>
                <a:spcPct val="150000"/>
              </a:lnSpc>
              <a:buClr>
                <a:srgbClr val="1F497D"/>
              </a:buClr>
              <a:buFont typeface="Courier New" panose="02070309020205020404" pitchFamily="49" charset="0"/>
              <a:buChar char="o"/>
            </a:pPr>
            <a:r>
              <a:rPr lang="fr-FR">
                <a:solidFill>
                  <a:srgbClr val="1F497D"/>
                </a:solidFill>
                <a:latin typeface="Calibri" panose="020F0502020204030204" pitchFamily="34" charset="0"/>
              </a:rPr>
              <a:t>Mardi 26 mars 2024</a:t>
            </a:r>
          </a:p>
          <a:p>
            <a:pPr marL="800100" lvl="1" indent="-342900">
              <a:lnSpc>
                <a:spcPct val="150000"/>
              </a:lnSpc>
              <a:buClr>
                <a:srgbClr val="1F497D"/>
              </a:buClr>
              <a:buFont typeface="Courier New" panose="02070309020205020404" pitchFamily="49" charset="0"/>
              <a:buChar char="o"/>
            </a:pPr>
            <a:r>
              <a:rPr lang="fr-FR">
                <a:solidFill>
                  <a:srgbClr val="1F497D"/>
                </a:solidFill>
                <a:latin typeface="Calibri" panose="020F0502020204030204" pitchFamily="34" charset="0"/>
              </a:rPr>
              <a:t>Jeudi 28 mars 2024</a:t>
            </a:r>
          </a:p>
          <a:p>
            <a:pPr marL="800100" lvl="1" indent="-342900">
              <a:lnSpc>
                <a:spcPct val="150000"/>
              </a:lnSpc>
              <a:buClr>
                <a:srgbClr val="1F497D"/>
              </a:buClr>
              <a:buFont typeface="Courier New" panose="02070309020205020404" pitchFamily="49" charset="0"/>
              <a:buChar char="o"/>
            </a:pPr>
            <a:r>
              <a:rPr lang="fr-FR">
                <a:solidFill>
                  <a:srgbClr val="1F497D"/>
                </a:solidFill>
                <a:latin typeface="Calibri" panose="020F0502020204030204" pitchFamily="34" charset="0"/>
              </a:rPr>
              <a:t>Jeudi 4 avril 2024</a:t>
            </a:r>
          </a:p>
        </p:txBody>
      </p:sp>
      <p:pic>
        <p:nvPicPr>
          <p:cNvPr id="10" name="Image 9">
            <a:extLst>
              <a:ext uri="{FF2B5EF4-FFF2-40B4-BE49-F238E27FC236}">
                <a16:creationId xmlns:a16="http://schemas.microsoft.com/office/drawing/2014/main" id="{7EC690BE-8E06-BF94-1380-36536C0CAFDF}"/>
              </a:ext>
            </a:extLst>
          </p:cNvPr>
          <p:cNvPicPr>
            <a:picLocks noChangeAspect="1"/>
          </p:cNvPicPr>
          <p:nvPr/>
        </p:nvPicPr>
        <p:blipFill>
          <a:blip r:embed="rId3"/>
          <a:stretch>
            <a:fillRect/>
          </a:stretch>
        </p:blipFill>
        <p:spPr>
          <a:xfrm>
            <a:off x="88489" y="1793212"/>
            <a:ext cx="6604803" cy="3876675"/>
          </a:xfrm>
          <a:prstGeom prst="rect">
            <a:avLst/>
          </a:prstGeom>
        </p:spPr>
      </p:pic>
      <p:sp>
        <p:nvSpPr>
          <p:cNvPr id="12" name="Parenthèse ouvrante 11">
            <a:extLst>
              <a:ext uri="{FF2B5EF4-FFF2-40B4-BE49-F238E27FC236}">
                <a16:creationId xmlns:a16="http://schemas.microsoft.com/office/drawing/2014/main" id="{130A16B6-0AAA-603B-7FD8-764F45F3BB59}"/>
              </a:ext>
            </a:extLst>
          </p:cNvPr>
          <p:cNvSpPr/>
          <p:nvPr/>
        </p:nvSpPr>
        <p:spPr>
          <a:xfrm flipH="1">
            <a:off x="104951" y="3580274"/>
            <a:ext cx="45719" cy="1136425"/>
          </a:xfrm>
          <a:prstGeom prst="leftBracket">
            <a:avLst/>
          </a:prstGeom>
          <a:solidFill>
            <a:srgbClr val="FFC000"/>
          </a:solidFill>
          <a:ln>
            <a:solidFill>
              <a:srgbClr val="FFC00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fr-FR"/>
          </a:p>
        </p:txBody>
      </p:sp>
      <p:sp>
        <p:nvSpPr>
          <p:cNvPr id="15" name="Parenthèse fermante 14">
            <a:extLst>
              <a:ext uri="{FF2B5EF4-FFF2-40B4-BE49-F238E27FC236}">
                <a16:creationId xmlns:a16="http://schemas.microsoft.com/office/drawing/2014/main" id="{AF2D846D-E55C-FF27-69E6-68BC8C0228A9}"/>
              </a:ext>
            </a:extLst>
          </p:cNvPr>
          <p:cNvSpPr/>
          <p:nvPr/>
        </p:nvSpPr>
        <p:spPr>
          <a:xfrm>
            <a:off x="6422897" y="3580274"/>
            <a:ext cx="45719" cy="1136425"/>
          </a:xfrm>
          <a:prstGeom prst="rightBracket">
            <a:avLst/>
          </a:prstGeom>
          <a:solidFill>
            <a:srgbClr val="FFC000"/>
          </a:solidFill>
          <a:ln>
            <a:solidFill>
              <a:srgbClr val="FFC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716648864"/>
      </p:ext>
    </p:extLst>
  </p:cSld>
  <p:clrMapOvr>
    <a:masterClrMapping/>
  </p:clrMapOvr>
  <p:transition spd="slow">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75129" y="121748"/>
            <a:ext cx="7773445" cy="707886"/>
          </a:xfrm>
          <a:prstGeom prst="rect">
            <a:avLst/>
          </a:prstGeom>
        </p:spPr>
        <p:txBody>
          <a:bodyPr wrap="square">
            <a:spAutoFit/>
          </a:bodyPr>
          <a:lstStyle/>
          <a:p>
            <a:pPr algn="r"/>
            <a:r>
              <a:rPr lang="fr-FR" sz="4000" b="1">
                <a:solidFill>
                  <a:srgbClr val="62992B"/>
                </a:solidFill>
                <a:latin typeface="Calibri" pitchFamily="34" charset="0"/>
                <a:cs typeface="Calibri" pitchFamily="34" charset="0"/>
              </a:rPr>
              <a:t>Assemblée générale</a:t>
            </a:r>
          </a:p>
        </p:txBody>
      </p:sp>
      <p:sp>
        <p:nvSpPr>
          <p:cNvPr id="6" name="Rectangle 5"/>
          <p:cNvSpPr/>
          <p:nvPr/>
        </p:nvSpPr>
        <p:spPr>
          <a:xfrm>
            <a:off x="714375" y="1235365"/>
            <a:ext cx="10563225" cy="4374724"/>
          </a:xfrm>
          <a:prstGeom prst="rect">
            <a:avLst/>
          </a:prstGeom>
        </p:spPr>
        <p:txBody>
          <a:bodyPr wrap="square">
            <a:spAutoFit/>
          </a:bodyPr>
          <a:lstStyle/>
          <a:p>
            <a:pPr algn="ctr">
              <a:lnSpc>
                <a:spcPct val="150000"/>
              </a:lnSpc>
              <a:buClr>
                <a:srgbClr val="1F497D"/>
              </a:buClr>
            </a:pPr>
            <a:r>
              <a:rPr lang="fr-FR" sz="4400" b="1">
                <a:solidFill>
                  <a:srgbClr val="62992B"/>
                </a:solidFill>
                <a:latin typeface="Calibri" panose="020F0502020204030204" pitchFamily="34" charset="0"/>
              </a:rPr>
              <a:t>VOTE</a:t>
            </a:r>
            <a:endParaRPr lang="fr-FR" sz="4400" b="1">
              <a:solidFill>
                <a:srgbClr val="FF0000"/>
              </a:solidFill>
              <a:latin typeface="Calibri" panose="020F0502020204030204" pitchFamily="34" charset="0"/>
            </a:endParaRPr>
          </a:p>
          <a:p>
            <a:pPr algn="ctr">
              <a:lnSpc>
                <a:spcPct val="150000"/>
              </a:lnSpc>
              <a:buClr>
                <a:srgbClr val="1F497D"/>
              </a:buClr>
            </a:pPr>
            <a:r>
              <a:rPr lang="fr-FR" sz="2400" b="1">
                <a:solidFill>
                  <a:srgbClr val="62992B"/>
                </a:solidFill>
                <a:latin typeface="Calibri" panose="020F0502020204030204" pitchFamily="34" charset="0"/>
              </a:rPr>
              <a:t>Date Assemblée Générale en 2024</a:t>
            </a:r>
          </a:p>
          <a:p>
            <a:pPr algn="ctr">
              <a:lnSpc>
                <a:spcPct val="150000"/>
              </a:lnSpc>
              <a:buClr>
                <a:srgbClr val="1F497D"/>
              </a:buClr>
            </a:pPr>
            <a:endParaRPr lang="fr-FR" sz="2400" b="1">
              <a:solidFill>
                <a:srgbClr val="62992B"/>
              </a:solidFill>
              <a:latin typeface="Calibri" panose="020F0502020204030204" pitchFamily="34" charset="0"/>
            </a:endParaRPr>
          </a:p>
          <a:p>
            <a:pPr marL="457200" indent="-457200">
              <a:lnSpc>
                <a:spcPct val="150000"/>
              </a:lnSpc>
              <a:buClr>
                <a:srgbClr val="1F497D"/>
              </a:buClr>
              <a:buFont typeface="Calibri" panose="020F0502020204030204" pitchFamily="34" charset="0"/>
              <a:buChar char="₋"/>
            </a:pPr>
            <a:r>
              <a:rPr lang="fr-FR" b="1">
                <a:solidFill>
                  <a:srgbClr val="1F497D"/>
                </a:solidFill>
                <a:latin typeface="Calibri" panose="020F0502020204030204" pitchFamily="34" charset="0"/>
              </a:rPr>
              <a:t>Via le lien reçu par email  ou Via le lien qui s’affiche dans la fenêtre « conversation » de Teams</a:t>
            </a:r>
          </a:p>
          <a:p>
            <a:pPr marL="457200" indent="-457200">
              <a:lnSpc>
                <a:spcPct val="150000"/>
              </a:lnSpc>
              <a:buClr>
                <a:srgbClr val="1F497D"/>
              </a:buClr>
              <a:buFont typeface="Calibri" panose="020F0502020204030204" pitchFamily="34" charset="0"/>
              <a:buChar char="-"/>
            </a:pPr>
            <a:r>
              <a:rPr lang="fr-FR" b="1">
                <a:solidFill>
                  <a:srgbClr val="1F497D"/>
                </a:solidFill>
                <a:latin typeface="Calibri" panose="020F0502020204030204" pitchFamily="34" charset="0"/>
              </a:rPr>
              <a:t>Code identification = code postal d’adhésion</a:t>
            </a:r>
          </a:p>
          <a:p>
            <a:pPr marL="457200" indent="-457200">
              <a:lnSpc>
                <a:spcPct val="150000"/>
              </a:lnSpc>
              <a:buClr>
                <a:srgbClr val="1F497D"/>
              </a:buClr>
              <a:buFontTx/>
              <a:buChar char="-"/>
            </a:pPr>
            <a:r>
              <a:rPr lang="fr-FR" b="1">
                <a:solidFill>
                  <a:srgbClr val="1F497D"/>
                </a:solidFill>
                <a:latin typeface="Calibri" panose="020F0502020204030204" pitchFamily="34" charset="0"/>
              </a:rPr>
              <a:t>Si vous êtes en possession d’une procuration, vous devez voter deux fois (utilisez votre code postal d’adhésion)</a:t>
            </a:r>
          </a:p>
          <a:p>
            <a:pPr algn="ctr">
              <a:lnSpc>
                <a:spcPct val="150000"/>
              </a:lnSpc>
              <a:buClr>
                <a:srgbClr val="1F497D"/>
              </a:buClr>
            </a:pPr>
            <a:endParaRPr lang="fr-FR" sz="2400" b="1">
              <a:solidFill>
                <a:srgbClr val="62992B"/>
              </a:solidFill>
              <a:latin typeface="Calibri" panose="020F0502020204030204" pitchFamily="34" charset="0"/>
            </a:endParaRPr>
          </a:p>
        </p:txBody>
      </p:sp>
      <p:sp>
        <p:nvSpPr>
          <p:cNvPr id="4" name="Espace réservé du numéro de diapositive 11"/>
          <p:cNvSpPr>
            <a:spLocks noGrp="1"/>
          </p:cNvSpPr>
          <p:nvPr>
            <p:ph type="sldNum" sz="quarter" idx="11"/>
          </p:nvPr>
        </p:nvSpPr>
        <p:spPr>
          <a:xfrm>
            <a:off x="10910432" y="6582381"/>
            <a:ext cx="1281568" cy="275619"/>
          </a:xfrm>
          <a:prstGeom prst="rect">
            <a:avLst/>
          </a:prstGeom>
        </p:spPr>
        <p:txBody>
          <a:bodyPr/>
          <a:lstStyle>
            <a:lvl1pPr>
              <a:defRPr lang="en-US" sz="900" b="1" kern="1200" baseline="0" smtClean="0">
                <a:solidFill>
                  <a:srgbClr val="548325"/>
                </a:solidFill>
                <a:latin typeface="Calibri" pitchFamily="34" charset="0"/>
                <a:ea typeface="+mn-ea"/>
                <a:cs typeface="Calibri" pitchFamily="34" charset="0"/>
              </a:defRPr>
            </a:lvl1pPr>
          </a:lstStyle>
          <a:p>
            <a:fld id="{A06AE2B4-3A99-4192-BFF4-BE13FC41EF23}" type="slidenum">
              <a:rPr lang="fr-FR" smtClean="0">
                <a:solidFill>
                  <a:srgbClr val="68A22E"/>
                </a:solidFill>
              </a:rPr>
              <a:pPr/>
              <a:t>83</a:t>
            </a:fld>
            <a:endParaRPr lang="fr-FR">
              <a:solidFill>
                <a:srgbClr val="68A22E"/>
              </a:solidFill>
            </a:endParaRPr>
          </a:p>
        </p:txBody>
      </p:sp>
    </p:spTree>
    <p:extLst>
      <p:ext uri="{BB962C8B-B14F-4D97-AF65-F5344CB8AC3E}">
        <p14:creationId xmlns:p14="http://schemas.microsoft.com/office/powerpoint/2010/main" val="22509017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99143" y="121748"/>
            <a:ext cx="3949430"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Ordre du jour</a:t>
            </a:r>
            <a:endParaRPr lang="fr-FR" sz="4000" b="1">
              <a:solidFill>
                <a:srgbClr val="62992B"/>
              </a:solidFill>
            </a:endParaRPr>
          </a:p>
        </p:txBody>
      </p:sp>
      <p:sp>
        <p:nvSpPr>
          <p:cNvPr id="6" name="Rectangle 5"/>
          <p:cNvSpPr/>
          <p:nvPr/>
        </p:nvSpPr>
        <p:spPr>
          <a:xfrm>
            <a:off x="1193689" y="1177104"/>
            <a:ext cx="11059802" cy="4988160"/>
          </a:xfrm>
          <a:prstGeom prst="rect">
            <a:avLst/>
          </a:prstGeom>
        </p:spPr>
        <p:txBody>
          <a:bodyPr wrap="square">
            <a:spAutoFit/>
          </a:bodyPr>
          <a:lstStyle/>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de l’ordre du jour de l’Assemblée Générale</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Approbation du procès-verbal de l’Assemblée Générale du 31 mars 2022</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Bilan de l’activité du Comifer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Rapport moral du président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Activité 2022</a:t>
            </a:r>
          </a:p>
          <a:p>
            <a:pPr marL="1314450" lvl="2" indent="-400050">
              <a:buClr>
                <a:srgbClr val="1F497D"/>
              </a:buClr>
              <a:buFont typeface="+mj-lt"/>
              <a:buAutoNum type="romanLcPeriod"/>
              <a:tabLst>
                <a:tab pos="1343025" algn="l"/>
              </a:tabLst>
            </a:pPr>
            <a:r>
              <a:rPr lang="fr-FR" sz="1600" b="1">
                <a:solidFill>
                  <a:srgbClr val="6FAD31"/>
                </a:solidFill>
                <a:latin typeface="Calibri" panose="020F0502020204030204" pitchFamily="34" charset="0"/>
              </a:rPr>
              <a:t>	</a:t>
            </a:r>
            <a:r>
              <a:rPr lang="fr-FR" sz="1200">
                <a:solidFill>
                  <a:srgbClr val="1F497D"/>
                </a:solidFill>
                <a:latin typeface="Calibri" panose="020F0502020204030204" pitchFamily="34" charset="0"/>
              </a:rPr>
              <a:t>Production des groupes de travail Comifer</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Production du groupe conjoint Comifer-RMT-Bouclage</a:t>
            </a:r>
          </a:p>
          <a:p>
            <a:pPr marL="1314450" lvl="2" indent="-400050">
              <a:buClr>
                <a:srgbClr val="1F497D"/>
              </a:buClr>
              <a:buFont typeface="+mj-lt"/>
              <a:buAutoNum type="romanLcPeriod"/>
              <a:tabLst>
                <a:tab pos="1343025" algn="l"/>
              </a:tabLst>
            </a:pPr>
            <a:r>
              <a:rPr lang="fr-FR" sz="1200">
                <a:solidFill>
                  <a:srgbClr val="1F497D"/>
                </a:solidFill>
                <a:latin typeface="Calibri" panose="020F0502020204030204" pitchFamily="34" charset="0"/>
              </a:rPr>
              <a:t>	Convention Comifer-MASA </a:t>
            </a:r>
            <a:r>
              <a:rPr lang="fr-FR" sz="1050">
                <a:solidFill>
                  <a:srgbClr val="1F497D"/>
                </a:solidFill>
                <a:latin typeface="Calibri" panose="020F0502020204030204" pitchFamily="34" charset="0"/>
              </a:rPr>
              <a:t>(Ministère de l’Agriculture, de l’Alimentation et de la Souveraineté alimentaire) </a:t>
            </a:r>
            <a:r>
              <a:rPr lang="fr-FR" sz="1400">
                <a:solidFill>
                  <a:srgbClr val="1F497D"/>
                </a:solidFill>
                <a:latin typeface="Calibri" panose="020F0502020204030204" pitchFamily="34" charset="0"/>
              </a:rPr>
              <a:t>	</a:t>
            </a:r>
          </a:p>
          <a:p>
            <a:pPr marL="1314450" lvl="2" indent="-400050">
              <a:buClr>
                <a:srgbClr val="1F497D"/>
              </a:buClr>
              <a:buFont typeface="+mj-lt"/>
              <a:buAutoNum type="romanLcPeriod"/>
              <a:tabLst>
                <a:tab pos="1343025" algn="l"/>
              </a:tabLst>
            </a:pPr>
            <a:r>
              <a:rPr lang="fr-FR" sz="1400">
                <a:solidFill>
                  <a:srgbClr val="1F497D"/>
                </a:solidFill>
                <a:latin typeface="Calibri" panose="020F0502020204030204" pitchFamily="34" charset="0"/>
              </a:rPr>
              <a:t>	</a:t>
            </a:r>
            <a:r>
              <a:rPr lang="fr-FR" sz="1200">
                <a:solidFill>
                  <a:srgbClr val="1F497D"/>
                </a:solidFill>
                <a:latin typeface="Calibri" panose="020F0502020204030204" pitchFamily="34" charset="0"/>
              </a:rPr>
              <a:t>Bilan JT 2022 </a:t>
            </a:r>
            <a:r>
              <a:rPr lang="fr-FR" sz="1050">
                <a:solidFill>
                  <a:srgbClr val="1F497D"/>
                </a:solidFill>
                <a:latin typeface="Calibri" panose="020F0502020204030204" pitchFamily="34" charset="0"/>
              </a:rPr>
              <a:t>« Oligo-éléments et contaminants métalliques en agriculture : quelles réponses face aux enjeux agronomiques, sanitaires, environnementaux ?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16</a:t>
            </a:r>
            <a:r>
              <a:rPr lang="fr-FR" sz="1200" baseline="30000">
                <a:solidFill>
                  <a:srgbClr val="1F497D"/>
                </a:solidFill>
                <a:latin typeface="Calibri" panose="020F0502020204030204" pitchFamily="34" charset="0"/>
              </a:rPr>
              <a:t>è</a:t>
            </a:r>
            <a:r>
              <a:rPr lang="fr-FR" sz="1200">
                <a:solidFill>
                  <a:srgbClr val="1F497D"/>
                </a:solidFill>
                <a:latin typeface="Calibri" panose="020F0502020204030204" pitchFamily="34" charset="0"/>
              </a:rPr>
              <a:t> Rencontres Comifer-Gemas 2023</a:t>
            </a:r>
          </a:p>
          <a:p>
            <a:pPr marL="800100" lvl="1" indent="-342900">
              <a:buClr>
                <a:srgbClr val="1F497D"/>
              </a:buClr>
              <a:buFont typeface="+mj-lt"/>
              <a:buAutoNum type="alphaLcPeriod"/>
            </a:pPr>
            <a:r>
              <a:rPr lang="fr-FR" sz="1200">
                <a:solidFill>
                  <a:srgbClr val="1F497D"/>
                </a:solidFill>
                <a:latin typeface="Calibri" panose="020F0502020204030204" pitchFamily="34" charset="0"/>
              </a:rPr>
              <a:t>JT 2024 « Pratiques de fertilisation face à la diversité des systèmes de culture » </a:t>
            </a:r>
          </a:p>
          <a:p>
            <a:pPr marL="800100" lvl="1" indent="-342900">
              <a:buClr>
                <a:srgbClr val="1F497D"/>
              </a:buClr>
              <a:buFont typeface="+mj-lt"/>
              <a:buAutoNum type="alphaLcPeriod"/>
            </a:pPr>
            <a:r>
              <a:rPr lang="fr-FR" sz="1200">
                <a:solidFill>
                  <a:srgbClr val="1F497D"/>
                </a:solidFill>
                <a:latin typeface="Calibri" panose="020F0502020204030204" pitchFamily="34" charset="0"/>
              </a:rPr>
              <a:t>Site internet</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Présentation des comptes 2022 – Projet de budget 2023 – Montant des adhésions 2024</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Renouvellement du tiers sortant des administrateurs </a:t>
            </a:r>
          </a:p>
          <a:p>
            <a:pPr marL="342900" indent="-342900">
              <a:lnSpc>
                <a:spcPct val="150000"/>
              </a:lnSpc>
              <a:buClr>
                <a:srgbClr val="1F497D"/>
              </a:buClr>
              <a:buFont typeface="+mj-lt"/>
              <a:buAutoNum type="arabicPeriod"/>
            </a:pPr>
            <a:r>
              <a:rPr lang="fr-FR" sz="1200">
                <a:solidFill>
                  <a:srgbClr val="1F497D"/>
                </a:solidFill>
                <a:latin typeface="Calibri" panose="020F0502020204030204" pitchFamily="34" charset="0"/>
              </a:rPr>
              <a:t>Points divers : </a:t>
            </a:r>
          </a:p>
          <a:p>
            <a:pPr marL="742950" lvl="1" indent="-285750">
              <a:buFont typeface="+mj-lt"/>
              <a:buAutoNum type="alphaLcPeriod"/>
            </a:pPr>
            <a:r>
              <a:rPr lang="fr-FR" sz="1100">
                <a:solidFill>
                  <a:srgbClr val="1F497D"/>
                </a:solidFill>
                <a:effectLst/>
                <a:latin typeface="Calibri" panose="020F0502020204030204" pitchFamily="34" charset="0"/>
                <a:ea typeface="Times New Roman" panose="02020603050405020304" pitchFamily="18" charset="0"/>
              </a:rPr>
              <a:t>Participation du Comifer dans différents projets </a:t>
            </a:r>
            <a:endParaRPr lang="fr-FR" sz="1200">
              <a:solidFill>
                <a:srgbClr val="1F497D"/>
              </a:solidFill>
              <a:effectLst/>
              <a:latin typeface="Times New Roman" panose="02020603050405020304" pitchFamily="18" charset="0"/>
              <a:ea typeface="Calibri" panose="020F0502020204030204" pitchFamily="34" charset="0"/>
            </a:endParaRPr>
          </a:p>
          <a:p>
            <a:pPr marL="342900" indent="-342900">
              <a:lnSpc>
                <a:spcPct val="150000"/>
              </a:lnSpc>
              <a:spcAft>
                <a:spcPts val="600"/>
              </a:spcAft>
              <a:buClr>
                <a:srgbClr val="1F497D"/>
              </a:buClr>
              <a:buFont typeface="+mj-lt"/>
              <a:buAutoNum type="arabicPeriod"/>
            </a:pPr>
            <a:r>
              <a:rPr lang="fr-FR" sz="1200">
                <a:solidFill>
                  <a:srgbClr val="1F497D"/>
                </a:solidFill>
                <a:latin typeface="Calibri" panose="020F0502020204030204" pitchFamily="34" charset="0"/>
              </a:rPr>
              <a:t>Fixation de la date de l’Assemblée Générale 2024</a:t>
            </a:r>
          </a:p>
          <a:p>
            <a:pPr>
              <a:spcAft>
                <a:spcPts val="600"/>
              </a:spcAft>
              <a:buClr>
                <a:srgbClr val="62992B"/>
              </a:buClr>
            </a:pPr>
            <a:r>
              <a:rPr lang="fr-FR" sz="1600" b="1">
                <a:solidFill>
                  <a:srgbClr val="6FAD31"/>
                </a:solidFill>
                <a:latin typeface="Calibri" panose="020F0502020204030204" pitchFamily="34" charset="0"/>
              </a:rPr>
              <a:t>Présentation de l’AFA - Association française d’Agronomie - par Adeline Michel, présidente. </a:t>
            </a:r>
            <a:br>
              <a:rPr lang="fr-FR" sz="1200">
                <a:solidFill>
                  <a:srgbClr val="1F497D"/>
                </a:solidFill>
                <a:latin typeface="Calibri" panose="020F0502020204030204" pitchFamily="34" charset="0"/>
              </a:rPr>
            </a:br>
            <a:r>
              <a:rPr lang="fr-FR" sz="1200">
                <a:solidFill>
                  <a:srgbClr val="1F497D"/>
                </a:solidFill>
                <a:latin typeface="Calibri" panose="020F0502020204030204" pitchFamily="34" charset="0"/>
              </a:rPr>
              <a:t>Cette présentation sera suivie d’une discussion ouverte autour de projets à coordonner avec le COMIFER. </a:t>
            </a:r>
          </a:p>
          <a:p>
            <a:pPr>
              <a:lnSpc>
                <a:spcPct val="150000"/>
              </a:lnSpc>
              <a:buClr>
                <a:srgbClr val="1F497D"/>
              </a:buClr>
            </a:pPr>
            <a:r>
              <a:rPr lang="fr-FR" sz="1200">
                <a:solidFill>
                  <a:srgbClr val="1F497D"/>
                </a:solidFill>
                <a:latin typeface="Calibri" panose="020F0502020204030204" pitchFamily="34" charset="0"/>
              </a:rPr>
              <a:t>Pause déjeuner</a:t>
            </a:r>
          </a:p>
        </p:txBody>
      </p:sp>
      <p:sp>
        <p:nvSpPr>
          <p:cNvPr id="2" name="ZoneTexte 1">
            <a:extLst>
              <a:ext uri="{FF2B5EF4-FFF2-40B4-BE49-F238E27FC236}">
                <a16:creationId xmlns:a16="http://schemas.microsoft.com/office/drawing/2014/main" id="{97FA6110-3F4A-41C1-8343-A2ADAB1C4456}"/>
              </a:ext>
            </a:extLst>
          </p:cNvPr>
          <p:cNvSpPr txBox="1"/>
          <p:nvPr/>
        </p:nvSpPr>
        <p:spPr>
          <a:xfrm>
            <a:off x="335412" y="1264148"/>
            <a:ext cx="616017"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 9h30 -11h40</a:t>
            </a:r>
          </a:p>
        </p:txBody>
      </p:sp>
      <p:sp>
        <p:nvSpPr>
          <p:cNvPr id="5" name="ZoneTexte 4">
            <a:extLst>
              <a:ext uri="{FF2B5EF4-FFF2-40B4-BE49-F238E27FC236}">
                <a16:creationId xmlns:a16="http://schemas.microsoft.com/office/drawing/2014/main" id="{818A8637-8E54-41B9-8743-AE2F73D9B970}"/>
              </a:ext>
            </a:extLst>
          </p:cNvPr>
          <p:cNvSpPr txBox="1"/>
          <p:nvPr/>
        </p:nvSpPr>
        <p:spPr>
          <a:xfrm>
            <a:off x="265830" y="5175556"/>
            <a:ext cx="685599" cy="461665"/>
          </a:xfrm>
          <a:prstGeom prst="rect">
            <a:avLst/>
          </a:prstGeom>
          <a:noFill/>
        </p:spPr>
        <p:txBody>
          <a:bodyPr wrap="square" rtlCol="0">
            <a:spAutoFit/>
          </a:bodyPr>
          <a:lstStyle/>
          <a:p>
            <a:r>
              <a:rPr lang="fr-FR" sz="1200" b="1">
                <a:solidFill>
                  <a:srgbClr val="1F497D"/>
                </a:solidFill>
                <a:latin typeface="Calibri" panose="020F0502020204030204" pitchFamily="34" charset="0"/>
              </a:rPr>
              <a:t>11h40 -12h30</a:t>
            </a:r>
          </a:p>
        </p:txBody>
      </p:sp>
      <p:sp>
        <p:nvSpPr>
          <p:cNvPr id="4" name="ZoneTexte 3">
            <a:extLst>
              <a:ext uri="{FF2B5EF4-FFF2-40B4-BE49-F238E27FC236}">
                <a16:creationId xmlns:a16="http://schemas.microsoft.com/office/drawing/2014/main" id="{C7C6951C-A4D0-1088-AF0E-F96F13108AA2}"/>
              </a:ext>
            </a:extLst>
          </p:cNvPr>
          <p:cNvSpPr txBox="1"/>
          <p:nvPr/>
        </p:nvSpPr>
        <p:spPr>
          <a:xfrm>
            <a:off x="265829" y="5695141"/>
            <a:ext cx="685599" cy="276999"/>
          </a:xfrm>
          <a:prstGeom prst="rect">
            <a:avLst/>
          </a:prstGeom>
          <a:noFill/>
        </p:spPr>
        <p:txBody>
          <a:bodyPr wrap="square" rtlCol="0">
            <a:spAutoFit/>
          </a:bodyPr>
          <a:lstStyle/>
          <a:p>
            <a:r>
              <a:rPr lang="fr-FR" sz="1200" b="1">
                <a:solidFill>
                  <a:srgbClr val="1F497D"/>
                </a:solidFill>
                <a:latin typeface="Calibri" panose="020F0502020204030204" pitchFamily="34" charset="0"/>
              </a:rPr>
              <a:t>12h30 </a:t>
            </a:r>
          </a:p>
        </p:txBody>
      </p:sp>
    </p:spTree>
    <p:extLst>
      <p:ext uri="{BB962C8B-B14F-4D97-AF65-F5344CB8AC3E}">
        <p14:creationId xmlns:p14="http://schemas.microsoft.com/office/powerpoint/2010/main" val="2739823736"/>
      </p:ext>
    </p:extLst>
  </p:cSld>
  <p:clrMapOvr>
    <a:masterClrMapping/>
  </p:clrMapOvr>
  <p:transition spd="slow">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35941" y="121748"/>
            <a:ext cx="5712633"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Assemblée générale</a:t>
            </a:r>
            <a:endParaRPr lang="fr-FR" sz="4000" b="1">
              <a:solidFill>
                <a:srgbClr val="62992B"/>
              </a:solidFill>
            </a:endParaRPr>
          </a:p>
        </p:txBody>
      </p:sp>
      <p:sp>
        <p:nvSpPr>
          <p:cNvPr id="4" name="Rectangle 3"/>
          <p:cNvSpPr/>
          <p:nvPr/>
        </p:nvSpPr>
        <p:spPr>
          <a:xfrm>
            <a:off x="1644493" y="1586550"/>
            <a:ext cx="8920267" cy="4939814"/>
          </a:xfrm>
          <a:prstGeom prst="rect">
            <a:avLst/>
          </a:prstGeom>
        </p:spPr>
        <p:txBody>
          <a:bodyPr wrap="square">
            <a:spAutoFit/>
          </a:bodyPr>
          <a:lstStyle/>
          <a:p>
            <a:pPr algn="ctr">
              <a:lnSpc>
                <a:spcPct val="150000"/>
              </a:lnSpc>
              <a:buClr>
                <a:srgbClr val="1F497D"/>
              </a:buClr>
            </a:pPr>
            <a:endParaRPr lang="fr-FR" sz="3200" b="1">
              <a:solidFill>
                <a:srgbClr val="1F497D"/>
              </a:solidFill>
              <a:latin typeface="Calibri" panose="020F0502020204030204" pitchFamily="34" charset="0"/>
            </a:endParaRPr>
          </a:p>
          <a:p>
            <a:pPr algn="ctr">
              <a:lnSpc>
                <a:spcPct val="150000"/>
              </a:lnSpc>
              <a:buClr>
                <a:srgbClr val="1F497D"/>
              </a:buClr>
            </a:pPr>
            <a:endParaRPr lang="fr-FR" sz="3200" b="1">
              <a:solidFill>
                <a:srgbClr val="1F497D"/>
              </a:solidFill>
              <a:latin typeface="Calibri" panose="020F0502020204030204" pitchFamily="34" charset="0"/>
            </a:endParaRPr>
          </a:p>
          <a:p>
            <a:pPr algn="ctr">
              <a:lnSpc>
                <a:spcPct val="150000"/>
              </a:lnSpc>
              <a:buClr>
                <a:srgbClr val="1F497D"/>
              </a:buClr>
            </a:pPr>
            <a:r>
              <a:rPr lang="fr-FR" sz="3200" b="1">
                <a:solidFill>
                  <a:srgbClr val="1F497D"/>
                </a:solidFill>
                <a:latin typeface="Calibri" panose="020F0502020204030204" pitchFamily="34" charset="0"/>
              </a:rPr>
              <a:t>Présentation de l’association </a:t>
            </a:r>
          </a:p>
          <a:p>
            <a:pPr algn="ctr">
              <a:lnSpc>
                <a:spcPct val="150000"/>
              </a:lnSpc>
              <a:buClr>
                <a:srgbClr val="1F497D"/>
              </a:buClr>
            </a:pPr>
            <a:r>
              <a:rPr lang="fr-FR" sz="3200" b="1">
                <a:solidFill>
                  <a:srgbClr val="1F497D"/>
                </a:solidFill>
                <a:latin typeface="Calibri" panose="020F0502020204030204" pitchFamily="34" charset="0"/>
              </a:rPr>
              <a:t>Synergies potentielles avec le COMIFER</a:t>
            </a:r>
          </a:p>
          <a:p>
            <a:pPr algn="ctr">
              <a:lnSpc>
                <a:spcPct val="150000"/>
              </a:lnSpc>
              <a:buClr>
                <a:srgbClr val="1F497D"/>
              </a:buClr>
            </a:pPr>
            <a:endParaRPr lang="fr-FR" sz="3200" b="1" i="1">
              <a:solidFill>
                <a:srgbClr val="1F497D"/>
              </a:solidFill>
              <a:latin typeface="Calibri" panose="020F0502020204030204" pitchFamily="34" charset="0"/>
            </a:endParaRPr>
          </a:p>
          <a:p>
            <a:pPr algn="ctr">
              <a:lnSpc>
                <a:spcPct val="150000"/>
              </a:lnSpc>
              <a:buClr>
                <a:srgbClr val="1F497D"/>
              </a:buClr>
            </a:pPr>
            <a:r>
              <a:rPr lang="fr-FR" sz="3200" b="1" i="1">
                <a:solidFill>
                  <a:srgbClr val="1F497D"/>
                </a:solidFill>
                <a:latin typeface="Calibri" panose="020F0502020204030204" pitchFamily="34" charset="0"/>
              </a:rPr>
              <a:t>Adeline MICHEL, Présidente</a:t>
            </a:r>
          </a:p>
          <a:p>
            <a:pPr>
              <a:lnSpc>
                <a:spcPct val="150000"/>
              </a:lnSpc>
              <a:buClr>
                <a:srgbClr val="62992B"/>
              </a:buClr>
            </a:pPr>
            <a:endParaRPr lang="fr-FR" b="1">
              <a:latin typeface="Calibri" panose="020F0502020204030204" pitchFamily="34" charset="0"/>
            </a:endParaRPr>
          </a:p>
        </p:txBody>
      </p:sp>
      <p:pic>
        <p:nvPicPr>
          <p:cNvPr id="5" name="Image 4"/>
          <p:cNvPicPr>
            <a:picLocks noChangeAspect="1"/>
          </p:cNvPicPr>
          <p:nvPr/>
        </p:nvPicPr>
        <p:blipFill>
          <a:blip r:embed="rId3"/>
          <a:stretch>
            <a:fillRect/>
          </a:stretch>
        </p:blipFill>
        <p:spPr>
          <a:xfrm>
            <a:off x="3990562" y="1384128"/>
            <a:ext cx="4383404" cy="1536325"/>
          </a:xfrm>
          <a:prstGeom prst="rect">
            <a:avLst/>
          </a:prstGeom>
        </p:spPr>
      </p:pic>
    </p:spTree>
    <p:extLst>
      <p:ext uri="{BB962C8B-B14F-4D97-AF65-F5344CB8AC3E}">
        <p14:creationId xmlns:p14="http://schemas.microsoft.com/office/powerpoint/2010/main" val="3376666972"/>
      </p:ext>
    </p:extLst>
  </p:cSld>
  <p:clrMapOvr>
    <a:masterClrMapping/>
  </p:clrMapOvr>
  <p:transition spd="slow">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35941" y="121748"/>
            <a:ext cx="5712633"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Assemblée générale</a:t>
            </a:r>
            <a:endParaRPr lang="fr-FR" sz="4000" b="1">
              <a:solidFill>
                <a:srgbClr val="62992B"/>
              </a:solidFill>
            </a:endParaRPr>
          </a:p>
        </p:txBody>
      </p:sp>
      <p:sp>
        <p:nvSpPr>
          <p:cNvPr id="4" name="Rectangle 3"/>
          <p:cNvSpPr/>
          <p:nvPr/>
        </p:nvSpPr>
        <p:spPr>
          <a:xfrm>
            <a:off x="301925" y="1129350"/>
            <a:ext cx="11680166" cy="2092239"/>
          </a:xfrm>
          <a:prstGeom prst="rect">
            <a:avLst/>
          </a:prstGeom>
        </p:spPr>
        <p:txBody>
          <a:bodyPr wrap="square">
            <a:spAutoFit/>
          </a:bodyPr>
          <a:lstStyle/>
          <a:p>
            <a:pPr algn="ctr">
              <a:lnSpc>
                <a:spcPct val="114000"/>
              </a:lnSpc>
              <a:buClr>
                <a:srgbClr val="1F497D"/>
              </a:buClr>
            </a:pPr>
            <a:r>
              <a:rPr lang="fr-FR" sz="3200" b="1">
                <a:solidFill>
                  <a:srgbClr val="1F497D"/>
                </a:solidFill>
                <a:latin typeface="Calibri" panose="020F0502020204030204" pitchFamily="34" charset="0"/>
              </a:rPr>
              <a:t>Agronomie = </a:t>
            </a:r>
          </a:p>
          <a:p>
            <a:pPr algn="ctr">
              <a:lnSpc>
                <a:spcPct val="114000"/>
              </a:lnSpc>
              <a:buClr>
                <a:srgbClr val="1F497D"/>
              </a:buClr>
            </a:pPr>
            <a:r>
              <a:rPr lang="fr-FR" sz="3200" b="1">
                <a:latin typeface="Calibri" panose="020F0502020204030204" pitchFamily="34" charset="0"/>
              </a:rPr>
              <a:t>Etude scientifique des relations entre les plantes cultivées, le milieu et les techniques agricoles</a:t>
            </a:r>
            <a:endParaRPr lang="fr-FR" sz="3200" b="1">
              <a:solidFill>
                <a:srgbClr val="1F497D"/>
              </a:solidFill>
              <a:latin typeface="Calibri" panose="020F0502020204030204" pitchFamily="34" charset="0"/>
            </a:endParaRPr>
          </a:p>
          <a:p>
            <a:pPr marL="534988" algn="just">
              <a:lnSpc>
                <a:spcPct val="114000"/>
              </a:lnSpc>
              <a:buClr>
                <a:srgbClr val="1F497D"/>
              </a:buClr>
            </a:pPr>
            <a:endParaRPr lang="fr-FR" b="1">
              <a:latin typeface="Calibri" panose="020F0502020204030204" pitchFamily="34" charset="0"/>
            </a:endParaRPr>
          </a:p>
        </p:txBody>
      </p:sp>
      <p:sp>
        <p:nvSpPr>
          <p:cNvPr id="2" name="Rectangle 1"/>
          <p:cNvSpPr/>
          <p:nvPr/>
        </p:nvSpPr>
        <p:spPr>
          <a:xfrm>
            <a:off x="301925" y="3221589"/>
            <a:ext cx="11680165" cy="2867260"/>
          </a:xfrm>
          <a:prstGeom prst="rect">
            <a:avLst/>
          </a:prstGeom>
        </p:spPr>
        <p:txBody>
          <a:bodyPr wrap="square">
            <a:spAutoFit/>
          </a:bodyPr>
          <a:lstStyle/>
          <a:p>
            <a:pPr algn="just">
              <a:lnSpc>
                <a:spcPct val="114000"/>
              </a:lnSpc>
              <a:buClr>
                <a:srgbClr val="1F497D"/>
              </a:buClr>
            </a:pPr>
            <a:r>
              <a:rPr lang="fr-FR" sz="3200" b="1">
                <a:solidFill>
                  <a:srgbClr val="1F497D"/>
                </a:solidFill>
                <a:latin typeface="Calibri" panose="020F0502020204030204" pitchFamily="34" charset="0"/>
              </a:rPr>
              <a:t>4 missions : </a:t>
            </a:r>
          </a:p>
          <a:p>
            <a:pPr marL="801688" indent="-266700" algn="just">
              <a:lnSpc>
                <a:spcPct val="114000"/>
              </a:lnSpc>
              <a:buClr>
                <a:srgbClr val="1F497D"/>
              </a:buClr>
              <a:buAutoNum type="arabicParenBoth"/>
            </a:pPr>
            <a:r>
              <a:rPr lang="fr-FR" sz="3200" b="1">
                <a:latin typeface="Calibri" panose="020F0502020204030204" pitchFamily="34" charset="0"/>
              </a:rPr>
              <a:t> Partager entre agronomes</a:t>
            </a:r>
          </a:p>
          <a:p>
            <a:pPr marL="801688" indent="-266700" algn="just">
              <a:lnSpc>
                <a:spcPct val="114000"/>
              </a:lnSpc>
              <a:buClr>
                <a:srgbClr val="1F497D"/>
              </a:buClr>
              <a:buAutoNum type="arabicParenBoth"/>
            </a:pPr>
            <a:r>
              <a:rPr lang="fr-FR" sz="3200" b="1">
                <a:latin typeface="Calibri" panose="020F0502020204030204" pitchFamily="34" charset="0"/>
              </a:rPr>
              <a:t> Capitaliser/valoriser/transmettre les savoirs agronomiques</a:t>
            </a:r>
          </a:p>
          <a:p>
            <a:pPr marL="801688" indent="-266700" algn="just">
              <a:lnSpc>
                <a:spcPct val="114000"/>
              </a:lnSpc>
              <a:buClr>
                <a:srgbClr val="1F497D"/>
              </a:buClr>
              <a:buAutoNum type="arabicParenBoth"/>
            </a:pPr>
            <a:r>
              <a:rPr lang="fr-FR" sz="3200" b="1">
                <a:latin typeface="Calibri" panose="020F0502020204030204" pitchFamily="34" charset="0"/>
              </a:rPr>
              <a:t> Explorer les futurs</a:t>
            </a:r>
          </a:p>
          <a:p>
            <a:pPr marL="801688" indent="-266700" algn="just">
              <a:lnSpc>
                <a:spcPct val="114000"/>
              </a:lnSpc>
              <a:buClr>
                <a:srgbClr val="1F497D"/>
              </a:buClr>
              <a:buAutoNum type="arabicParenBoth"/>
            </a:pPr>
            <a:r>
              <a:rPr lang="fr-FR" sz="3200" b="1">
                <a:latin typeface="Calibri" panose="020F0502020204030204" pitchFamily="34" charset="0"/>
              </a:rPr>
              <a:t> Eclairer le débat public</a:t>
            </a:r>
          </a:p>
        </p:txBody>
      </p:sp>
    </p:spTree>
    <p:extLst>
      <p:ext uri="{BB962C8B-B14F-4D97-AF65-F5344CB8AC3E}">
        <p14:creationId xmlns:p14="http://schemas.microsoft.com/office/powerpoint/2010/main" val="157936166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35941" y="121748"/>
            <a:ext cx="5712633"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Assemblée générale</a:t>
            </a:r>
            <a:endParaRPr lang="fr-FR" sz="4000" b="1">
              <a:solidFill>
                <a:srgbClr val="62992B"/>
              </a:solidFill>
            </a:endParaRPr>
          </a:p>
        </p:txBody>
      </p:sp>
      <p:sp>
        <p:nvSpPr>
          <p:cNvPr id="4" name="Rectangle 3"/>
          <p:cNvSpPr/>
          <p:nvPr/>
        </p:nvSpPr>
        <p:spPr>
          <a:xfrm>
            <a:off x="290908" y="997148"/>
            <a:ext cx="11680166" cy="1004570"/>
          </a:xfrm>
          <a:prstGeom prst="rect">
            <a:avLst/>
          </a:prstGeom>
        </p:spPr>
        <p:txBody>
          <a:bodyPr wrap="square">
            <a:spAutoFit/>
          </a:bodyPr>
          <a:lstStyle/>
          <a:p>
            <a:pPr algn="just">
              <a:lnSpc>
                <a:spcPct val="114000"/>
              </a:lnSpc>
              <a:buClr>
                <a:srgbClr val="1F497D"/>
              </a:buClr>
            </a:pPr>
            <a:r>
              <a:rPr lang="fr-FR" sz="2800" b="1">
                <a:solidFill>
                  <a:schemeClr val="accent5">
                    <a:lumMod val="50000"/>
                  </a:schemeClr>
                </a:solidFill>
                <a:latin typeface="Calibri" panose="020F0502020204030204" pitchFamily="34" charset="0"/>
              </a:rPr>
              <a:t>Des publications </a:t>
            </a:r>
          </a:p>
          <a:p>
            <a:pPr algn="just">
              <a:lnSpc>
                <a:spcPct val="114000"/>
              </a:lnSpc>
              <a:buClr>
                <a:srgbClr val="1F497D"/>
              </a:buClr>
            </a:pPr>
            <a:r>
              <a:rPr lang="fr-FR" sz="2400" b="1">
                <a:latin typeface="Calibri" panose="020F0502020204030204" pitchFamily="34" charset="0"/>
              </a:rPr>
              <a:t>Revue A&amp;ES Agronomie, Environnement et Société</a:t>
            </a:r>
            <a:endParaRPr lang="fr-FR" sz="2800" b="1">
              <a:latin typeface="Calibri" panose="020F0502020204030204" pitchFamily="34" charset="0"/>
            </a:endParaRPr>
          </a:p>
        </p:txBody>
      </p:sp>
      <p:pic>
        <p:nvPicPr>
          <p:cNvPr id="2" name="Image 1"/>
          <p:cNvPicPr>
            <a:picLocks noChangeAspect="1"/>
          </p:cNvPicPr>
          <p:nvPr/>
        </p:nvPicPr>
        <p:blipFill>
          <a:blip r:embed="rId3"/>
          <a:stretch>
            <a:fillRect/>
          </a:stretch>
        </p:blipFill>
        <p:spPr>
          <a:xfrm>
            <a:off x="10045245" y="659447"/>
            <a:ext cx="1977254" cy="2772882"/>
          </a:xfrm>
          <a:prstGeom prst="rect">
            <a:avLst/>
          </a:prstGeom>
        </p:spPr>
      </p:pic>
      <p:grpSp>
        <p:nvGrpSpPr>
          <p:cNvPr id="16" name="Groupe 15"/>
          <p:cNvGrpSpPr/>
          <p:nvPr/>
        </p:nvGrpSpPr>
        <p:grpSpPr>
          <a:xfrm>
            <a:off x="254640" y="872935"/>
            <a:ext cx="11680166" cy="2511846"/>
            <a:chOff x="290908" y="862711"/>
            <a:chExt cx="11680166" cy="2511846"/>
          </a:xfrm>
        </p:grpSpPr>
        <p:pic>
          <p:nvPicPr>
            <p:cNvPr id="5" name="Image 4"/>
            <p:cNvPicPr>
              <a:picLocks noChangeAspect="1"/>
            </p:cNvPicPr>
            <p:nvPr/>
          </p:nvPicPr>
          <p:blipFill>
            <a:blip r:embed="rId4"/>
            <a:stretch>
              <a:fillRect/>
            </a:stretch>
          </p:blipFill>
          <p:spPr>
            <a:xfrm>
              <a:off x="8461418" y="862711"/>
              <a:ext cx="1671520" cy="2511846"/>
            </a:xfrm>
            <a:prstGeom prst="rect">
              <a:avLst/>
            </a:prstGeom>
          </p:spPr>
        </p:pic>
        <p:sp>
          <p:nvSpPr>
            <p:cNvPr id="10" name="Rectangle 9"/>
            <p:cNvSpPr/>
            <p:nvPr/>
          </p:nvSpPr>
          <p:spPr>
            <a:xfrm>
              <a:off x="290908" y="1968475"/>
              <a:ext cx="11680166" cy="489365"/>
            </a:xfrm>
            <a:prstGeom prst="rect">
              <a:avLst/>
            </a:prstGeom>
          </p:spPr>
          <p:txBody>
            <a:bodyPr wrap="square">
              <a:spAutoFit/>
            </a:bodyPr>
            <a:lstStyle/>
            <a:p>
              <a:pPr algn="just">
                <a:lnSpc>
                  <a:spcPct val="114000"/>
                </a:lnSpc>
                <a:buClr>
                  <a:srgbClr val="1F497D"/>
                </a:buClr>
              </a:pPr>
              <a:r>
                <a:rPr lang="fr-FR" sz="2400" b="1">
                  <a:latin typeface="Calibri" panose="020F0502020204030204" pitchFamily="34" charset="0"/>
                </a:rPr>
                <a:t>Rédaction d’ouvrages</a:t>
              </a:r>
              <a:endParaRPr lang="fr-FR" sz="2800" b="1">
                <a:latin typeface="Calibri" panose="020F0502020204030204" pitchFamily="34" charset="0"/>
              </a:endParaRPr>
            </a:p>
          </p:txBody>
        </p:sp>
      </p:grpSp>
      <p:grpSp>
        <p:nvGrpSpPr>
          <p:cNvPr id="15" name="Groupe 14"/>
          <p:cNvGrpSpPr/>
          <p:nvPr/>
        </p:nvGrpSpPr>
        <p:grpSpPr>
          <a:xfrm>
            <a:off x="290908" y="2176406"/>
            <a:ext cx="11680166" cy="2511846"/>
            <a:chOff x="290908" y="2176406"/>
            <a:chExt cx="11680166" cy="2511846"/>
          </a:xfrm>
        </p:grpSpPr>
        <p:pic>
          <p:nvPicPr>
            <p:cNvPr id="6" name="Image 5"/>
            <p:cNvPicPr>
              <a:picLocks noChangeAspect="1"/>
            </p:cNvPicPr>
            <p:nvPr/>
          </p:nvPicPr>
          <p:blipFill>
            <a:blip r:embed="rId5"/>
            <a:stretch>
              <a:fillRect/>
            </a:stretch>
          </p:blipFill>
          <p:spPr>
            <a:xfrm>
              <a:off x="6130991" y="2176406"/>
              <a:ext cx="2526145" cy="2511846"/>
            </a:xfrm>
            <a:prstGeom prst="rect">
              <a:avLst/>
            </a:prstGeom>
          </p:spPr>
        </p:pic>
        <p:sp>
          <p:nvSpPr>
            <p:cNvPr id="12" name="Rectangle 11"/>
            <p:cNvSpPr/>
            <p:nvPr/>
          </p:nvSpPr>
          <p:spPr>
            <a:xfrm>
              <a:off x="290908" y="2592096"/>
              <a:ext cx="11680166" cy="1004570"/>
            </a:xfrm>
            <a:prstGeom prst="rect">
              <a:avLst/>
            </a:prstGeom>
          </p:spPr>
          <p:txBody>
            <a:bodyPr wrap="square">
              <a:spAutoFit/>
            </a:bodyPr>
            <a:lstStyle/>
            <a:p>
              <a:pPr algn="just">
                <a:lnSpc>
                  <a:spcPct val="114000"/>
                </a:lnSpc>
                <a:buClr>
                  <a:srgbClr val="1F497D"/>
                </a:buClr>
              </a:pPr>
              <a:r>
                <a:rPr lang="fr-FR" sz="2800" b="1">
                  <a:solidFill>
                    <a:schemeClr val="accent5">
                      <a:lumMod val="50000"/>
                    </a:schemeClr>
                  </a:solidFill>
                  <a:latin typeface="Calibri" panose="020F0502020204030204" pitchFamily="34" charset="0"/>
                </a:rPr>
                <a:t>Des évènements  </a:t>
              </a:r>
            </a:p>
            <a:p>
              <a:pPr algn="just">
                <a:lnSpc>
                  <a:spcPct val="114000"/>
                </a:lnSpc>
                <a:buClr>
                  <a:srgbClr val="1F497D"/>
                </a:buClr>
              </a:pPr>
              <a:r>
                <a:rPr lang="fr-FR" sz="2400" b="1">
                  <a:latin typeface="Calibri" panose="020F0502020204030204" pitchFamily="34" charset="0"/>
                </a:rPr>
                <a:t>Débat agronomique de l’AFA</a:t>
              </a:r>
              <a:endParaRPr lang="fr-FR" sz="2800" b="1">
                <a:latin typeface="Calibri" panose="020F0502020204030204" pitchFamily="34" charset="0"/>
              </a:endParaRPr>
            </a:p>
          </p:txBody>
        </p:sp>
      </p:grpSp>
      <p:grpSp>
        <p:nvGrpSpPr>
          <p:cNvPr id="14" name="Groupe 13"/>
          <p:cNvGrpSpPr/>
          <p:nvPr/>
        </p:nvGrpSpPr>
        <p:grpSpPr>
          <a:xfrm>
            <a:off x="290908" y="3376626"/>
            <a:ext cx="11680166" cy="1771897"/>
            <a:chOff x="290908" y="3376626"/>
            <a:chExt cx="11680166" cy="1771897"/>
          </a:xfrm>
        </p:grpSpPr>
        <p:pic>
          <p:nvPicPr>
            <p:cNvPr id="7" name="Image 6"/>
            <p:cNvPicPr>
              <a:picLocks noChangeAspect="1"/>
            </p:cNvPicPr>
            <p:nvPr/>
          </p:nvPicPr>
          <p:blipFill>
            <a:blip r:embed="rId6"/>
            <a:stretch>
              <a:fillRect/>
            </a:stretch>
          </p:blipFill>
          <p:spPr>
            <a:xfrm>
              <a:off x="8632376" y="3376626"/>
              <a:ext cx="2486372" cy="1771897"/>
            </a:xfrm>
            <a:prstGeom prst="rect">
              <a:avLst/>
            </a:prstGeom>
          </p:spPr>
        </p:pic>
        <p:sp>
          <p:nvSpPr>
            <p:cNvPr id="13" name="Rectangle 12"/>
            <p:cNvSpPr/>
            <p:nvPr/>
          </p:nvSpPr>
          <p:spPr>
            <a:xfrm>
              <a:off x="290908" y="3533729"/>
              <a:ext cx="11680166" cy="489365"/>
            </a:xfrm>
            <a:prstGeom prst="rect">
              <a:avLst/>
            </a:prstGeom>
          </p:spPr>
          <p:txBody>
            <a:bodyPr wrap="square">
              <a:spAutoFit/>
            </a:bodyPr>
            <a:lstStyle/>
            <a:p>
              <a:pPr algn="just">
                <a:lnSpc>
                  <a:spcPct val="114000"/>
                </a:lnSpc>
                <a:buClr>
                  <a:srgbClr val="1F497D"/>
                </a:buClr>
              </a:pPr>
              <a:r>
                <a:rPr lang="fr-FR" sz="2400" b="1">
                  <a:latin typeface="Calibri" panose="020F0502020204030204" pitchFamily="34" charset="0"/>
                </a:rPr>
                <a:t>Entretiens agronomiques Olivier de Serres</a:t>
              </a:r>
              <a:endParaRPr lang="fr-FR" sz="2800" b="1">
                <a:latin typeface="Calibri" panose="020F0502020204030204" pitchFamily="34" charset="0"/>
              </a:endParaRPr>
            </a:p>
          </p:txBody>
        </p:sp>
      </p:grpSp>
      <p:grpSp>
        <p:nvGrpSpPr>
          <p:cNvPr id="18" name="Groupe 17"/>
          <p:cNvGrpSpPr/>
          <p:nvPr/>
        </p:nvGrpSpPr>
        <p:grpSpPr>
          <a:xfrm>
            <a:off x="290908" y="3960717"/>
            <a:ext cx="11680166" cy="2449324"/>
            <a:chOff x="290908" y="3960717"/>
            <a:chExt cx="11680166" cy="2449324"/>
          </a:xfrm>
        </p:grpSpPr>
        <p:pic>
          <p:nvPicPr>
            <p:cNvPr id="8" name="Image 7"/>
            <p:cNvPicPr>
              <a:picLocks noChangeAspect="1"/>
            </p:cNvPicPr>
            <p:nvPr/>
          </p:nvPicPr>
          <p:blipFill>
            <a:blip r:embed="rId7"/>
            <a:stretch>
              <a:fillRect/>
            </a:stretch>
          </p:blipFill>
          <p:spPr>
            <a:xfrm>
              <a:off x="5527217" y="4644940"/>
              <a:ext cx="3129919" cy="1765101"/>
            </a:xfrm>
            <a:prstGeom prst="rect">
              <a:avLst/>
            </a:prstGeom>
          </p:spPr>
        </p:pic>
        <p:sp>
          <p:nvSpPr>
            <p:cNvPr id="17" name="Rectangle 16"/>
            <p:cNvSpPr/>
            <p:nvPr/>
          </p:nvSpPr>
          <p:spPr>
            <a:xfrm>
              <a:off x="290908" y="3960717"/>
              <a:ext cx="11680166" cy="489365"/>
            </a:xfrm>
            <a:prstGeom prst="rect">
              <a:avLst/>
            </a:prstGeom>
          </p:spPr>
          <p:txBody>
            <a:bodyPr wrap="square">
              <a:spAutoFit/>
            </a:bodyPr>
            <a:lstStyle/>
            <a:p>
              <a:pPr algn="just">
                <a:lnSpc>
                  <a:spcPct val="114000"/>
                </a:lnSpc>
                <a:buClr>
                  <a:srgbClr val="1F497D"/>
                </a:buClr>
              </a:pPr>
              <a:r>
                <a:rPr lang="fr-FR" sz="2400" b="1">
                  <a:latin typeface="Calibri" panose="020F0502020204030204" pitchFamily="34" charset="0"/>
                </a:rPr>
                <a:t>Ateliers terrain</a:t>
              </a:r>
              <a:endParaRPr lang="fr-FR" sz="2800" b="1">
                <a:latin typeface="Calibri" panose="020F0502020204030204" pitchFamily="34" charset="0"/>
              </a:endParaRPr>
            </a:p>
          </p:txBody>
        </p:sp>
      </p:grpSp>
      <p:sp>
        <p:nvSpPr>
          <p:cNvPr id="19" name="Rectangle 18"/>
          <p:cNvSpPr/>
          <p:nvPr/>
        </p:nvSpPr>
        <p:spPr>
          <a:xfrm>
            <a:off x="290908" y="4400258"/>
            <a:ext cx="11680166" cy="489365"/>
          </a:xfrm>
          <a:prstGeom prst="rect">
            <a:avLst/>
          </a:prstGeom>
        </p:spPr>
        <p:txBody>
          <a:bodyPr wrap="square">
            <a:spAutoFit/>
          </a:bodyPr>
          <a:lstStyle/>
          <a:p>
            <a:pPr algn="just">
              <a:lnSpc>
                <a:spcPct val="114000"/>
              </a:lnSpc>
              <a:buClr>
                <a:srgbClr val="1F497D"/>
              </a:buClr>
            </a:pPr>
            <a:r>
              <a:rPr lang="fr-FR" sz="2400" b="1">
                <a:latin typeface="Calibri" panose="020F0502020204030204" pitchFamily="34" charset="0"/>
              </a:rPr>
              <a:t>Cycles de webinaires</a:t>
            </a:r>
            <a:endParaRPr lang="fr-FR" sz="2800" b="1">
              <a:latin typeface="Calibri" panose="020F0502020204030204" pitchFamily="34" charset="0"/>
            </a:endParaRPr>
          </a:p>
        </p:txBody>
      </p:sp>
      <p:sp>
        <p:nvSpPr>
          <p:cNvPr id="20" name="Rectangle 19"/>
          <p:cNvSpPr/>
          <p:nvPr/>
        </p:nvSpPr>
        <p:spPr>
          <a:xfrm>
            <a:off x="290908" y="4898096"/>
            <a:ext cx="11680166" cy="489365"/>
          </a:xfrm>
          <a:prstGeom prst="rect">
            <a:avLst/>
          </a:prstGeom>
        </p:spPr>
        <p:txBody>
          <a:bodyPr wrap="square">
            <a:spAutoFit/>
          </a:bodyPr>
          <a:lstStyle/>
          <a:p>
            <a:pPr algn="just">
              <a:lnSpc>
                <a:spcPct val="114000"/>
              </a:lnSpc>
              <a:buClr>
                <a:srgbClr val="1F497D"/>
              </a:buClr>
            </a:pPr>
            <a:r>
              <a:rPr lang="fr-FR" sz="2400" b="1">
                <a:latin typeface="Calibri" panose="020F0502020204030204" pitchFamily="34" charset="0"/>
              </a:rPr>
              <a:t>Valorisation opérationnelle de thèses</a:t>
            </a:r>
            <a:endParaRPr lang="fr-FR" sz="2800" b="1">
              <a:latin typeface="Calibri" panose="020F0502020204030204" pitchFamily="34" charset="0"/>
            </a:endParaRPr>
          </a:p>
        </p:txBody>
      </p:sp>
      <p:grpSp>
        <p:nvGrpSpPr>
          <p:cNvPr id="23" name="Groupe 22"/>
          <p:cNvGrpSpPr/>
          <p:nvPr/>
        </p:nvGrpSpPr>
        <p:grpSpPr>
          <a:xfrm>
            <a:off x="290908" y="5071896"/>
            <a:ext cx="11680166" cy="1690464"/>
            <a:chOff x="290908" y="5026470"/>
            <a:chExt cx="11680166" cy="1690464"/>
          </a:xfrm>
        </p:grpSpPr>
        <p:pic>
          <p:nvPicPr>
            <p:cNvPr id="9" name="Image 8"/>
            <p:cNvPicPr>
              <a:picLocks noChangeAspect="1"/>
            </p:cNvPicPr>
            <p:nvPr/>
          </p:nvPicPr>
          <p:blipFill>
            <a:blip r:embed="rId8"/>
            <a:stretch>
              <a:fillRect/>
            </a:stretch>
          </p:blipFill>
          <p:spPr>
            <a:xfrm>
              <a:off x="8632376" y="5026470"/>
              <a:ext cx="3001436" cy="1690464"/>
            </a:xfrm>
            <a:prstGeom prst="rect">
              <a:avLst/>
            </a:prstGeom>
          </p:spPr>
        </p:pic>
        <p:sp>
          <p:nvSpPr>
            <p:cNvPr id="21" name="Rectangle 20"/>
            <p:cNvSpPr/>
            <p:nvPr/>
          </p:nvSpPr>
          <p:spPr>
            <a:xfrm>
              <a:off x="290908" y="5634424"/>
              <a:ext cx="11680166" cy="555537"/>
            </a:xfrm>
            <a:prstGeom prst="rect">
              <a:avLst/>
            </a:prstGeom>
          </p:spPr>
          <p:txBody>
            <a:bodyPr wrap="square">
              <a:spAutoFit/>
            </a:bodyPr>
            <a:lstStyle/>
            <a:p>
              <a:pPr algn="just">
                <a:lnSpc>
                  <a:spcPct val="114000"/>
                </a:lnSpc>
                <a:buClr>
                  <a:srgbClr val="1F497D"/>
                </a:buClr>
              </a:pPr>
              <a:r>
                <a:rPr lang="fr-FR" sz="2800" b="1">
                  <a:solidFill>
                    <a:schemeClr val="accent5">
                      <a:lumMod val="50000"/>
                    </a:schemeClr>
                  </a:solidFill>
                  <a:latin typeface="Calibri" panose="020F0502020204030204" pitchFamily="34" charset="0"/>
                </a:rPr>
                <a:t>Une bourse Agro-reporters</a:t>
              </a:r>
            </a:p>
          </p:txBody>
        </p:sp>
      </p:grpSp>
    </p:spTree>
    <p:extLst>
      <p:ext uri="{BB962C8B-B14F-4D97-AF65-F5344CB8AC3E}">
        <p14:creationId xmlns:p14="http://schemas.microsoft.com/office/powerpoint/2010/main" val="317361789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35941" y="121748"/>
            <a:ext cx="5712633"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Assemblée générale</a:t>
            </a:r>
            <a:endParaRPr lang="fr-FR" sz="4000" b="1">
              <a:solidFill>
                <a:srgbClr val="62992B"/>
              </a:solidFill>
            </a:endParaRPr>
          </a:p>
        </p:txBody>
      </p:sp>
      <p:sp>
        <p:nvSpPr>
          <p:cNvPr id="4" name="Rectangle 3"/>
          <p:cNvSpPr/>
          <p:nvPr/>
        </p:nvSpPr>
        <p:spPr>
          <a:xfrm>
            <a:off x="301925" y="1129350"/>
            <a:ext cx="11680166" cy="4583306"/>
          </a:xfrm>
          <a:prstGeom prst="rect">
            <a:avLst/>
          </a:prstGeom>
        </p:spPr>
        <p:txBody>
          <a:bodyPr wrap="square">
            <a:spAutoFit/>
          </a:bodyPr>
          <a:lstStyle/>
          <a:p>
            <a:pPr algn="just">
              <a:lnSpc>
                <a:spcPct val="114000"/>
              </a:lnSpc>
              <a:buClr>
                <a:srgbClr val="1F497D"/>
              </a:buClr>
            </a:pPr>
            <a:r>
              <a:rPr lang="fr-FR" sz="3200" b="1">
                <a:solidFill>
                  <a:srgbClr val="1F497D"/>
                </a:solidFill>
                <a:latin typeface="Calibri" panose="020F0502020204030204" pitchFamily="34" charset="0"/>
              </a:rPr>
              <a:t>Deux enjeux stratégiques pour 2023 :</a:t>
            </a:r>
          </a:p>
          <a:p>
            <a:pPr algn="just">
              <a:lnSpc>
                <a:spcPct val="114000"/>
              </a:lnSpc>
              <a:buClr>
                <a:srgbClr val="1F497D"/>
              </a:buClr>
            </a:pPr>
            <a:r>
              <a:rPr lang="fr-FR" sz="3200" b="1">
                <a:solidFill>
                  <a:srgbClr val="1F497D"/>
                </a:solidFill>
                <a:latin typeface="Calibri" panose="020F0502020204030204" pitchFamily="34" charset="0"/>
              </a:rPr>
              <a:t> </a:t>
            </a:r>
          </a:p>
          <a:p>
            <a:pPr marL="534988" algn="just">
              <a:lnSpc>
                <a:spcPct val="114000"/>
              </a:lnSpc>
              <a:buClr>
                <a:srgbClr val="1F497D"/>
              </a:buClr>
            </a:pPr>
            <a:r>
              <a:rPr lang="fr-FR" sz="3200" b="1">
                <a:latin typeface="Calibri" panose="020F0502020204030204" pitchFamily="34" charset="0"/>
              </a:rPr>
              <a:t>La prise de parole renforcée par l’AFA sur les grands enjeux  </a:t>
            </a:r>
          </a:p>
          <a:p>
            <a:pPr marL="534988" algn="just">
              <a:lnSpc>
                <a:spcPct val="114000"/>
              </a:lnSpc>
              <a:buClr>
                <a:srgbClr val="1F497D"/>
              </a:buClr>
            </a:pPr>
            <a:r>
              <a:rPr lang="fr-FR" sz="3200" b="1">
                <a:latin typeface="Calibri" panose="020F0502020204030204" pitchFamily="34" charset="0"/>
              </a:rPr>
              <a:t>	</a:t>
            </a:r>
          </a:p>
          <a:p>
            <a:pPr marL="534988" algn="just">
              <a:lnSpc>
                <a:spcPct val="114000"/>
              </a:lnSpc>
              <a:buClr>
                <a:srgbClr val="1F497D"/>
              </a:buClr>
            </a:pPr>
            <a:endParaRPr lang="fr-FR" sz="3200" b="1">
              <a:latin typeface="Calibri" panose="020F0502020204030204" pitchFamily="34" charset="0"/>
            </a:endParaRPr>
          </a:p>
          <a:p>
            <a:pPr marL="534988" algn="just">
              <a:lnSpc>
                <a:spcPct val="114000"/>
              </a:lnSpc>
              <a:buClr>
                <a:srgbClr val="1F497D"/>
              </a:buClr>
            </a:pPr>
            <a:r>
              <a:rPr lang="fr-FR" sz="3200" b="1">
                <a:latin typeface="Calibri" panose="020F0502020204030204" pitchFamily="34" charset="0"/>
              </a:rPr>
              <a:t>L’attractivité pour les jeunes générations </a:t>
            </a:r>
          </a:p>
          <a:p>
            <a:pPr marL="534988" algn="just">
              <a:lnSpc>
                <a:spcPct val="114000"/>
              </a:lnSpc>
              <a:buClr>
                <a:srgbClr val="1F497D"/>
              </a:buClr>
            </a:pPr>
            <a:endParaRPr lang="fr-FR" sz="3200" b="1">
              <a:latin typeface="Calibri" panose="020F0502020204030204" pitchFamily="34" charset="0"/>
            </a:endParaRPr>
          </a:p>
          <a:p>
            <a:pPr marL="534988" algn="just">
              <a:lnSpc>
                <a:spcPct val="114000"/>
              </a:lnSpc>
              <a:buClr>
                <a:srgbClr val="1F497D"/>
              </a:buClr>
            </a:pPr>
            <a:endParaRPr lang="fr-FR" sz="3200" b="1">
              <a:latin typeface="Calibri" panose="020F0502020204030204" pitchFamily="34" charset="0"/>
            </a:endParaRPr>
          </a:p>
        </p:txBody>
      </p:sp>
    </p:spTree>
    <p:extLst>
      <p:ext uri="{BB962C8B-B14F-4D97-AF65-F5344CB8AC3E}">
        <p14:creationId xmlns:p14="http://schemas.microsoft.com/office/powerpoint/2010/main" val="3484193111"/>
      </p:ext>
    </p:extLst>
  </p:cSld>
  <p:clrMapOvr>
    <a:masterClrMapping/>
  </p:clrMapOvr>
  <p:transition spd="slow">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35941" y="121748"/>
            <a:ext cx="5712633"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Assemblée générale</a:t>
            </a:r>
            <a:endParaRPr lang="fr-FR" sz="4000" b="1">
              <a:solidFill>
                <a:srgbClr val="62992B"/>
              </a:solidFill>
            </a:endParaRPr>
          </a:p>
        </p:txBody>
      </p:sp>
      <p:sp>
        <p:nvSpPr>
          <p:cNvPr id="4" name="Rectangle 3"/>
          <p:cNvSpPr/>
          <p:nvPr/>
        </p:nvSpPr>
        <p:spPr>
          <a:xfrm>
            <a:off x="1635866" y="1586550"/>
            <a:ext cx="8920267" cy="3142527"/>
          </a:xfrm>
          <a:prstGeom prst="rect">
            <a:avLst/>
          </a:prstGeom>
        </p:spPr>
        <p:txBody>
          <a:bodyPr wrap="square">
            <a:spAutoFit/>
          </a:bodyPr>
          <a:lstStyle/>
          <a:p>
            <a:pPr algn="ctr">
              <a:lnSpc>
                <a:spcPct val="150000"/>
              </a:lnSpc>
              <a:buClr>
                <a:srgbClr val="1F497D"/>
              </a:buClr>
            </a:pPr>
            <a:endParaRPr lang="fr-FR" sz="3200" b="1">
              <a:solidFill>
                <a:srgbClr val="1F497D"/>
              </a:solidFill>
              <a:latin typeface="Calibri" panose="020F0502020204030204" pitchFamily="34" charset="0"/>
            </a:endParaRPr>
          </a:p>
          <a:p>
            <a:pPr algn="ctr">
              <a:lnSpc>
                <a:spcPct val="150000"/>
              </a:lnSpc>
              <a:buClr>
                <a:srgbClr val="1F497D"/>
              </a:buClr>
            </a:pPr>
            <a:r>
              <a:rPr lang="fr-FR" sz="3200" b="1">
                <a:solidFill>
                  <a:srgbClr val="1F497D"/>
                </a:solidFill>
                <a:latin typeface="Calibri" panose="020F0502020204030204" pitchFamily="34" charset="0"/>
              </a:rPr>
              <a:t>Discussion ouverte</a:t>
            </a:r>
          </a:p>
          <a:p>
            <a:pPr algn="ctr">
              <a:lnSpc>
                <a:spcPct val="150000"/>
              </a:lnSpc>
              <a:buClr>
                <a:srgbClr val="1F497D"/>
              </a:buClr>
            </a:pPr>
            <a:r>
              <a:rPr lang="fr-FR" sz="3200" b="1">
                <a:solidFill>
                  <a:srgbClr val="1F497D"/>
                </a:solidFill>
                <a:latin typeface="Calibri" panose="020F0502020204030204" pitchFamily="34" charset="0"/>
              </a:rPr>
              <a:t>Synergies potentielles Comifer-AFA ?</a:t>
            </a:r>
            <a:br>
              <a:rPr lang="fr-FR" sz="3200" b="1">
                <a:solidFill>
                  <a:srgbClr val="1F497D"/>
                </a:solidFill>
                <a:latin typeface="Calibri" panose="020F0502020204030204" pitchFamily="34" charset="0"/>
              </a:rPr>
            </a:br>
            <a:br>
              <a:rPr lang="fr-FR" sz="2000" b="1">
                <a:solidFill>
                  <a:srgbClr val="1F497D"/>
                </a:solidFill>
                <a:latin typeface="Calibri" panose="020F0502020204030204" pitchFamily="34" charset="0"/>
              </a:rPr>
            </a:br>
            <a:endParaRPr lang="fr-FR" b="1">
              <a:latin typeface="Calibri" panose="020F0502020204030204" pitchFamily="34" charset="0"/>
            </a:endParaRPr>
          </a:p>
        </p:txBody>
      </p:sp>
      <p:pic>
        <p:nvPicPr>
          <p:cNvPr id="5" name="Graphique 4" descr="Réunion avec un remplissage uni">
            <a:extLst>
              <a:ext uri="{FF2B5EF4-FFF2-40B4-BE49-F238E27FC236}">
                <a16:creationId xmlns:a16="http://schemas.microsoft.com/office/drawing/2014/main" id="{BB505B87-522C-46DD-B968-0E07C73573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885" y="1586550"/>
            <a:ext cx="914400" cy="914400"/>
          </a:xfrm>
          <a:prstGeom prst="rect">
            <a:avLst/>
          </a:prstGeom>
        </p:spPr>
      </p:pic>
    </p:spTree>
    <p:extLst>
      <p:ext uri="{BB962C8B-B14F-4D97-AF65-F5344CB8AC3E}">
        <p14:creationId xmlns:p14="http://schemas.microsoft.com/office/powerpoint/2010/main" val="1962596866"/>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8713CF2-4515-2EA1-14C3-C5777EBDF49C}"/>
              </a:ext>
            </a:extLst>
          </p:cNvPr>
          <p:cNvPicPr/>
          <p:nvPr/>
        </p:nvPicPr>
        <p:blipFill>
          <a:blip r:embed="rId3"/>
          <a:stretch>
            <a:fillRect/>
          </a:stretch>
        </p:blipFill>
        <p:spPr>
          <a:xfrm>
            <a:off x="1669852" y="1031133"/>
            <a:ext cx="8667114" cy="4945750"/>
          </a:xfrm>
          <a:prstGeom prst="rect">
            <a:avLst/>
          </a:prstGeom>
        </p:spPr>
      </p:pic>
      <p:sp>
        <p:nvSpPr>
          <p:cNvPr id="3" name="ZoneTexte 2">
            <a:extLst>
              <a:ext uri="{FF2B5EF4-FFF2-40B4-BE49-F238E27FC236}">
                <a16:creationId xmlns:a16="http://schemas.microsoft.com/office/drawing/2014/main" id="{9082B0CB-D339-AC36-5DC8-07AC3360D796}"/>
              </a:ext>
            </a:extLst>
          </p:cNvPr>
          <p:cNvSpPr txBox="1"/>
          <p:nvPr/>
        </p:nvSpPr>
        <p:spPr>
          <a:xfrm>
            <a:off x="4919245" y="172527"/>
            <a:ext cx="2168329" cy="584775"/>
          </a:xfrm>
          <a:prstGeom prst="rect">
            <a:avLst/>
          </a:prstGeom>
          <a:noFill/>
        </p:spPr>
        <p:txBody>
          <a:bodyPr wrap="square" rtlCol="0">
            <a:spAutoFit/>
          </a:bodyPr>
          <a:lstStyle/>
          <a:p>
            <a:r>
              <a:rPr lang="fr-FR" sz="3200">
                <a:solidFill>
                  <a:srgbClr val="1F497D"/>
                </a:solidFill>
              </a:rPr>
              <a:t>Expertise</a:t>
            </a:r>
            <a:endParaRPr lang="en-GB" sz="3200">
              <a:solidFill>
                <a:srgbClr val="1F497D"/>
              </a:solidFill>
            </a:endParaRPr>
          </a:p>
        </p:txBody>
      </p:sp>
      <p:sp>
        <p:nvSpPr>
          <p:cNvPr id="4" name="ZoneTexte 3">
            <a:extLst>
              <a:ext uri="{FF2B5EF4-FFF2-40B4-BE49-F238E27FC236}">
                <a16:creationId xmlns:a16="http://schemas.microsoft.com/office/drawing/2014/main" id="{CC6E7115-DC97-25DF-84FC-8C5641A29F88}"/>
              </a:ext>
            </a:extLst>
          </p:cNvPr>
          <p:cNvSpPr txBox="1"/>
          <p:nvPr/>
        </p:nvSpPr>
        <p:spPr>
          <a:xfrm>
            <a:off x="7303040" y="0"/>
            <a:ext cx="6104106" cy="880369"/>
          </a:xfrm>
          <a:prstGeom prst="rect">
            <a:avLst/>
          </a:prstGeom>
          <a:noFill/>
        </p:spPr>
        <p:txBody>
          <a:bodyPr wrap="square">
            <a:spAutoFit/>
          </a:bodyPr>
          <a:lstStyle/>
          <a:p>
            <a:pPr algn="ctr">
              <a:lnSpc>
                <a:spcPct val="150000"/>
              </a:lnSpc>
              <a:buClr>
                <a:srgbClr val="1F497D"/>
              </a:buClr>
            </a:pPr>
            <a:r>
              <a:rPr lang="fr-FR" sz="1800" b="1">
                <a:solidFill>
                  <a:srgbClr val="62992B"/>
                </a:solidFill>
                <a:latin typeface="Calibri" panose="020F0502020204030204" pitchFamily="34" charset="0"/>
              </a:rPr>
              <a:t>Rapport moral </a:t>
            </a:r>
            <a:br>
              <a:rPr lang="fr-FR" sz="1800" b="1">
                <a:solidFill>
                  <a:srgbClr val="62992B"/>
                </a:solidFill>
                <a:latin typeface="Calibri" panose="020F0502020204030204" pitchFamily="34" charset="0"/>
              </a:rPr>
            </a:br>
            <a:r>
              <a:rPr lang="fr-FR" sz="1800" b="1">
                <a:solidFill>
                  <a:srgbClr val="62992B"/>
                </a:solidFill>
                <a:latin typeface="Calibri" panose="020F0502020204030204" pitchFamily="34" charset="0"/>
              </a:rPr>
              <a:t>du Président sur 2022</a:t>
            </a:r>
            <a:endParaRPr lang="fr-FR" b="1">
              <a:latin typeface="Calibri" panose="020F0502020204030204" pitchFamily="34" charset="0"/>
            </a:endParaRPr>
          </a:p>
        </p:txBody>
      </p:sp>
    </p:spTree>
    <p:extLst>
      <p:ext uri="{BB962C8B-B14F-4D97-AF65-F5344CB8AC3E}">
        <p14:creationId xmlns:p14="http://schemas.microsoft.com/office/powerpoint/2010/main" val="618058866"/>
      </p:ext>
    </p:extLst>
  </p:cSld>
  <p:clrMapOvr>
    <a:masterClrMapping/>
  </p:clrMapOvr>
  <p:transition spd="slow">
    <p:wipe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35941" y="121748"/>
            <a:ext cx="5712633" cy="707886"/>
          </a:xfrm>
          <a:prstGeom prst="rect">
            <a:avLst/>
          </a:prstGeom>
        </p:spPr>
        <p:txBody>
          <a:bodyPr wrap="square">
            <a:spAutoFit/>
          </a:bodyPr>
          <a:lstStyle/>
          <a:p>
            <a:pPr algn="ctr"/>
            <a:r>
              <a:rPr lang="fr-FR" sz="4000" b="1">
                <a:solidFill>
                  <a:srgbClr val="62992B"/>
                </a:solidFill>
                <a:latin typeface="Calibri" pitchFamily="34" charset="0"/>
                <a:cs typeface="Calibri" pitchFamily="34" charset="0"/>
              </a:rPr>
              <a:t>Assemblée générale</a:t>
            </a:r>
            <a:endParaRPr lang="fr-FR" sz="4000" b="1">
              <a:solidFill>
                <a:srgbClr val="62992B"/>
              </a:solidFill>
            </a:endParaRPr>
          </a:p>
        </p:txBody>
      </p:sp>
      <p:sp>
        <p:nvSpPr>
          <p:cNvPr id="4" name="Rectangle 3"/>
          <p:cNvSpPr/>
          <p:nvPr/>
        </p:nvSpPr>
        <p:spPr>
          <a:xfrm>
            <a:off x="1635866" y="1586550"/>
            <a:ext cx="8920267" cy="2403863"/>
          </a:xfrm>
          <a:prstGeom prst="rect">
            <a:avLst/>
          </a:prstGeom>
        </p:spPr>
        <p:txBody>
          <a:bodyPr wrap="square">
            <a:spAutoFit/>
          </a:bodyPr>
          <a:lstStyle/>
          <a:p>
            <a:pPr algn="ctr">
              <a:lnSpc>
                <a:spcPct val="150000"/>
              </a:lnSpc>
              <a:buClr>
                <a:srgbClr val="1F497D"/>
              </a:buClr>
            </a:pPr>
            <a:endParaRPr lang="fr-FR" sz="3200" b="1">
              <a:solidFill>
                <a:srgbClr val="1F497D"/>
              </a:solidFill>
              <a:latin typeface="Calibri" panose="020F0502020204030204" pitchFamily="34" charset="0"/>
            </a:endParaRPr>
          </a:p>
          <a:p>
            <a:pPr algn="ctr">
              <a:lnSpc>
                <a:spcPct val="150000"/>
              </a:lnSpc>
              <a:buClr>
                <a:srgbClr val="1F497D"/>
              </a:buClr>
            </a:pPr>
            <a:r>
              <a:rPr lang="fr-FR" sz="3200" b="1">
                <a:solidFill>
                  <a:srgbClr val="1F497D"/>
                </a:solidFill>
                <a:latin typeface="Calibri" panose="020F0502020204030204" pitchFamily="34" charset="0"/>
              </a:rPr>
              <a:t>Merci de votre attention</a:t>
            </a:r>
            <a:br>
              <a:rPr lang="fr-FR" sz="3200" b="1">
                <a:solidFill>
                  <a:srgbClr val="1F497D"/>
                </a:solidFill>
                <a:latin typeface="Calibri" panose="020F0502020204030204" pitchFamily="34" charset="0"/>
              </a:rPr>
            </a:br>
            <a:br>
              <a:rPr lang="fr-FR" sz="2000" b="1">
                <a:solidFill>
                  <a:srgbClr val="1F497D"/>
                </a:solidFill>
                <a:latin typeface="Calibri" panose="020F0502020204030204" pitchFamily="34" charset="0"/>
              </a:rPr>
            </a:br>
            <a:endParaRPr lang="fr-FR" b="1">
              <a:latin typeface="Calibri" panose="020F0502020204030204" pitchFamily="34" charset="0"/>
            </a:endParaRPr>
          </a:p>
        </p:txBody>
      </p:sp>
    </p:spTree>
    <p:extLst>
      <p:ext uri="{BB962C8B-B14F-4D97-AF65-F5344CB8AC3E}">
        <p14:creationId xmlns:p14="http://schemas.microsoft.com/office/powerpoint/2010/main" val="1756650166"/>
      </p:ext>
    </p:extLst>
  </p:cSld>
  <p:clrMapOvr>
    <a:masterClrMapping/>
  </p:clrMapOvr>
  <p:transition spd="slow">
    <p:wipe dir="r"/>
  </p:transition>
</p:sld>
</file>

<file path=ppt/theme/theme1.xml><?xml version="1.0" encoding="utf-8"?>
<a:theme xmlns:a="http://schemas.openxmlformats.org/drawingml/2006/main" name="Diapositive de jeune pouss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ème Office">
  <a:themeElements>
    <a:clrScheme name="Ble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D9F97C2D98C347852F33211B9C03C0" ma:contentTypeVersion="17" ma:contentTypeDescription="Crée un document." ma:contentTypeScope="" ma:versionID="3e93bdddf36a3c99acf53b2840a517c7">
  <xsd:schema xmlns:xsd="http://www.w3.org/2001/XMLSchema" xmlns:xs="http://www.w3.org/2001/XMLSchema" xmlns:p="http://schemas.microsoft.com/office/2006/metadata/properties" xmlns:ns2="67cac786-3923-4b04-8028-5ecb18a0e7dc" xmlns:ns3="2236f44b-b9d8-44ef-a1ed-2b6a96c5a85d" targetNamespace="http://schemas.microsoft.com/office/2006/metadata/properties" ma:root="true" ma:fieldsID="4aa8f24c5eee05df6ede21b9db29d415" ns2:_="" ns3:_="">
    <xsd:import namespace="67cac786-3923-4b04-8028-5ecb18a0e7dc"/>
    <xsd:import namespace="2236f44b-b9d8-44ef-a1ed-2b6a96c5a8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ac786-3923-4b04-8028-5ecb18a0e7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94af9d22-9146-4d33-90dd-76d1cdba2f4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36f44b-b9d8-44ef-a1ed-2b6a96c5a85d"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7e783422-1231-47a2-a6d3-c11c65cff24b}" ma:internalName="TaxCatchAll" ma:showField="CatchAllData" ma:web="2236f44b-b9d8-44ef-a1ed-2b6a96c5a8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236f44b-b9d8-44ef-a1ed-2b6a96c5a85d" xsi:nil="true"/>
    <lcf76f155ced4ddcb4097134ff3c332f xmlns="67cac786-3923-4b04-8028-5ecb18a0e7d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0F3B168-D96F-4DAB-AAB5-B3DEBAE80EB9}"/>
</file>

<file path=customXml/itemProps2.xml><?xml version="1.0" encoding="utf-8"?>
<ds:datastoreItem xmlns:ds="http://schemas.openxmlformats.org/officeDocument/2006/customXml" ds:itemID="{C88059D0-81B2-41B9-8369-E42ABB0C9827}">
  <ds:schemaRefs>
    <ds:schemaRef ds:uri="http://schemas.microsoft.com/sharepoint/v3/contenttype/forms"/>
  </ds:schemaRefs>
</ds:datastoreItem>
</file>

<file path=customXml/itemProps3.xml><?xml version="1.0" encoding="utf-8"?>
<ds:datastoreItem xmlns:ds="http://schemas.openxmlformats.org/officeDocument/2006/customXml" ds:itemID="{F3C60D76-39D2-4CFF-9F9A-DC6427953193}">
  <ds:schemaRefs>
    <ds:schemaRef ds:uri="2236f44b-b9d8-44ef-a1ed-2b6a96c5a85d"/>
    <ds:schemaRef ds:uri="67cac786-3923-4b04-8028-5ecb18a0e7d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Diapositive de jeune pousse</Template>
  <TotalTime>0</TotalTime>
  <Words>9453</Words>
  <Application>Microsoft Office PowerPoint</Application>
  <PresentationFormat>Grand écran</PresentationFormat>
  <Paragraphs>1280</Paragraphs>
  <Slides>90</Slides>
  <Notes>90</Notes>
  <HiddenSlides>0</HiddenSlides>
  <MMClips>0</MMClips>
  <ScaleCrop>false</ScaleCrop>
  <HeadingPairs>
    <vt:vector size="8" baseType="variant">
      <vt:variant>
        <vt:lpstr>Polices utilisées</vt:lpstr>
      </vt:variant>
      <vt:variant>
        <vt:i4>9</vt:i4>
      </vt:variant>
      <vt:variant>
        <vt:lpstr>Thème</vt:lpstr>
      </vt:variant>
      <vt:variant>
        <vt:i4>3</vt:i4>
      </vt:variant>
      <vt:variant>
        <vt:lpstr>Serveurs OLE incorporés</vt:lpstr>
      </vt:variant>
      <vt:variant>
        <vt:i4>1</vt:i4>
      </vt:variant>
      <vt:variant>
        <vt:lpstr>Titres des diapositives</vt:lpstr>
      </vt:variant>
      <vt:variant>
        <vt:i4>90</vt:i4>
      </vt:variant>
    </vt:vector>
  </HeadingPairs>
  <TitlesOfParts>
    <vt:vector size="103" baseType="lpstr">
      <vt:lpstr>Arial</vt:lpstr>
      <vt:lpstr>Symbol</vt:lpstr>
      <vt:lpstr>Arial Narrow</vt:lpstr>
      <vt:lpstr>Courier New</vt:lpstr>
      <vt:lpstr>Calibri Light</vt:lpstr>
      <vt:lpstr>Times New Roman</vt:lpstr>
      <vt:lpstr>Berlin Sans FB</vt:lpstr>
      <vt:lpstr>Calibri</vt:lpstr>
      <vt:lpstr>Wingdings</vt:lpstr>
      <vt:lpstr>Diapositive de jeune pousse</vt:lpstr>
      <vt:lpstr>Thème Office</vt:lpstr>
      <vt:lpstr>1_Thème Office</vt:lpstr>
      <vt:lpstr>Feuille de calcul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Présentation des comptes au  31 décembre 2022</vt:lpstr>
      <vt:lpstr>Bilan Actif</vt:lpstr>
      <vt:lpstr>Bilan Passif</vt:lpstr>
      <vt:lpstr>Vos activités</vt:lpstr>
      <vt:lpstr>La répartition de vos charges</vt:lpstr>
      <vt:lpstr>Qu’a-t-on fait de la trésorerie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Sophie DROISIER</dc:creator>
  <cp:lastModifiedBy>Sophie Droisier</cp:lastModifiedBy>
  <cp:revision>2</cp:revision>
  <cp:lastPrinted>2022-03-31T06:13:12Z</cp:lastPrinted>
  <dcterms:created xsi:type="dcterms:W3CDTF">2012-01-17T10:29:30Z</dcterms:created>
  <dcterms:modified xsi:type="dcterms:W3CDTF">2023-07-18T13:36:01Z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TC011800021033</vt:lpwstr>
  </property>
  <property fmtid="{D5CDD505-2E9C-101B-9397-08002B2CF9AE}" pid="3" name="ContentTypeId">
    <vt:lpwstr>0x01010050D9F97C2D98C347852F33211B9C03C0</vt:lpwstr>
  </property>
  <property fmtid="{D5CDD505-2E9C-101B-9397-08002B2CF9AE}" pid="4" name="Order">
    <vt:r8>2909600</vt:r8>
  </property>
  <property fmtid="{D5CDD505-2E9C-101B-9397-08002B2CF9AE}" pid="5" name="MediaServiceImageTags">
    <vt:lpwstr/>
  </property>
</Properties>
</file>