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7" r:id="rId2"/>
    <p:sldId id="256" r:id="rId3"/>
    <p:sldId id="260" r:id="rId4"/>
    <p:sldId id="261" r:id="rId5"/>
    <p:sldId id="269" r:id="rId6"/>
    <p:sldId id="262" r:id="rId7"/>
    <p:sldId id="257" r:id="rId8"/>
    <p:sldId id="258" r:id="rId9"/>
    <p:sldId id="273" r:id="rId10"/>
    <p:sldId id="274" r:id="rId11"/>
    <p:sldId id="275" r:id="rId12"/>
    <p:sldId id="271" r:id="rId13"/>
    <p:sldId id="264" r:id="rId14"/>
    <p:sldId id="276" r:id="rId15"/>
    <p:sldId id="279" r:id="rId16"/>
    <p:sldId id="278" r:id="rId17"/>
    <p:sldId id="280" r:id="rId18"/>
    <p:sldId id="281" r:id="rId19"/>
    <p:sldId id="263" r:id="rId20"/>
    <p:sldId id="267" r:id="rId21"/>
    <p:sldId id="282" r:id="rId22"/>
    <p:sldId id="266" r:id="rId23"/>
    <p:sldId id="283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BFF31-9DFD-41A1-98AD-FC3393F039F2}" type="datetimeFigureOut">
              <a:rPr lang="fr-FR" smtClean="0"/>
              <a:t>07/11/2024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E4F52-75A0-4552-8DE1-F29E2AD411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042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124867-063E-8A81-AA9E-CCD81F7857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42914C8-6A2F-067E-D37C-2E2833FEA1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7B5608-13BA-626D-25A6-A8A678271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B3617-4863-41BA-9AEF-5733CE8F37F1}" type="datetime1">
              <a:rPr lang="fr-FR" smtClean="0"/>
              <a:t>07/11/2024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981FA6E-E896-E718-7824-619178321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C72A2B-CBF4-6CD5-D46C-97A42B5B7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39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3B37D8-F78D-9810-F14B-A4E826D8C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088C0F-F71C-5AC3-55C7-2435CD42C5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26DAC0-4D51-94B2-86E7-A05CB5F5C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D35E9-125A-4F5F-9A38-4EA639BD675E}" type="datetime1">
              <a:rPr lang="fr-FR" smtClean="0"/>
              <a:t>07/11/2024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E1B832E-4DA3-47B6-8C40-3477FD0FA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5191A2-EE81-7656-62A6-E241C408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798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3E77EED-866D-3DB2-FBD0-D352AD5CE0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8B7C1FF-50D9-9780-CAFA-CEF4D93597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D87BC9-FFFB-A9A1-063F-29DC7D732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11B47-C510-4074-876D-7DAC9935E968}" type="datetime1">
              <a:rPr lang="fr-FR" smtClean="0"/>
              <a:t>07/11/2024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1967F6-583F-C46C-70CD-E8CDDB67A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4F66A3-4F76-DC00-0750-97138C32D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53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F119DE-BEB5-5910-50AE-0A105D0D4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B2C744-F93A-D15D-7ED5-1B93AF89C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108B78-D5EE-57BD-8284-3C689CB35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4792-1491-4EF5-B7DE-BF062308EEFA}" type="datetime1">
              <a:rPr lang="fr-FR" smtClean="0"/>
              <a:t>07/11/2024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110447-0EB1-9622-CF35-916A23007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52F2ED-3379-B9B6-A065-035FE4E0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56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5B968E-12B8-97B4-0122-6695EC3B1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1DA552-E933-31A2-EEBE-62D4647BA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8A7926-0189-F7C9-82F3-11403DDF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4129-3F4D-4FFE-89B3-CF04F7EB43F7}" type="datetime1">
              <a:rPr lang="fr-FR" smtClean="0"/>
              <a:t>07/11/2024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A94BE0-2A4B-F7DC-F9D7-4A3D76C71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6BC812-CBF0-1F3F-0100-5C16C602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337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D0B071-9ECF-C288-775B-01CD5A4CB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30CB4F-6511-D315-B7F4-5F9AD7BCEE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32EDF81-0452-5F08-59FC-DDA1D5CD35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D9B4A8-9A50-C563-9E8C-33A9D2A5D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BB140-8F53-4A32-9CDB-A1D3C1B911B5}" type="datetime1">
              <a:rPr lang="fr-FR" smtClean="0"/>
              <a:t>07/11/2024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984A8B5-330A-7143-95EB-057DF68B1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B529CED-38A4-EC76-BF87-C0B826512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81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0E9545-168A-3B18-0CEC-E45CC38FC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BA708E-E384-A4B1-21EB-4714270A0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3EF17BA-0EA5-D25E-A34E-0B7C81DC7D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DB115D-F933-D0AF-C4C3-3AA598E52E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FA6F184-5944-1D90-BE7E-C7766C20C1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70209B5-8434-E573-4C49-368DE4CE4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F184C-D580-4936-BD14-E0B3AF5B6434}" type="datetime1">
              <a:rPr lang="fr-FR" smtClean="0"/>
              <a:t>07/11/2024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B3990DC-A875-01A7-5A8A-A6D3023E9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33E5686-F093-EE87-B97B-0C845484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69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8F9A0-591F-31C8-09C7-54A2A3B2D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6E69FA7-E5CA-0211-F06E-53785BD86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8564-F314-4D69-A39C-D0116A953BEE}" type="datetime1">
              <a:rPr lang="fr-FR" smtClean="0"/>
              <a:t>07/11/2024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DE8982B-E9C8-0B06-DCA5-B682FCF02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3A4C6D-F5AD-8752-1AFC-4E76233C5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63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2C64C58-2CD4-6549-3226-785D7FEC8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81817-236C-4832-88E5-D59B376262B7}" type="datetime1">
              <a:rPr lang="fr-FR" smtClean="0"/>
              <a:t>07/11/2024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7D228ED-0CE7-8352-E58A-97604F8F4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90B0FC-A266-D2CE-6BF1-77ABA22CC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043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D15C18-9C8D-9948-BF92-4E378C1BD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504625-5587-F5A3-EFA7-EBB5E4CC8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3D0D5B8-882A-FEEA-2A3A-888337B7CF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DE1217-B921-79EA-AADE-CF7E8A432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CD16-0064-4450-BE65-4157DDE4D76D}" type="datetime1">
              <a:rPr lang="fr-FR" smtClean="0"/>
              <a:t>07/11/2024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9990A-DDA5-AB3D-EF64-3DEAC59C5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80A0750-30A0-3AB4-81E3-0B0F40A95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5037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7B46ED-6D43-C8C7-C14F-D3C66E7A7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A627F02-7240-2017-E114-DA3836BBAF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419EF07-992D-719C-2315-CEE2FF5F0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CD6DA0A-D999-0765-5819-6C43D34F5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11C57-C94E-423C-872A-3BDD9569DE8B}" type="datetime1">
              <a:rPr lang="fr-FR" smtClean="0"/>
              <a:t>07/11/2024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44C7482-E7D0-2B25-1FF7-DDA83FD5E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CD3F1FB-DB25-C7E1-BAAF-8A9C0B558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5370631-B3FF-1F35-BFA3-934593028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0D3CFD-5CC9-D1AD-D7F6-A525CA875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8B6F94-C2E5-A5CC-5044-0246082226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0522A-B57A-40D5-B9B2-C95A799ECC3C}" type="datetime1">
              <a:rPr lang="fr-FR" smtClean="0"/>
              <a:t>07/11/2024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2A9277-2A37-AEE0-544F-41A1223B31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COMIFER, groupe PKMg 22/10/2024, visioconference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98592C-3489-DE28-E8CB-89D84451C4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850DB-8E94-474B-A59C-B77A36EFF6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721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i.org/10.1016/j.eja.2024.127220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06164-7147-5E20-9F42-069F37A03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A2E48DE3-33D1-EF4C-2062-1D1455783303}"/>
              </a:ext>
            </a:extLst>
          </p:cNvPr>
          <p:cNvSpPr txBox="1"/>
          <p:nvPr/>
        </p:nvSpPr>
        <p:spPr>
          <a:xfrm>
            <a:off x="1248308" y="2113721"/>
            <a:ext cx="9407832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/>
              <a:t>La base des références expérimentales disponibles au Comifer</a:t>
            </a:r>
          </a:p>
          <a:p>
            <a:pPr algn="ctr"/>
            <a:r>
              <a:rPr lang="fr-FR" sz="2800" b="1" dirty="0"/>
              <a:t> pour la révision des seuil d’impasse P, au 22 octobre 2024</a:t>
            </a:r>
          </a:p>
          <a:p>
            <a:pPr algn="ctr"/>
            <a:r>
              <a:rPr lang="fr-FR" b="1" dirty="0"/>
              <a:t>(</a:t>
            </a:r>
            <a:r>
              <a:rPr lang="fr-FR" b="1" dirty="0" err="1"/>
              <a:t>P.Denoroy</a:t>
            </a:r>
            <a:r>
              <a:rPr lang="fr-FR" b="1" dirty="0"/>
              <a:t>)</a:t>
            </a:r>
            <a:endParaRPr lang="fr-FR" sz="2800" b="1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009E962-6B5D-1F02-89ED-58ABC239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91678" y="5927272"/>
            <a:ext cx="6585029" cy="608012"/>
          </a:xfrm>
        </p:spPr>
        <p:txBody>
          <a:bodyPr/>
          <a:lstStyle/>
          <a:p>
            <a:r>
              <a:rPr lang="fr-FR" sz="1600" dirty="0"/>
              <a:t>À partir d’une présentation faite au COMIFER, groupe </a:t>
            </a:r>
            <a:r>
              <a:rPr lang="fr-FR" sz="1600" dirty="0" err="1"/>
              <a:t>PKMg</a:t>
            </a:r>
            <a:r>
              <a:rPr lang="fr-FR" sz="1600" dirty="0"/>
              <a:t> </a:t>
            </a:r>
            <a:r>
              <a:rPr lang="fr-FR" dirty="0"/>
              <a:t>(</a:t>
            </a:r>
            <a:r>
              <a:rPr lang="fr-FR" dirty="0" err="1"/>
              <a:t>gpe</a:t>
            </a:r>
            <a:r>
              <a:rPr lang="fr-FR" dirty="0"/>
              <a:t> travail restreint)</a:t>
            </a:r>
            <a:r>
              <a:rPr lang="fr-FR" sz="1600" dirty="0"/>
              <a:t> 22/10/2024 en visioconférence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5DB3FFD-CECD-9A43-DEBC-0C82CFCF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3652" y="6356350"/>
            <a:ext cx="520148" cy="365125"/>
          </a:xfrm>
        </p:spPr>
        <p:txBody>
          <a:bodyPr/>
          <a:lstStyle/>
          <a:p>
            <a:fld id="{4E1850DB-8E94-474B-A59C-B77A36EFF6DB}" type="slidenum">
              <a:rPr lang="fr-FR" sz="1600" b="1" smtClean="0"/>
              <a:t>1</a:t>
            </a:fld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2709117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AF862-1272-98D4-5504-81B7615C5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49375C3C-3134-5113-083F-8A563F56D399}"/>
              </a:ext>
            </a:extLst>
          </p:cNvPr>
          <p:cNvSpPr txBox="1"/>
          <p:nvPr/>
        </p:nvSpPr>
        <p:spPr>
          <a:xfrm>
            <a:off x="545666" y="493082"/>
            <a:ext cx="290886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Précisions sur les détails des fichiers « par site » :  exemples </a:t>
            </a:r>
          </a:p>
          <a:p>
            <a:endParaRPr lang="fr-FR" dirty="0"/>
          </a:p>
          <a:p>
            <a:r>
              <a:rPr lang="fr-FR" u="sng" dirty="0"/>
              <a:t>Fichier </a:t>
            </a:r>
            <a:r>
              <a:rPr lang="fr-FR" u="sng" dirty="0" err="1"/>
              <a:t>Fichier</a:t>
            </a:r>
            <a:r>
              <a:rPr lang="fr-FR" u="sng" dirty="0"/>
              <a:t> d’entrée .csv </a:t>
            </a:r>
            <a:r>
              <a:rPr lang="fr-FR" dirty="0"/>
              <a:t>pour traitements avec Outil </a:t>
            </a:r>
            <a:r>
              <a:rPr lang="fr-FR" dirty="0" err="1"/>
              <a:t>Shiny_JUSTE_P</a:t>
            </a:r>
            <a:endParaRPr lang="fr-FR" dirty="0"/>
          </a:p>
          <a:p>
            <a:r>
              <a:rPr lang="fr-FR" sz="1400" dirty="0"/>
              <a:t>« </a:t>
            </a:r>
            <a:r>
              <a:rPr lang="fr-FR" sz="1400" dirty="0" err="1"/>
              <a:t>Nouvellon</a:t>
            </a:r>
            <a:r>
              <a:rPr lang="fr-FR" sz="1400" dirty="0"/>
              <a:t> à </a:t>
            </a:r>
            <a:r>
              <a:rPr lang="fr-FR" sz="1400" dirty="0" err="1"/>
              <a:t>Maves</a:t>
            </a:r>
            <a:r>
              <a:rPr lang="fr-FR" sz="1400" dirty="0"/>
              <a:t> (41) »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044B27B-C9EC-68D2-9693-0F7A9D76E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0F7403C-30A8-96A1-2B1C-1E4439373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10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D641FF7-7EE0-AA8A-6BFB-2EAC4E5B3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3211" y="723570"/>
            <a:ext cx="8038328" cy="560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377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29F3E-BA5E-4EA2-7A3F-A76415799D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589F5233-E339-D881-EE82-88E1383B9ADD}"/>
              </a:ext>
            </a:extLst>
          </p:cNvPr>
          <p:cNvSpPr txBox="1"/>
          <p:nvPr/>
        </p:nvSpPr>
        <p:spPr>
          <a:xfrm>
            <a:off x="559733" y="415711"/>
            <a:ext cx="29088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Précisions sur les détails des fichiers « par site » :  Structure commune &amp;exemples </a:t>
            </a:r>
          </a:p>
          <a:p>
            <a:endParaRPr lang="fr-FR" sz="1200" dirty="0"/>
          </a:p>
          <a:p>
            <a:r>
              <a:rPr lang="fr-FR" u="sng" dirty="0"/>
              <a:t>Fichier des résultats </a:t>
            </a:r>
            <a:r>
              <a:rPr lang="fr-FR" dirty="0"/>
              <a:t>: </a:t>
            </a:r>
          </a:p>
          <a:p>
            <a:r>
              <a:rPr lang="fr-FR" dirty="0"/>
              <a:t>figures des ajustements obtenus </a:t>
            </a:r>
            <a:r>
              <a:rPr lang="fr-FR" sz="1400" dirty="0"/>
              <a:t>(sinon : données)</a:t>
            </a:r>
            <a:r>
              <a:rPr lang="fr-FR" dirty="0"/>
              <a:t> &amp; et paramètres calculés </a:t>
            </a:r>
          </a:p>
          <a:p>
            <a:r>
              <a:rPr lang="fr-FR" sz="1400" dirty="0"/>
              <a:t>« </a:t>
            </a:r>
            <a:r>
              <a:rPr lang="fr-FR" sz="1400" dirty="0" err="1"/>
              <a:t>Nouvellon</a:t>
            </a:r>
            <a:r>
              <a:rPr lang="fr-FR" sz="1400" dirty="0"/>
              <a:t> à </a:t>
            </a:r>
            <a:r>
              <a:rPr lang="fr-FR" sz="1400" dirty="0" err="1"/>
              <a:t>Maves</a:t>
            </a:r>
            <a:r>
              <a:rPr lang="fr-FR" sz="1400" dirty="0"/>
              <a:t> (41) »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7D7F701-A3FF-0E9A-02C7-587948CB6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A698A2-A6DF-7651-768C-A54A95384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11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936896E-05C5-494D-EC97-57D097C6E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253" y="1644804"/>
            <a:ext cx="7315834" cy="428281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906A86A-FA80-2862-1B7D-4AF24354F73E}"/>
              </a:ext>
            </a:extLst>
          </p:cNvPr>
          <p:cNvSpPr txBox="1"/>
          <p:nvPr/>
        </p:nvSpPr>
        <p:spPr>
          <a:xfrm>
            <a:off x="4676776" y="607219"/>
            <a:ext cx="6429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une figure et un tableau de résultats pour chaque culture traitée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197DDA-3EAF-822A-D1CF-5002DAE0E35F}"/>
              </a:ext>
            </a:extLst>
          </p:cNvPr>
          <p:cNvSpPr txBox="1"/>
          <p:nvPr/>
        </p:nvSpPr>
        <p:spPr>
          <a:xfrm>
            <a:off x="392865" y="3105834"/>
            <a:ext cx="2730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Échec d’ajustement : figure des données 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1FB9ED17-4191-F7A0-5F69-01DE1B80A59A}"/>
              </a:ext>
            </a:extLst>
          </p:cNvPr>
          <p:cNvCxnSpPr>
            <a:cxnSpLocks/>
          </p:cNvCxnSpPr>
          <p:nvPr/>
        </p:nvCxnSpPr>
        <p:spPr>
          <a:xfrm>
            <a:off x="2883877" y="3523957"/>
            <a:ext cx="1360376" cy="151325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33E9C1B3-A9BA-2D50-5D02-A17BDF03F1A5}"/>
              </a:ext>
            </a:extLst>
          </p:cNvPr>
          <p:cNvSpPr txBox="1"/>
          <p:nvPr/>
        </p:nvSpPr>
        <p:spPr>
          <a:xfrm>
            <a:off x="404585" y="4622802"/>
            <a:ext cx="273016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Ajustement réussi : 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Points expé et modèle ajusté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Tableau des paramètres d’ajustement et écart-type estimé/paramètres et t-value </a:t>
            </a:r>
            <a:r>
              <a:rPr lang="fr-FR" sz="1200" dirty="0"/>
              <a:t>(quand assez de points)</a:t>
            </a:r>
            <a:endParaRPr lang="fr-FR" sz="1400" dirty="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D5D6266E-C19D-645B-8692-067D27B73B11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3134748" y="5192250"/>
            <a:ext cx="1121225" cy="138438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564F82B0-F9CC-0A91-A584-36757E5A5147}"/>
              </a:ext>
            </a:extLst>
          </p:cNvPr>
          <p:cNvSpPr txBox="1"/>
          <p:nvPr/>
        </p:nvSpPr>
        <p:spPr>
          <a:xfrm>
            <a:off x="6011635" y="5676902"/>
            <a:ext cx="27301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Ajustement réussi : 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Mais pas assez de pts pour estimer écart-type  et  t-value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6DE27A0A-25D2-E914-0B40-E6553F283B09}"/>
              </a:ext>
            </a:extLst>
          </p:cNvPr>
          <p:cNvCxnSpPr>
            <a:cxnSpLocks/>
          </p:cNvCxnSpPr>
          <p:nvPr/>
        </p:nvCxnSpPr>
        <p:spPr>
          <a:xfrm flipV="1">
            <a:off x="7770248" y="3937000"/>
            <a:ext cx="2269102" cy="1805888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11A29301-3D45-1DC3-7CCB-4BD3B823DEB7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2747888" y="791885"/>
            <a:ext cx="1928888" cy="401530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262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DECBA9A-800E-CBC4-D001-4620C376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EA791B1-5D85-FD19-5758-0E9710D85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12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197E2B1-4566-B614-BFD3-EBE319766B92}"/>
              </a:ext>
            </a:extLst>
          </p:cNvPr>
          <p:cNvSpPr txBox="1"/>
          <p:nvPr/>
        </p:nvSpPr>
        <p:spPr>
          <a:xfrm>
            <a:off x="1030356" y="1212574"/>
            <a:ext cx="1013128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/>
              <a:t>Cas particuliers : </a:t>
            </a:r>
          </a:p>
          <a:p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dirty="0"/>
              <a:t>Quand il y a des « blé de blé », on a traité les deux cas :  (1) « tous confondus » et (2) « en séparant premier blé et paille suivante » de façon à pouvoir évaluer s’il est nécessaire de séparer les 2 cas de blé</a:t>
            </a:r>
          </a:p>
          <a:p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dirty="0"/>
              <a:t>On aussi traité ensemble ou séparément les cas des blé d’hiver et blé de printemps, quand il y a les deux dans le même site</a:t>
            </a:r>
          </a:p>
          <a:p>
            <a:pPr marL="285750" indent="-285750">
              <a:buFontTx/>
              <a:buChar char="-"/>
            </a:pPr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dirty="0"/>
              <a:t>Si plusieurs essais sur le même site, on a fait les ajustement (1) pour chaque essai et (2) en regroupant tous les essais ; dans le second cas, les fichiers sont dans le dernier répertoire relatif au site. </a:t>
            </a:r>
          </a:p>
          <a:p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dirty="0"/>
              <a:t>Si on dispose de plusieurs analyses de terre </a:t>
            </a:r>
            <a:r>
              <a:rPr lang="fr-FR" sz="1400" dirty="0"/>
              <a:t>(méthodes différentes) </a:t>
            </a:r>
            <a:r>
              <a:rPr lang="fr-FR" sz="1600" dirty="0"/>
              <a:t>pour le même site, on fait les ajustements pour chaque type d’analyse </a:t>
            </a:r>
          </a:p>
        </p:txBody>
      </p:sp>
    </p:spTree>
    <p:extLst>
      <p:ext uri="{BB962C8B-B14F-4D97-AF65-F5344CB8AC3E}">
        <p14:creationId xmlns:p14="http://schemas.microsoft.com/office/powerpoint/2010/main" val="1113209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9ECF739-5CB6-A96A-696D-DE4E76B62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269D87-E965-1294-D5E5-A0525FC0F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13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2173D14-910D-1D21-FDF3-2380C6878E5B}"/>
              </a:ext>
            </a:extLst>
          </p:cNvPr>
          <p:cNvSpPr txBox="1"/>
          <p:nvPr/>
        </p:nvSpPr>
        <p:spPr>
          <a:xfrm>
            <a:off x="1209936" y="895350"/>
            <a:ext cx="8439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/>
              <a:t>3) Synthèse : fichier et rappel de quelques conclusions (</a:t>
            </a:r>
            <a:r>
              <a:rPr lang="fr-FR" sz="2400" b="1" u="sng" dirty="0" err="1"/>
              <a:t>nov2023</a:t>
            </a:r>
            <a:r>
              <a:rPr lang="fr-FR" sz="2400" b="1" u="sng" dirty="0"/>
              <a:t>)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0C98AE-0A7E-E731-A97A-2CBDD39E5579}"/>
              </a:ext>
            </a:extLst>
          </p:cNvPr>
          <p:cNvSpPr txBox="1"/>
          <p:nvPr/>
        </p:nvSpPr>
        <p:spPr>
          <a:xfrm>
            <a:off x="817098" y="1672924"/>
            <a:ext cx="10982558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u="sng" dirty="0"/>
              <a:t>3.1) Tableau de synthèse des ajustements réussis et infos sur sol</a:t>
            </a:r>
            <a:r>
              <a:rPr lang="fr-FR" sz="2000" b="1" dirty="0"/>
              <a:t> </a:t>
            </a:r>
            <a:r>
              <a:rPr lang="fr-FR" b="1" dirty="0"/>
              <a:t>(+ </a:t>
            </a:r>
            <a:r>
              <a:rPr lang="fr-FR" b="1" dirty="0" err="1"/>
              <a:t>recap</a:t>
            </a:r>
            <a:r>
              <a:rPr lang="fr-FR" b="1" dirty="0"/>
              <a:t> des échecs)</a:t>
            </a:r>
          </a:p>
          <a:p>
            <a:endParaRPr lang="fr-FR" sz="1600" dirty="0">
              <a:sym typeface="Wingdings" panose="05000000000000000000" pitchFamily="2" charset="2"/>
            </a:endParaRPr>
          </a:p>
          <a:p>
            <a:r>
              <a:rPr lang="fr-FR" b="1" i="1" dirty="0">
                <a:sym typeface="Wingdings" panose="05000000000000000000" pitchFamily="2" charset="2"/>
              </a:rPr>
              <a:t>Finalité : base de travail pour approfondir le sujet : </a:t>
            </a:r>
          </a:p>
          <a:p>
            <a:pPr marL="285750" indent="-285750">
              <a:buFontTx/>
              <a:buChar char="-"/>
            </a:pPr>
            <a:r>
              <a:rPr lang="fr-FR" b="1" i="1" dirty="0">
                <a:sym typeface="Wingdings" panose="05000000000000000000" pitchFamily="2" charset="2"/>
              </a:rPr>
              <a:t>définir les regroupements pertinents (groupes de cultures, types de sol) </a:t>
            </a:r>
          </a:p>
          <a:p>
            <a:pPr marL="285750" indent="-285750">
              <a:buFontTx/>
              <a:buChar char="-"/>
            </a:pPr>
            <a:r>
              <a:rPr lang="fr-FR" b="1" i="1" dirty="0">
                <a:sym typeface="Wingdings" panose="05000000000000000000" pitchFamily="2" charset="2"/>
              </a:rPr>
              <a:t>puis des </a:t>
            </a:r>
            <a:r>
              <a:rPr lang="fr-FR" b="1" i="1" dirty="0" err="1">
                <a:sym typeface="Wingdings" panose="05000000000000000000" pitchFamily="2" charset="2"/>
              </a:rPr>
              <a:t>T</a:t>
            </a:r>
            <a:r>
              <a:rPr lang="fr-FR" b="1" i="1" baseline="-25000" dirty="0" err="1">
                <a:sym typeface="Wingdings" panose="05000000000000000000" pitchFamily="2" charset="2"/>
              </a:rPr>
              <a:t>imp</a:t>
            </a:r>
            <a:r>
              <a:rPr lang="fr-FR" b="1" i="1" baseline="-25000" dirty="0">
                <a:sym typeface="Wingdings" panose="05000000000000000000" pitchFamily="2" charset="2"/>
              </a:rPr>
              <a:t> </a:t>
            </a:r>
            <a:r>
              <a:rPr lang="fr-FR" b="1" i="1" dirty="0">
                <a:sym typeface="Wingdings" panose="05000000000000000000" pitchFamily="2" charset="2"/>
              </a:rPr>
              <a:t>de référence par « type sol * type culture » ( minimiser la variabilité interne à chaque « type »)</a:t>
            </a:r>
            <a:endParaRPr lang="fr-FR" b="1" i="1" dirty="0"/>
          </a:p>
          <a:p>
            <a:endParaRPr lang="fr-FR" dirty="0"/>
          </a:p>
          <a:p>
            <a:r>
              <a:rPr lang="fr-FR" dirty="0">
                <a:solidFill>
                  <a:srgbClr val="C00000"/>
                </a:solidFill>
              </a:rPr>
              <a:t>Une ligne (/437)  = 1 ajustement site* culture* profondeur prélèvement terre *méthode analyse </a:t>
            </a:r>
          </a:p>
          <a:p>
            <a:endParaRPr lang="fr-FR" dirty="0"/>
          </a:p>
          <a:p>
            <a:r>
              <a:rPr lang="fr-FR" dirty="0"/>
              <a:t>Fichier des ajustements </a:t>
            </a:r>
            <a:r>
              <a:rPr lang="fr-FR" dirty="0" err="1"/>
              <a:t>reussi</a:t>
            </a:r>
            <a:r>
              <a:rPr lang="fr-FR" dirty="0"/>
              <a:t> : </a:t>
            </a:r>
            <a:r>
              <a:rPr lang="fr-FR" dirty="0">
                <a:solidFill>
                  <a:srgbClr val="0070C0"/>
                </a:solidFill>
              </a:rPr>
              <a:t>« Recap_ajust-LPIR-2024oct20.xlsx » </a:t>
            </a:r>
            <a:r>
              <a:rPr lang="fr-FR" sz="1400" dirty="0">
                <a:solidFill>
                  <a:srgbClr val="0070C0"/>
                </a:solidFill>
              </a:rPr>
              <a:t>(</a:t>
            </a:r>
            <a:r>
              <a:rPr lang="fr-FR" sz="1400" dirty="0" err="1">
                <a:solidFill>
                  <a:srgbClr val="0070C0"/>
                </a:solidFill>
              </a:rPr>
              <a:t>LPIR</a:t>
            </a:r>
            <a:r>
              <a:rPr lang="fr-FR" sz="1400" dirty="0">
                <a:solidFill>
                  <a:srgbClr val="0070C0"/>
                </a:solidFill>
              </a:rPr>
              <a:t> = linéaire-plateau avec Indices de Rendement)</a:t>
            </a:r>
            <a:endParaRPr lang="fr-FR" dirty="0">
              <a:solidFill>
                <a:srgbClr val="0070C0"/>
              </a:solidFill>
            </a:endParaRPr>
          </a:p>
          <a:p>
            <a:r>
              <a:rPr lang="fr-FR" dirty="0"/>
              <a:t>Fichier des échecs : « </a:t>
            </a:r>
            <a:r>
              <a:rPr lang="fr-FR" dirty="0">
                <a:solidFill>
                  <a:srgbClr val="0070C0"/>
                </a:solidFill>
              </a:rPr>
              <a:t>Recap-echecLPIR-2024oct20.xlsx</a:t>
            </a:r>
            <a:r>
              <a:rPr lang="fr-FR" dirty="0"/>
              <a:t> » </a:t>
            </a:r>
          </a:p>
          <a:p>
            <a:endParaRPr lang="fr-FR" dirty="0"/>
          </a:p>
          <a:p>
            <a:r>
              <a:rPr lang="fr-FR" dirty="0"/>
              <a:t>Notices : « </a:t>
            </a:r>
            <a:r>
              <a:rPr lang="fr-FR" dirty="0">
                <a:solidFill>
                  <a:srgbClr val="0070C0"/>
                </a:solidFill>
              </a:rPr>
              <a:t>Notice-recap-ajustLPIR-241003.docx </a:t>
            </a:r>
            <a:r>
              <a:rPr lang="fr-FR" dirty="0"/>
              <a:t>»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7011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B759CB-4C55-FCDB-2DFC-1CD3D2753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D2CD8BE-CB04-88DE-A8A1-F397A1EE5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A988608-3B9B-1C0E-DDDC-6366F1C36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14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0746B4C-79D3-6B8D-240C-E8F886969F5A}"/>
              </a:ext>
            </a:extLst>
          </p:cNvPr>
          <p:cNvSpPr txBox="1"/>
          <p:nvPr/>
        </p:nvSpPr>
        <p:spPr>
          <a:xfrm>
            <a:off x="942975" y="676275"/>
            <a:ext cx="6063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Contenu du tableau de synthèse </a:t>
            </a:r>
            <a:r>
              <a:rPr lang="fr-FR" b="1" dirty="0"/>
              <a:t>(1) </a:t>
            </a:r>
            <a:r>
              <a:rPr lang="fr-FR" sz="1400" b="1" dirty="0"/>
              <a:t>(voir notice pour les détails)</a:t>
            </a:r>
            <a:endParaRPr lang="fr-FR" sz="20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D86B60E-C41B-CD3D-366B-2A4ECE04D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" y="1927656"/>
            <a:ext cx="12773024" cy="79212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E99D380-F8CF-1B7D-08BC-3A1B85456FEE}"/>
              </a:ext>
            </a:extLst>
          </p:cNvPr>
          <p:cNvSpPr txBox="1"/>
          <p:nvPr/>
        </p:nvSpPr>
        <p:spPr>
          <a:xfrm>
            <a:off x="1662734" y="1434746"/>
            <a:ext cx="2076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Identification du cas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D5A2EF9-86DB-424B-2CDD-4707C06471CE}"/>
              </a:ext>
            </a:extLst>
          </p:cNvPr>
          <p:cNvSpPr txBox="1"/>
          <p:nvPr/>
        </p:nvSpPr>
        <p:spPr>
          <a:xfrm>
            <a:off x="1609725" y="3113430"/>
            <a:ext cx="4664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Ajustement avec analyse terre </a:t>
            </a:r>
            <a:r>
              <a:rPr lang="fr-FR" sz="1400" u="sng" dirty="0"/>
              <a:t>(extractant)</a:t>
            </a:r>
            <a:r>
              <a:rPr lang="fr-FR" u="sng" dirty="0"/>
              <a:t> initiale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BD5C5EE-9191-5980-A01D-2323D369DE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78" y="3638537"/>
            <a:ext cx="6843170" cy="81709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83125D9C-98B9-8F7A-0F4B-9D59509BC438}"/>
              </a:ext>
            </a:extLst>
          </p:cNvPr>
          <p:cNvSpPr txBox="1"/>
          <p:nvPr/>
        </p:nvSpPr>
        <p:spPr>
          <a:xfrm>
            <a:off x="7554351" y="3603951"/>
            <a:ext cx="405455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Paramètres d’ajustement </a:t>
            </a:r>
            <a:r>
              <a:rPr lang="fr-FR" i="1" dirty="0" err="1"/>
              <a:t>LP</a:t>
            </a:r>
            <a:r>
              <a:rPr lang="fr-FR" i="1" dirty="0"/>
              <a:t> avec extraction d’origine, nb de points expé de part et d’autre de clx, coefficient de conversion (Dyer ou J-H) / Olsen </a:t>
            </a:r>
            <a:r>
              <a:rPr lang="fr-FR" sz="1400" i="1" dirty="0"/>
              <a:t>(cf. </a:t>
            </a:r>
            <a:r>
              <a:rPr lang="fr-FR" sz="1400" i="1" dirty="0" err="1"/>
              <a:t>Schvartz</a:t>
            </a:r>
            <a:r>
              <a:rPr lang="fr-FR" sz="1400" i="1" dirty="0"/>
              <a:t> &amp; Julien)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01202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205C38-6924-3EAD-62A0-A1DADA4E0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45D4696-FF6F-EE9A-84F9-F2AF67CE0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25B1771-26E0-F558-DD78-6B1E53E19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15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2D017EF-8E21-BB07-0AB9-ECA678E19260}"/>
              </a:ext>
            </a:extLst>
          </p:cNvPr>
          <p:cNvSpPr txBox="1"/>
          <p:nvPr/>
        </p:nvSpPr>
        <p:spPr>
          <a:xfrm>
            <a:off x="942975" y="676275"/>
            <a:ext cx="6045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Contenu du tableau de synthèse </a:t>
            </a:r>
            <a:r>
              <a:rPr lang="fr-FR" b="1" dirty="0"/>
              <a:t>(2)</a:t>
            </a:r>
            <a:r>
              <a:rPr lang="fr-FR" sz="1200" b="1" dirty="0"/>
              <a:t> </a:t>
            </a:r>
            <a:r>
              <a:rPr lang="fr-FR" sz="1400" b="1" dirty="0"/>
              <a:t>(voir notice pour les détails)</a:t>
            </a:r>
            <a:endParaRPr lang="fr-FR" sz="2000" b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C2FA837-1423-E35F-2D04-67A0692481D6}"/>
              </a:ext>
            </a:extLst>
          </p:cNvPr>
          <p:cNvSpPr txBox="1"/>
          <p:nvPr/>
        </p:nvSpPr>
        <p:spPr>
          <a:xfrm>
            <a:off x="1662734" y="1434746"/>
            <a:ext cx="325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Ajustement retraduit en </a:t>
            </a:r>
            <a:r>
              <a:rPr lang="fr-FR" u="sng" dirty="0" err="1"/>
              <a:t>P_Olsen</a:t>
            </a:r>
            <a:endParaRPr lang="fr-FR" u="sng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52BC02A-01A7-52AE-1AA6-37428896C491}"/>
              </a:ext>
            </a:extLst>
          </p:cNvPr>
          <p:cNvSpPr txBox="1"/>
          <p:nvPr/>
        </p:nvSpPr>
        <p:spPr>
          <a:xfrm>
            <a:off x="1609725" y="2914650"/>
            <a:ext cx="29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Type de sol et </a:t>
            </a:r>
            <a:r>
              <a:rPr lang="fr-FR" u="sng" dirty="0" err="1"/>
              <a:t>granulometrie</a:t>
            </a:r>
            <a:r>
              <a:rPr lang="fr-FR" u="sng" dirty="0"/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B3F747A-739B-2D97-664F-C9E653FBF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30" y="1810723"/>
            <a:ext cx="5484840" cy="69895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CF4C495-4A16-87C2-2752-60D2A1BD1F33}"/>
              </a:ext>
            </a:extLst>
          </p:cNvPr>
          <p:cNvSpPr txBox="1"/>
          <p:nvPr/>
        </p:nvSpPr>
        <p:spPr>
          <a:xfrm>
            <a:off x="7580243" y="1702904"/>
            <a:ext cx="41214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Paramètres d’ajustement </a:t>
            </a:r>
            <a:r>
              <a:rPr lang="fr-FR" i="1" dirty="0" err="1"/>
              <a:t>LP</a:t>
            </a:r>
            <a:r>
              <a:rPr lang="fr-FR" i="1" dirty="0"/>
              <a:t>, et valeurs relatives de </a:t>
            </a:r>
            <a:r>
              <a:rPr lang="fr-FR" i="1" dirty="0" err="1"/>
              <a:t>T</a:t>
            </a:r>
            <a:r>
              <a:rPr lang="fr-FR" i="1" baseline="-25000" dirty="0" err="1"/>
              <a:t>imp</a:t>
            </a:r>
            <a:r>
              <a:rPr lang="fr-FR" i="1" dirty="0"/>
              <a:t> et pente de réponse par rapport à blé tendre et maïs grain </a:t>
            </a:r>
            <a:r>
              <a:rPr lang="fr-FR" sz="1600" i="1" dirty="0"/>
              <a:t>(si dispo sur site)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BE84925-0578-28E4-E6CA-F90663ACE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29" y="3397829"/>
            <a:ext cx="8216555" cy="65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01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A6A1F7-F614-F5BB-1B09-D47B56919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10D1A64-2828-EF1E-C4CE-E8EA7A66F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E7B4C1B-A78C-A7F5-8FC1-048311E0E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16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5816396-4EFE-83A5-C279-AB098E1C6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75" y="1749949"/>
            <a:ext cx="7094468" cy="70650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BF8BD74-45BD-CBCC-3B07-EC18D359CC8D}"/>
              </a:ext>
            </a:extLst>
          </p:cNvPr>
          <p:cNvSpPr txBox="1"/>
          <p:nvPr/>
        </p:nvSpPr>
        <p:spPr>
          <a:xfrm>
            <a:off x="2175428" y="1302253"/>
            <a:ext cx="5323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Analyses de terre complémentaires les plus courantes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15388A6-D7A8-C20E-8AC2-758184EE6BB3}"/>
              </a:ext>
            </a:extLst>
          </p:cNvPr>
          <p:cNvSpPr txBox="1"/>
          <p:nvPr/>
        </p:nvSpPr>
        <p:spPr>
          <a:xfrm>
            <a:off x="942975" y="676275"/>
            <a:ext cx="6162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Contenu du tableau de synthèse </a:t>
            </a:r>
            <a:r>
              <a:rPr lang="fr-FR" b="1" dirty="0"/>
              <a:t>(3)</a:t>
            </a:r>
            <a:r>
              <a:rPr lang="fr-FR" sz="1200" b="1" dirty="0"/>
              <a:t> </a:t>
            </a:r>
            <a:r>
              <a:rPr lang="fr-FR" sz="1400" b="1" dirty="0"/>
              <a:t>(voir notice pour les détails)</a:t>
            </a:r>
            <a:endParaRPr lang="fr-FR" sz="2000" b="1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E3684DA-9A46-86AC-E7AD-4B804B7ABE0E}"/>
              </a:ext>
            </a:extLst>
          </p:cNvPr>
          <p:cNvSpPr txBox="1"/>
          <p:nvPr/>
        </p:nvSpPr>
        <p:spPr>
          <a:xfrm>
            <a:off x="2248316" y="2793122"/>
            <a:ext cx="519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/>
              <a:t>Analyses de terre complémentaires moins courantes 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9DBCF3F-32D0-841A-5DB3-45CD22511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974" y="3221719"/>
            <a:ext cx="9298933" cy="69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373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ED8F0-A91C-C344-5CDE-80FF55CE41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9DA90B5-F7A5-D3E2-2832-E6ACC35A4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0D25498-09E3-EBCA-6825-BE0A0058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17</a:t>
            </a:fld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3268705-CB45-576D-8221-DAC9566E9A21}"/>
              </a:ext>
            </a:extLst>
          </p:cNvPr>
          <p:cNvSpPr txBox="1"/>
          <p:nvPr/>
        </p:nvSpPr>
        <p:spPr>
          <a:xfrm>
            <a:off x="865946" y="575420"/>
            <a:ext cx="97005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/>
              <a:t>3.2) Rappel de quelques conclusions (Tours 2023 ;  </a:t>
            </a:r>
            <a:r>
              <a:rPr lang="fr-FR" sz="2000" b="1" u="sng" dirty="0" err="1"/>
              <a:t>grpe</a:t>
            </a:r>
            <a:r>
              <a:rPr lang="fr-FR" sz="2000" b="1" u="sng" dirty="0"/>
              <a:t> </a:t>
            </a:r>
            <a:r>
              <a:rPr lang="fr-FR" sz="2000" b="1" u="sng" dirty="0" err="1"/>
              <a:t>PKMg</a:t>
            </a:r>
            <a:r>
              <a:rPr lang="fr-FR" sz="2000" b="1" u="sng" dirty="0"/>
              <a:t> </a:t>
            </a:r>
            <a:r>
              <a:rPr lang="fr-FR" sz="2000" b="1" u="sng" dirty="0" err="1"/>
              <a:t>fev</a:t>
            </a:r>
            <a:r>
              <a:rPr lang="fr-FR" sz="2000" b="1" u="sng" dirty="0"/>
              <a:t> 2024) (1)</a:t>
            </a:r>
            <a:endParaRPr lang="fr-FR" sz="2000" b="1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3EA646-CD48-DEC6-712D-617E8BDC0085}"/>
              </a:ext>
            </a:extLst>
          </p:cNvPr>
          <p:cNvSpPr txBox="1"/>
          <p:nvPr/>
        </p:nvSpPr>
        <p:spPr>
          <a:xfrm>
            <a:off x="657225" y="1512043"/>
            <a:ext cx="602683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(a) Forte variabilité des </a:t>
            </a:r>
            <a:r>
              <a:rPr lang="fr-FR" sz="2000" dirty="0" err="1"/>
              <a:t>T</a:t>
            </a:r>
            <a:r>
              <a:rPr lang="fr-FR" sz="2000" baseline="-25000" dirty="0" err="1"/>
              <a:t>imp</a:t>
            </a:r>
            <a:r>
              <a:rPr lang="fr-FR" sz="2000" dirty="0"/>
              <a:t> ajustés dans un même « type de terre » </a:t>
            </a:r>
            <a:r>
              <a:rPr lang="fr-FR" sz="2000" dirty="0">
                <a:sym typeface="Wingdings" panose="05000000000000000000" pitchFamily="2" charset="2"/>
              </a:rPr>
              <a:t> un « seuil de référence » fixé avec « securité » est très surévalué pour la majorité des cas </a:t>
            </a:r>
          </a:p>
          <a:p>
            <a:r>
              <a:rPr lang="fr-FR" sz="1800" b="1" i="1" dirty="0">
                <a:solidFill>
                  <a:srgbClr val="FF0000"/>
                </a:solidFill>
              </a:rPr>
              <a:t>Coefficient de variation moyen </a:t>
            </a:r>
            <a:r>
              <a:rPr lang="fr-FR" sz="1800" dirty="0" err="1">
                <a:solidFill>
                  <a:srgbClr val="FF0000"/>
                </a:solidFill>
              </a:rPr>
              <a:t>T</a:t>
            </a:r>
            <a:r>
              <a:rPr lang="fr-FR" sz="1800" baseline="-25000" dirty="0" err="1">
                <a:solidFill>
                  <a:srgbClr val="FF0000"/>
                </a:solidFill>
              </a:rPr>
              <a:t>imp</a:t>
            </a:r>
            <a:r>
              <a:rPr lang="fr-FR" sz="1800" dirty="0">
                <a:solidFill>
                  <a:srgbClr val="FF0000"/>
                </a:solidFill>
              </a:rPr>
              <a:t> =</a:t>
            </a:r>
            <a:r>
              <a:rPr lang="fr-FR" sz="1800" b="1" i="1" dirty="0">
                <a:solidFill>
                  <a:srgbClr val="FF0000"/>
                </a:solidFill>
              </a:rPr>
              <a:t> 44%  </a:t>
            </a:r>
            <a:r>
              <a:rPr lang="fr-FR" sz="1600" i="1" dirty="0">
                <a:solidFill>
                  <a:srgbClr val="FF0000"/>
                </a:solidFill>
              </a:rPr>
              <a:t>(16 à 76 %)</a:t>
            </a:r>
            <a:endParaRPr lang="fr-FR" sz="2400" i="1" dirty="0">
              <a:solidFill>
                <a:srgbClr val="FF0000"/>
              </a:solidFill>
            </a:endParaRPr>
          </a:p>
          <a:p>
            <a:r>
              <a:rPr lang="fr-FR" dirty="0"/>
              <a:t>En prenant le quantile 80 ou 90 % , on est proche des seuils actuels ; donc on n’a pas avancé….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sz="2000" dirty="0"/>
              <a:t>(b) Les différences de sensibilité (« exigence ») des cultures entre elles seraient plus une affaire de pente de réponse plus forte (« b ») que de seuil de déclanchement plus haut (« clx »)</a:t>
            </a:r>
          </a:p>
          <a:p>
            <a:r>
              <a:rPr lang="fr-FR" sz="2000" b="1" dirty="0"/>
              <a:t>=&gt; Ne pas multiplier les classes de cultures, porter les efforts sur la typologie des sols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0A0A46F-AD04-1177-552D-D2083D35F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9694" y="1319466"/>
            <a:ext cx="3962656" cy="2693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43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8CB2510-92F6-9B91-4BF3-1BAD413CE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48759"/>
            <a:ext cx="4114800" cy="365125"/>
          </a:xfrm>
        </p:spPr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65001A7-CDB3-29AD-B1CD-C45384B90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18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174186E-4213-5EDA-3F44-1AFFC02F3592}"/>
              </a:ext>
            </a:extLst>
          </p:cNvPr>
          <p:cNvSpPr txBox="1"/>
          <p:nvPr/>
        </p:nvSpPr>
        <p:spPr>
          <a:xfrm>
            <a:off x="771524" y="844749"/>
            <a:ext cx="80772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/>
              <a:t>3.2) Rappel de quelques conclusions (Tours 2023 ;  </a:t>
            </a:r>
            <a:r>
              <a:rPr lang="fr-FR" sz="2000" b="1" u="sng" dirty="0" err="1"/>
              <a:t>grpe</a:t>
            </a:r>
            <a:r>
              <a:rPr lang="fr-FR" sz="2000" b="1" u="sng" dirty="0"/>
              <a:t> </a:t>
            </a:r>
            <a:r>
              <a:rPr lang="fr-FR" sz="2000" b="1" u="sng" dirty="0" err="1"/>
              <a:t>PKMg</a:t>
            </a:r>
            <a:r>
              <a:rPr lang="fr-FR" sz="2000" b="1" u="sng" dirty="0"/>
              <a:t> </a:t>
            </a:r>
            <a:r>
              <a:rPr lang="fr-FR" sz="2000" b="1" u="sng" dirty="0" err="1"/>
              <a:t>fev</a:t>
            </a:r>
            <a:r>
              <a:rPr lang="fr-FR" sz="2000" b="1" u="sng" dirty="0"/>
              <a:t> 2024) (2)</a:t>
            </a:r>
            <a:endParaRPr lang="fr-FR" sz="2000" b="1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9B85404-A6BE-2314-3B8E-3BBC15932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4" y="1590561"/>
            <a:ext cx="4318396" cy="2800464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1CE70C6-57FD-EE0F-6A0C-AAFD31B06090}"/>
              </a:ext>
            </a:extLst>
          </p:cNvPr>
          <p:cNvSpPr txBox="1"/>
          <p:nvPr/>
        </p:nvSpPr>
        <p:spPr>
          <a:xfrm>
            <a:off x="536970" y="4476750"/>
            <a:ext cx="411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Le taux de CaCO3 serait un facteur discriminant du </a:t>
            </a:r>
            <a:r>
              <a:rPr lang="fr-FR" sz="2000" dirty="0" err="1"/>
              <a:t>T</a:t>
            </a:r>
            <a:r>
              <a:rPr lang="fr-FR" baseline="-25000" dirty="0" err="1"/>
              <a:t>imp</a:t>
            </a:r>
            <a:r>
              <a:rPr lang="fr-FR" baseline="-25000" dirty="0"/>
              <a:t> </a:t>
            </a:r>
            <a:r>
              <a:rPr lang="fr-FR" sz="2000" dirty="0"/>
              <a:t>dans les sols de craie sauf Centre-Ouest</a:t>
            </a:r>
          </a:p>
          <a:p>
            <a:r>
              <a:rPr lang="fr-FR" dirty="0"/>
              <a:t>(voire argilo-calcaire ?)</a:t>
            </a:r>
            <a:r>
              <a:rPr lang="fr-FR" sz="2000" dirty="0"/>
              <a:t>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201DA3C-6FCC-19F6-3380-FF9A69DEC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692" y="1604271"/>
            <a:ext cx="3046780" cy="22270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6513845-76B9-5315-2064-FCB90DECD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359" y="324620"/>
            <a:ext cx="2537693" cy="1840477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9DB1BC08-1968-0063-2F55-370868ACBEEF}"/>
              </a:ext>
            </a:extLst>
          </p:cNvPr>
          <p:cNvSpPr txBox="1"/>
          <p:nvPr/>
        </p:nvSpPr>
        <p:spPr>
          <a:xfrm>
            <a:off x="5682857" y="4512839"/>
            <a:ext cx="37147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Les taux de Fe &amp; Al amorphes seraient discriminants de </a:t>
            </a:r>
            <a:r>
              <a:rPr lang="fr-FR" sz="2000" dirty="0" err="1"/>
              <a:t>T</a:t>
            </a:r>
            <a:r>
              <a:rPr lang="fr-FR" baseline="-25000" dirty="0" err="1"/>
              <a:t>imp</a:t>
            </a:r>
            <a:r>
              <a:rPr lang="fr-FR" baseline="-25000" dirty="0"/>
              <a:t> </a:t>
            </a:r>
            <a:r>
              <a:rPr lang="fr-FR" sz="2000" dirty="0"/>
              <a:t>dans les sols &lt;20 % CaCO3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C9853E44-C6CD-CC65-E9D2-40DD190F8D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2988" y="2163937"/>
            <a:ext cx="2491064" cy="184047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50D5ED5-C5DF-633D-0723-E08D33B8C8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6852" y="3964269"/>
            <a:ext cx="2565917" cy="1835920"/>
          </a:xfrm>
          <a:prstGeom prst="rect">
            <a:avLst/>
          </a:prstGeom>
        </p:spPr>
      </p:pic>
      <p:sp>
        <p:nvSpPr>
          <p:cNvPr id="20" name="Ellipse 19">
            <a:extLst>
              <a:ext uri="{FF2B5EF4-FFF2-40B4-BE49-F238E27FC236}">
                <a16:creationId xmlns:a16="http://schemas.microsoft.com/office/drawing/2014/main" id="{F4DAA269-CA58-0967-30C4-89F5B4DFFECF}"/>
              </a:ext>
            </a:extLst>
          </p:cNvPr>
          <p:cNvSpPr/>
          <p:nvPr/>
        </p:nvSpPr>
        <p:spPr>
          <a:xfrm rot="2720076">
            <a:off x="7198135" y="1671311"/>
            <a:ext cx="857353" cy="2133341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7A3F7AC1-0B5A-8F17-00F7-26570F47DA9F}"/>
              </a:ext>
            </a:extLst>
          </p:cNvPr>
          <p:cNvSpPr/>
          <p:nvPr/>
        </p:nvSpPr>
        <p:spPr>
          <a:xfrm rot="3794325">
            <a:off x="10404473" y="175885"/>
            <a:ext cx="719824" cy="2133341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89A6941F-7105-323F-2FD4-FDDDD88D3F5A}"/>
              </a:ext>
            </a:extLst>
          </p:cNvPr>
          <p:cNvSpPr/>
          <p:nvPr/>
        </p:nvSpPr>
        <p:spPr>
          <a:xfrm rot="3794325">
            <a:off x="10338822" y="1960136"/>
            <a:ext cx="719824" cy="2133341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C272031-8B0B-DA41-AFBF-22BF02914F97}"/>
              </a:ext>
            </a:extLst>
          </p:cNvPr>
          <p:cNvSpPr/>
          <p:nvPr/>
        </p:nvSpPr>
        <p:spPr>
          <a:xfrm rot="3794325">
            <a:off x="10512805" y="3622450"/>
            <a:ext cx="745209" cy="2453999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7218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7924349-EF0F-92EF-985A-1929D74A51EA}"/>
              </a:ext>
            </a:extLst>
          </p:cNvPr>
          <p:cNvSpPr txBox="1"/>
          <p:nvPr/>
        </p:nvSpPr>
        <p:spPr>
          <a:xfrm>
            <a:off x="397997" y="573205"/>
            <a:ext cx="1116564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/>
              <a:t>4) Perspectives</a:t>
            </a:r>
          </a:p>
          <a:p>
            <a:endParaRPr lang="fr-FR" dirty="0"/>
          </a:p>
          <a:p>
            <a:r>
              <a:rPr lang="fr-FR" b="1" u="sng" dirty="0"/>
              <a:t>4.1) Améliorer l’existant</a:t>
            </a:r>
          </a:p>
          <a:p>
            <a:endParaRPr lang="fr-FR" dirty="0"/>
          </a:p>
          <a:p>
            <a:pPr marL="742950" lvl="1" indent="-285750">
              <a:buFontTx/>
              <a:buChar char="-"/>
            </a:pPr>
            <a:r>
              <a:rPr lang="fr-FR" dirty="0">
                <a:sym typeface="Wingdings" panose="05000000000000000000" pitchFamily="2" charset="2"/>
              </a:rPr>
              <a:t>Améliorer la qualité des jeux de données « historiques » en retrouvant le détail à la parcelle ( plus de points de mesure  meilleurs ajustements ? )</a:t>
            </a: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r>
              <a:rPr lang="fr-FR" dirty="0">
                <a:sym typeface="Wingdings" panose="05000000000000000000" pitchFamily="2" charset="2"/>
              </a:rPr>
              <a:t>Enrichir la base de données : </a:t>
            </a:r>
          </a:p>
          <a:p>
            <a:pPr marL="1200150" lvl="2" indent="-285750">
              <a:buFontTx/>
              <a:buChar char="-"/>
            </a:pPr>
            <a:r>
              <a:rPr lang="fr-FR" dirty="0"/>
              <a:t>ajouts des années récentes des essais en cours (</a:t>
            </a:r>
            <a:r>
              <a:rPr lang="fr-FR" dirty="0" err="1"/>
              <a:t>Auzeville</a:t>
            </a:r>
            <a:r>
              <a:rPr lang="fr-FR" dirty="0"/>
              <a:t>, Miermaigne, </a:t>
            </a:r>
            <a:r>
              <a:rPr lang="fr-FR" dirty="0" err="1"/>
              <a:t>Kerguehennec</a:t>
            </a:r>
            <a:r>
              <a:rPr lang="fr-FR" dirty="0"/>
              <a:t> , depuis 2021, etc. …)</a:t>
            </a:r>
          </a:p>
          <a:p>
            <a:pPr marL="1200150" lvl="2" indent="-285750">
              <a:buFontTx/>
              <a:buChar char="-"/>
            </a:pPr>
            <a:r>
              <a:rPr lang="fr-FR" dirty="0"/>
              <a:t>ajouts d’essais existants mais encore absents (Terrena, … à l’étranger : Louvain, </a:t>
            </a:r>
            <a:r>
              <a:rPr lang="fr-FR" dirty="0" err="1"/>
              <a:t>Agroscope</a:t>
            </a:r>
            <a:r>
              <a:rPr lang="fr-FR" dirty="0"/>
              <a:t>…)</a:t>
            </a: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r>
              <a:rPr lang="fr-FR" dirty="0">
                <a:sym typeface="Wingdings" panose="05000000000000000000" pitchFamily="2" charset="2"/>
              </a:rPr>
              <a:t>Proposer </a:t>
            </a:r>
            <a:r>
              <a:rPr lang="fr-FR" sz="1600" dirty="0">
                <a:sym typeface="Wingdings" panose="05000000000000000000" pitchFamily="2" charset="2"/>
              </a:rPr>
              <a:t>(tester) </a:t>
            </a:r>
            <a:r>
              <a:rPr lang="fr-FR" dirty="0">
                <a:sym typeface="Wingdings" panose="05000000000000000000" pitchFamily="2" charset="2"/>
              </a:rPr>
              <a:t>des critères objectifs d’exclusion des ajustements « incertains » </a:t>
            </a:r>
            <a:r>
              <a:rPr lang="fr-FR" sz="1600" dirty="0">
                <a:sym typeface="Wingdings" panose="05000000000000000000" pitchFamily="2" charset="2"/>
              </a:rPr>
              <a:t>(&amp; étudier la sensibilité des résultats finaux à ces hypothèses de sélection des ajustements) (</a:t>
            </a:r>
            <a:r>
              <a:rPr lang="fr-FR" sz="1600" dirty="0" err="1">
                <a:sym typeface="Wingdings" panose="05000000000000000000" pitchFamily="2" charset="2"/>
              </a:rPr>
              <a:t>cf</a:t>
            </a:r>
            <a:r>
              <a:rPr lang="fr-FR" sz="1600" dirty="0">
                <a:sym typeface="Wingdings" panose="05000000000000000000" pitchFamily="2" charset="2"/>
              </a:rPr>
              <a:t> dia suivante)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1862119-0F35-A759-CD05-F54846F15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COMIFER, groupe </a:t>
            </a:r>
            <a:r>
              <a:rPr lang="fr-FR" dirty="0" err="1"/>
              <a:t>PKMg</a:t>
            </a:r>
            <a:r>
              <a:rPr lang="fr-FR" dirty="0"/>
              <a:t> 22/10/2024, </a:t>
            </a:r>
            <a:r>
              <a:rPr lang="fr-FR" dirty="0" err="1"/>
              <a:t>visioconference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A541692-A1B8-2AB0-9994-D4457391E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15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0FEAB45-5645-5B24-698D-2CB95B218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91678" y="6356349"/>
            <a:ext cx="6617540" cy="365125"/>
          </a:xfrm>
        </p:spPr>
        <p:txBody>
          <a:bodyPr/>
          <a:lstStyle/>
          <a:p>
            <a:r>
              <a:rPr lang="fr-FR" sz="1600" dirty="0"/>
              <a:t>COMIFER, groupe </a:t>
            </a:r>
            <a:r>
              <a:rPr lang="fr-FR" sz="1600" dirty="0" err="1"/>
              <a:t>PKMg</a:t>
            </a:r>
            <a:r>
              <a:rPr lang="fr-FR" sz="1600" dirty="0"/>
              <a:t> </a:t>
            </a:r>
            <a:r>
              <a:rPr lang="fr-FR" dirty="0"/>
              <a:t>(</a:t>
            </a:r>
            <a:r>
              <a:rPr lang="fr-FR" dirty="0" err="1"/>
              <a:t>gpe</a:t>
            </a:r>
            <a:r>
              <a:rPr lang="fr-FR" dirty="0"/>
              <a:t> travail restreint)</a:t>
            </a:r>
            <a:r>
              <a:rPr lang="fr-FR" sz="1600" dirty="0"/>
              <a:t> 22/10/2024, visioconférence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CAA6D23-C0D8-BDEB-B1E8-F2DD88010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33652" y="6356350"/>
            <a:ext cx="520148" cy="365125"/>
          </a:xfrm>
        </p:spPr>
        <p:txBody>
          <a:bodyPr/>
          <a:lstStyle/>
          <a:p>
            <a:fld id="{4E1850DB-8E94-474B-A59C-B77A36EFF6DB}" type="slidenum">
              <a:rPr lang="fr-FR" sz="1600" b="1" smtClean="0"/>
              <a:t>2</a:t>
            </a:fld>
            <a:endParaRPr lang="fr-FR" sz="1600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C93F590-8257-359B-6CD8-C4C0B91F69AB}"/>
              </a:ext>
            </a:extLst>
          </p:cNvPr>
          <p:cNvSpPr txBox="1"/>
          <p:nvPr/>
        </p:nvSpPr>
        <p:spPr>
          <a:xfrm>
            <a:off x="1533525" y="1419225"/>
            <a:ext cx="853387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u="sng" dirty="0"/>
              <a:t>Plan de la présentation</a:t>
            </a:r>
          </a:p>
          <a:p>
            <a:endParaRPr lang="fr-FR" sz="2400" b="1" dirty="0"/>
          </a:p>
          <a:p>
            <a:pPr marL="342900" indent="-342900">
              <a:buAutoNum type="arabicParenR"/>
            </a:pPr>
            <a:r>
              <a:rPr lang="fr-FR" sz="2400" b="1" dirty="0"/>
              <a:t>Objectifs &amp; hypothèses de travail </a:t>
            </a:r>
          </a:p>
          <a:p>
            <a:pPr marL="342900" indent="-342900">
              <a:buAutoNum type="arabicParenR"/>
            </a:pPr>
            <a:endParaRPr lang="fr-FR" sz="2400" b="1" dirty="0"/>
          </a:p>
          <a:p>
            <a:pPr marL="342900" indent="-342900">
              <a:buAutoNum type="arabicParenR"/>
            </a:pPr>
            <a:r>
              <a:rPr lang="fr-FR" sz="2400" b="1" dirty="0"/>
              <a:t>Données expérimentales : organisation et traitement</a:t>
            </a:r>
          </a:p>
          <a:p>
            <a:pPr marL="342900" indent="-342900">
              <a:buAutoNum type="arabicParenR"/>
            </a:pPr>
            <a:endParaRPr lang="fr-FR" sz="2400" b="1" dirty="0"/>
          </a:p>
          <a:p>
            <a:pPr marL="342900" indent="-342900">
              <a:buAutoNum type="arabicParenR"/>
            </a:pPr>
            <a:r>
              <a:rPr lang="fr-FR" sz="2400" b="1" dirty="0"/>
              <a:t>Synthèse : fichier et rappel de quelques conclusions (</a:t>
            </a:r>
            <a:r>
              <a:rPr lang="fr-FR" sz="2400" b="1" dirty="0" err="1"/>
              <a:t>nov2023</a:t>
            </a:r>
            <a:r>
              <a:rPr lang="fr-FR" sz="2400" b="1" dirty="0"/>
              <a:t>) </a:t>
            </a:r>
          </a:p>
          <a:p>
            <a:pPr marL="342900" indent="-342900">
              <a:buAutoNum type="arabicParenR"/>
            </a:pPr>
            <a:endParaRPr lang="fr-FR" sz="2400" b="1" dirty="0"/>
          </a:p>
          <a:p>
            <a:pPr marL="342900" indent="-342900">
              <a:buAutoNum type="arabicParenR"/>
            </a:pPr>
            <a:r>
              <a:rPr lang="fr-FR" sz="2400" b="1" dirty="0"/>
              <a:t>Perspectives 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3758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C9802A6-955A-C028-1EC6-0D5C125D018D}"/>
              </a:ext>
            </a:extLst>
          </p:cNvPr>
          <p:cNvSpPr txBox="1"/>
          <p:nvPr/>
        </p:nvSpPr>
        <p:spPr>
          <a:xfrm>
            <a:off x="994244" y="304800"/>
            <a:ext cx="10375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Exemple de réponses satisfaisantes : « a » assez faible (réponse), assez de points de chaque côté du « seuil »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FFDCC87-47AA-0EE3-3D63-642C734FA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651" y="886639"/>
            <a:ext cx="3143250" cy="187769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5730F07-6670-75FB-F574-D28AC7E7E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442" y="947488"/>
            <a:ext cx="3171825" cy="184213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A4FACE5-AE92-DBC8-FC8C-CEDB4A3D3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4541" y="1028772"/>
            <a:ext cx="3087370" cy="1828800"/>
          </a:xfrm>
          <a:prstGeom prst="rect">
            <a:avLst/>
          </a:prstGeom>
        </p:spPr>
      </p:pic>
      <p:pic>
        <p:nvPicPr>
          <p:cNvPr id="5" name="Image1">
            <a:extLst>
              <a:ext uri="{FF2B5EF4-FFF2-40B4-BE49-F238E27FC236}">
                <a16:creationId xmlns:a16="http://schemas.microsoft.com/office/drawing/2014/main" id="{C77A49FB-2ADE-2CD9-6298-94B62112E0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83468" y="2943711"/>
            <a:ext cx="2834986" cy="1727489"/>
          </a:xfrm>
          <a:prstGeom prst="rect">
            <a:avLst/>
          </a:prstGeom>
        </p:spPr>
      </p:pic>
      <p:pic>
        <p:nvPicPr>
          <p:cNvPr id="7" name="Image1">
            <a:extLst>
              <a:ext uri="{FF2B5EF4-FFF2-40B4-BE49-F238E27FC236}">
                <a16:creationId xmlns:a16="http://schemas.microsoft.com/office/drawing/2014/main" id="{B1AAF446-4513-FF84-4308-A8DAFE6023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96703" y="4846890"/>
            <a:ext cx="2834986" cy="1771651"/>
          </a:xfrm>
          <a:prstGeom prst="rect">
            <a:avLst/>
          </a:prstGeom>
        </p:spPr>
      </p:pic>
      <p:pic>
        <p:nvPicPr>
          <p:cNvPr id="8" name="Image8">
            <a:extLst>
              <a:ext uri="{FF2B5EF4-FFF2-40B4-BE49-F238E27FC236}">
                <a16:creationId xmlns:a16="http://schemas.microsoft.com/office/drawing/2014/main" id="{0164B44C-C208-3086-655D-46AA84C618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5192462" y="3599318"/>
            <a:ext cx="3138805" cy="1951990"/>
          </a:xfrm>
          <a:prstGeom prst="rect">
            <a:avLst/>
          </a:prstGeom>
        </p:spPr>
      </p:pic>
      <p:pic>
        <p:nvPicPr>
          <p:cNvPr id="9" name="Image9">
            <a:extLst>
              <a:ext uri="{FF2B5EF4-FFF2-40B4-BE49-F238E27FC236}">
                <a16:creationId xmlns:a16="http://schemas.microsoft.com/office/drawing/2014/main" id="{02340B1A-6B35-BBF5-B1D6-1BA669E8B0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8427401" y="3691393"/>
            <a:ext cx="3064510" cy="1767840"/>
          </a:xfrm>
          <a:prstGeom prst="rect">
            <a:avLst/>
          </a:prstGeom>
        </p:spPr>
      </p:pic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D815508-E8D7-1666-98EE-DB60051D6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E5163564-6537-85DB-7EED-EC654D3FE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5185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E35540-4568-00D1-D218-F70385183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6A740B5-4B77-0FC2-1341-675AC15E5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0495989-FEE8-FAC5-0F59-35E8B4DD5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21</a:t>
            </a:fld>
            <a:endParaRPr lang="fr-FR"/>
          </a:p>
        </p:txBody>
      </p:sp>
      <p:pic>
        <p:nvPicPr>
          <p:cNvPr id="2" name="Image5">
            <a:extLst>
              <a:ext uri="{FF2B5EF4-FFF2-40B4-BE49-F238E27FC236}">
                <a16:creationId xmlns:a16="http://schemas.microsoft.com/office/drawing/2014/main" id="{7D8CB51A-8FED-3089-C3B1-0D76A6B7BB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73922" y="1038107"/>
            <a:ext cx="3138805" cy="192849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D0CBFC1-2542-DD2E-3777-82FEDC92E611}"/>
              </a:ext>
            </a:extLst>
          </p:cNvPr>
          <p:cNvSpPr txBox="1"/>
          <p:nvPr/>
        </p:nvSpPr>
        <p:spPr>
          <a:xfrm>
            <a:off x="1507370" y="2966602"/>
            <a:ext cx="26990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De plus : Pas assez de points pour estimer la variabilité des paramètres</a:t>
            </a:r>
          </a:p>
        </p:txBody>
      </p:sp>
      <p:pic>
        <p:nvPicPr>
          <p:cNvPr id="6" name="Image6">
            <a:extLst>
              <a:ext uri="{FF2B5EF4-FFF2-40B4-BE49-F238E27FC236}">
                <a16:creationId xmlns:a16="http://schemas.microsoft.com/office/drawing/2014/main" id="{4E060F38-0603-8055-7979-8CBFCF913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11070" y="3477157"/>
            <a:ext cx="2699039" cy="160398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5560EA5-5361-7302-1C74-ACCF2385C349}"/>
              </a:ext>
            </a:extLst>
          </p:cNvPr>
          <p:cNvSpPr txBox="1"/>
          <p:nvPr/>
        </p:nvSpPr>
        <p:spPr>
          <a:xfrm>
            <a:off x="872197" y="5356762"/>
            <a:ext cx="5071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Exclusion si trop peu de points avant ou après clx ? </a:t>
            </a:r>
          </a:p>
        </p:txBody>
      </p:sp>
      <p:pic>
        <p:nvPicPr>
          <p:cNvPr id="11" name="Image3">
            <a:extLst>
              <a:ext uri="{FF2B5EF4-FFF2-40B4-BE49-F238E27FC236}">
                <a16:creationId xmlns:a16="http://schemas.microsoft.com/office/drawing/2014/main" id="{E9AEFD5A-35CE-BB92-B0B3-B724B10BE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625564" y="365110"/>
            <a:ext cx="3138805" cy="189928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07ABAF3-A126-0E72-5B9E-20C3E35BB6FB}"/>
              </a:ext>
            </a:extLst>
          </p:cNvPr>
          <p:cNvSpPr txBox="1"/>
          <p:nvPr/>
        </p:nvSpPr>
        <p:spPr>
          <a:xfrm>
            <a:off x="10065552" y="1069713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A=0.85</a:t>
            </a:r>
          </a:p>
        </p:txBody>
      </p:sp>
      <p:pic>
        <p:nvPicPr>
          <p:cNvPr id="13" name="Image4">
            <a:extLst>
              <a:ext uri="{FF2B5EF4-FFF2-40B4-BE49-F238E27FC236}">
                <a16:creationId xmlns:a16="http://schemas.microsoft.com/office/drawing/2014/main" id="{1420692F-52FF-401E-13F4-3DBBF69A28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791714" y="2363621"/>
            <a:ext cx="2695339" cy="1541470"/>
          </a:xfrm>
          <a:prstGeom prst="rect">
            <a:avLst/>
          </a:prstGeom>
        </p:spPr>
      </p:pic>
      <p:pic>
        <p:nvPicPr>
          <p:cNvPr id="14" name="Image2">
            <a:extLst>
              <a:ext uri="{FF2B5EF4-FFF2-40B4-BE49-F238E27FC236}">
                <a16:creationId xmlns:a16="http://schemas.microsoft.com/office/drawing/2014/main" id="{72A3F032-8C53-8507-7426-9C80598A43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132818" y="520748"/>
            <a:ext cx="3138805" cy="194945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8070464-71C4-AA0B-4874-8103CEB5EBB5}"/>
              </a:ext>
            </a:extLst>
          </p:cNvPr>
          <p:cNvSpPr txBox="1"/>
          <p:nvPr/>
        </p:nvSpPr>
        <p:spPr>
          <a:xfrm>
            <a:off x="6281271" y="1314752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A=0.92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15A72FB-353F-0C89-442B-26B3A0189FD7}"/>
              </a:ext>
            </a:extLst>
          </p:cNvPr>
          <p:cNvSpPr txBox="1"/>
          <p:nvPr/>
        </p:nvSpPr>
        <p:spPr>
          <a:xfrm>
            <a:off x="5393635" y="2726331"/>
            <a:ext cx="28779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Y-a-t-il une réponse ? </a:t>
            </a:r>
          </a:p>
          <a:p>
            <a:r>
              <a:rPr lang="fr-FR" dirty="0"/>
              <a:t>Critère = valeur maximale admissible pour « a » </a:t>
            </a:r>
          </a:p>
        </p:txBody>
      </p:sp>
    </p:spTree>
    <p:extLst>
      <p:ext uri="{BB962C8B-B14F-4D97-AF65-F5344CB8AC3E}">
        <p14:creationId xmlns:p14="http://schemas.microsoft.com/office/powerpoint/2010/main" val="3091857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3">
            <a:extLst>
              <a:ext uri="{FF2B5EF4-FFF2-40B4-BE49-F238E27FC236}">
                <a16:creationId xmlns:a16="http://schemas.microsoft.com/office/drawing/2014/main" id="{6ECFEDD3-73F2-C822-6D30-1477C64AE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82858" y="488508"/>
            <a:ext cx="3138805" cy="1958340"/>
          </a:xfrm>
          <a:prstGeom prst="rect">
            <a:avLst/>
          </a:prstGeom>
        </p:spPr>
      </p:pic>
      <p:pic>
        <p:nvPicPr>
          <p:cNvPr id="3" name="Image5">
            <a:extLst>
              <a:ext uri="{FF2B5EF4-FFF2-40B4-BE49-F238E27FC236}">
                <a16:creationId xmlns:a16="http://schemas.microsoft.com/office/drawing/2014/main" id="{900A91AC-DADC-7712-FB1C-3FB2873F69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26597" y="616075"/>
            <a:ext cx="3138805" cy="192849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1AF17755-B1B8-45D8-AAAF-92F63ACC9EB1}"/>
              </a:ext>
            </a:extLst>
          </p:cNvPr>
          <p:cNvSpPr txBox="1"/>
          <p:nvPr/>
        </p:nvSpPr>
        <p:spPr>
          <a:xfrm>
            <a:off x="4837041" y="2544570"/>
            <a:ext cx="2239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Pas assez de points pour estimer la variabilité des paramètres</a:t>
            </a:r>
          </a:p>
        </p:txBody>
      </p:sp>
      <p:pic>
        <p:nvPicPr>
          <p:cNvPr id="5" name="Image5">
            <a:extLst>
              <a:ext uri="{FF2B5EF4-FFF2-40B4-BE49-F238E27FC236}">
                <a16:creationId xmlns:a16="http://schemas.microsoft.com/office/drawing/2014/main" id="{C0BD20B9-4991-D11D-6AAF-4545474A0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051675" y="682018"/>
            <a:ext cx="3138805" cy="192913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21353AC-4F3E-6D8A-58F8-CE87004BCB68}"/>
              </a:ext>
            </a:extLst>
          </p:cNvPr>
          <p:cNvSpPr txBox="1"/>
          <p:nvPr/>
        </p:nvSpPr>
        <p:spPr>
          <a:xfrm>
            <a:off x="9200128" y="1580322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A=0.95</a:t>
            </a:r>
          </a:p>
        </p:txBody>
      </p:sp>
      <p:pic>
        <p:nvPicPr>
          <p:cNvPr id="7" name="Image3">
            <a:extLst>
              <a:ext uri="{FF2B5EF4-FFF2-40B4-BE49-F238E27FC236}">
                <a16:creationId xmlns:a16="http://schemas.microsoft.com/office/drawing/2014/main" id="{0F615A02-CEB3-F9C1-9E62-178D9D8C90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998666" y="2611148"/>
            <a:ext cx="3138805" cy="194627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79E14AA-811D-C691-C438-7B5E04AC5608}"/>
              </a:ext>
            </a:extLst>
          </p:cNvPr>
          <p:cNvSpPr txBox="1"/>
          <p:nvPr/>
        </p:nvSpPr>
        <p:spPr>
          <a:xfrm>
            <a:off x="8779179" y="3509452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A=0.97</a:t>
            </a:r>
          </a:p>
        </p:txBody>
      </p:sp>
      <p:pic>
        <p:nvPicPr>
          <p:cNvPr id="9" name="Image3">
            <a:extLst>
              <a:ext uri="{FF2B5EF4-FFF2-40B4-BE49-F238E27FC236}">
                <a16:creationId xmlns:a16="http://schemas.microsoft.com/office/drawing/2014/main" id="{C7F5CDBA-9AA9-BEF2-335E-EC6A4A9581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82858" y="2658138"/>
            <a:ext cx="3138805" cy="189928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C9624B93-8016-D91B-DA26-F300256A0CE0}"/>
              </a:ext>
            </a:extLst>
          </p:cNvPr>
          <p:cNvSpPr txBox="1"/>
          <p:nvPr/>
        </p:nvSpPr>
        <p:spPr>
          <a:xfrm>
            <a:off x="2222846" y="3362741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A=0.85</a:t>
            </a:r>
          </a:p>
        </p:txBody>
      </p:sp>
      <p:pic>
        <p:nvPicPr>
          <p:cNvPr id="11" name="Image4">
            <a:extLst>
              <a:ext uri="{FF2B5EF4-FFF2-40B4-BE49-F238E27FC236}">
                <a16:creationId xmlns:a16="http://schemas.microsoft.com/office/drawing/2014/main" id="{F3CCE8BE-D375-8F8D-911E-6523543DCB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49008" y="4656649"/>
            <a:ext cx="2695339" cy="1541470"/>
          </a:xfrm>
          <a:prstGeom prst="rect">
            <a:avLst/>
          </a:prstGeom>
        </p:spPr>
      </p:pic>
      <p:pic>
        <p:nvPicPr>
          <p:cNvPr id="12" name="Image6">
            <a:extLst>
              <a:ext uri="{FF2B5EF4-FFF2-40B4-BE49-F238E27FC236}">
                <a16:creationId xmlns:a16="http://schemas.microsoft.com/office/drawing/2014/main" id="{CA69D5C6-CF3A-8850-A93D-A2F97527A6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563745" y="3055125"/>
            <a:ext cx="2699039" cy="1603988"/>
          </a:xfrm>
          <a:prstGeom prst="rect">
            <a:avLst/>
          </a:prstGeom>
        </p:spPr>
      </p:pic>
      <p:pic>
        <p:nvPicPr>
          <p:cNvPr id="13" name="Image2">
            <a:extLst>
              <a:ext uri="{FF2B5EF4-FFF2-40B4-BE49-F238E27FC236}">
                <a16:creationId xmlns:a16="http://schemas.microsoft.com/office/drawing/2014/main" id="{C424A6EA-F4F9-E860-6CF5-73FC64B8CA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8051673" y="4656649"/>
            <a:ext cx="3138805" cy="194945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741B8404-17C6-3F3D-AC96-7CE15009DBF3}"/>
              </a:ext>
            </a:extLst>
          </p:cNvPr>
          <p:cNvSpPr txBox="1"/>
          <p:nvPr/>
        </p:nvSpPr>
        <p:spPr>
          <a:xfrm>
            <a:off x="9210259" y="5312147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A=0.92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1960E65-A167-DEA1-E06E-4417A3C42B83}"/>
              </a:ext>
            </a:extLst>
          </p:cNvPr>
          <p:cNvSpPr txBox="1"/>
          <p:nvPr/>
        </p:nvSpPr>
        <p:spPr>
          <a:xfrm>
            <a:off x="2464904" y="132524"/>
            <a:ext cx="6880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Exemple de réponses posant question ; y a –t-il vraiment une réponse ?</a:t>
            </a:r>
          </a:p>
        </p:txBody>
      </p:sp>
      <p:sp>
        <p:nvSpPr>
          <p:cNvPr id="16" name="Espace réservé du pied de page 15">
            <a:extLst>
              <a:ext uri="{FF2B5EF4-FFF2-40B4-BE49-F238E27FC236}">
                <a16:creationId xmlns:a16="http://schemas.microsoft.com/office/drawing/2014/main" id="{4B4A485D-2C51-50EF-8064-287ABAF27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48CEF663-FCB8-1E69-E52C-45FAD253C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46841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4D0001-B9C2-CEEC-6950-150F1BBD2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EE17248-F02D-99C5-C459-C38603689690}"/>
              </a:ext>
            </a:extLst>
          </p:cNvPr>
          <p:cNvSpPr txBox="1"/>
          <p:nvPr/>
        </p:nvSpPr>
        <p:spPr>
          <a:xfrm>
            <a:off x="875074" y="671681"/>
            <a:ext cx="102754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/>
              <a:t>4) Perspectives (suite)</a:t>
            </a:r>
          </a:p>
          <a:p>
            <a:endParaRPr lang="fr-FR" dirty="0"/>
          </a:p>
          <a:p>
            <a:r>
              <a:rPr lang="fr-FR" b="1" u="sng" dirty="0"/>
              <a:t>4.2) Une typologie des sols plus discriminante </a:t>
            </a: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r>
              <a:rPr lang="fr-FR" dirty="0"/>
              <a:t>Mieux définir les contextes pédologiques </a:t>
            </a:r>
            <a:r>
              <a:rPr lang="fr-FR" sz="1600" dirty="0"/>
              <a:t>(plus discriminants ?) </a:t>
            </a:r>
            <a:r>
              <a:rPr lang="fr-FR" dirty="0"/>
              <a:t>pour les essais « répondant bien »,</a:t>
            </a:r>
            <a:r>
              <a:rPr lang="fr-FR" sz="1600" dirty="0"/>
              <a:t> en particulier pour valider l’hypothèse « </a:t>
            </a:r>
            <a:r>
              <a:rPr lang="fr-FR" sz="1600" dirty="0" err="1"/>
              <a:t>Fe-Al</a:t>
            </a:r>
            <a:r>
              <a:rPr lang="fr-FR" sz="1600" dirty="0"/>
              <a:t> amorphe »</a:t>
            </a:r>
            <a:endParaRPr lang="fr-FR" dirty="0"/>
          </a:p>
          <a:p>
            <a:pPr marL="1200150" lvl="2" indent="-285750">
              <a:buFontTx/>
              <a:buChar char="-"/>
            </a:pPr>
            <a:r>
              <a:rPr lang="fr-FR" dirty="0">
                <a:sym typeface="Wingdings" panose="05000000000000000000" pitchFamily="2" charset="2"/>
              </a:rPr>
              <a:t> analyser (Fe Al) des échantillons existants</a:t>
            </a:r>
            <a:endParaRPr lang="fr-FR" dirty="0"/>
          </a:p>
          <a:p>
            <a:pPr marL="1200150" lvl="2" indent="-285750">
              <a:buFontTx/>
              <a:buChar char="-"/>
            </a:pPr>
            <a:r>
              <a:rPr lang="fr-FR" dirty="0">
                <a:sym typeface="Wingdings" panose="05000000000000000000" pitchFamily="2" charset="2"/>
              </a:rPr>
              <a:t> localiser précisément les sites pour pouvoir faire ou compléter les analyse de caractérisation sol (essais EH ou « autres ») ; prélèvements à faire.</a:t>
            </a:r>
          </a:p>
          <a:p>
            <a:pPr lvl="2"/>
            <a:r>
              <a:rPr lang="fr-FR" sz="1600" dirty="0">
                <a:sym typeface="Wingdings" panose="05000000000000000000" pitchFamily="2" charset="2"/>
              </a:rPr>
              <a:t>(rapport d’essais : archives  </a:t>
            </a:r>
            <a:r>
              <a:rPr lang="fr-FR" sz="1600" dirty="0" err="1">
                <a:sym typeface="Wingdings" panose="05000000000000000000" pitchFamily="2" charset="2"/>
              </a:rPr>
              <a:t>P.Castillon</a:t>
            </a:r>
            <a:r>
              <a:rPr lang="fr-FR" sz="1600" dirty="0">
                <a:sym typeface="Wingdings" panose="05000000000000000000" pitchFamily="2" charset="2"/>
              </a:rPr>
              <a:t> à </a:t>
            </a:r>
            <a:r>
              <a:rPr lang="fr-FR" sz="1600" dirty="0" err="1">
                <a:sym typeface="Wingdings" panose="05000000000000000000" pitchFamily="2" charset="2"/>
              </a:rPr>
              <a:t>Bazièges</a:t>
            </a:r>
            <a:r>
              <a:rPr lang="fr-FR" sz="1600" dirty="0">
                <a:sym typeface="Wingdings" panose="05000000000000000000" pitchFamily="2" charset="2"/>
              </a:rPr>
              <a:t> ? Lancer appel à recherche dans le </a:t>
            </a:r>
            <a:r>
              <a:rPr lang="fr-FR" sz="1600" dirty="0" err="1">
                <a:sym typeface="Wingdings" panose="05000000000000000000" pitchFamily="2" charset="2"/>
              </a:rPr>
              <a:t>gpe</a:t>
            </a:r>
            <a:r>
              <a:rPr lang="fr-FR" sz="1600" dirty="0">
                <a:sym typeface="Wingdings" panose="05000000000000000000" pitchFamily="2" charset="2"/>
              </a:rPr>
              <a:t> ?) </a:t>
            </a:r>
          </a:p>
          <a:p>
            <a:pPr lvl="2"/>
            <a:r>
              <a:rPr lang="fr-FR" sz="1600" dirty="0">
                <a:sym typeface="Wingdings" panose="05000000000000000000" pitchFamily="2" charset="2"/>
              </a:rPr>
              <a:t>(</a:t>
            </a:r>
            <a:r>
              <a:rPr lang="fr-F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Essais : Champagne-</a:t>
            </a:r>
            <a:r>
              <a:rPr lang="fr-FR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Cereales</a:t>
            </a:r>
            <a:r>
              <a:rPr lang="fr-F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à Givry ; </a:t>
            </a:r>
            <a:r>
              <a:rPr lang="fr-FR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Vivescia</a:t>
            </a:r>
            <a:r>
              <a:rPr lang="fr-F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à Seuil, </a:t>
            </a:r>
            <a:r>
              <a:rPr lang="fr-FR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Maizieres</a:t>
            </a:r>
            <a:r>
              <a:rPr lang="fr-F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Colombe Le Sec ; In-Vivo à Groises, …)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r>
              <a:rPr lang="fr-FR" dirty="0">
                <a:sym typeface="Wingdings" panose="05000000000000000000" pitchFamily="2" charset="2"/>
              </a:rPr>
              <a:t>Validation des hypothèses « CaCO3 » &amp; « </a:t>
            </a:r>
            <a:r>
              <a:rPr lang="fr-FR" dirty="0" err="1">
                <a:sym typeface="Wingdings" panose="05000000000000000000" pitchFamily="2" charset="2"/>
              </a:rPr>
              <a:t>Fe-Al</a:t>
            </a:r>
            <a:r>
              <a:rPr lang="fr-FR" dirty="0">
                <a:sym typeface="Wingdings" panose="05000000000000000000" pitchFamily="2" charset="2"/>
              </a:rPr>
              <a:t> amorphes » comme critères complémentaires</a:t>
            </a:r>
          </a:p>
          <a:p>
            <a:pPr marL="742950" lvl="1" indent="-285750">
              <a:buFontTx/>
              <a:buChar char="-"/>
            </a:pPr>
            <a:endParaRPr lang="fr-FR" dirty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r>
              <a:rPr lang="fr-FR" dirty="0" err="1">
                <a:sym typeface="Wingdings" panose="05000000000000000000" pitchFamily="2" charset="2"/>
              </a:rPr>
              <a:t>RMQS</a:t>
            </a:r>
            <a:r>
              <a:rPr lang="fr-FR" dirty="0">
                <a:sym typeface="Wingdings" panose="05000000000000000000" pitchFamily="2" charset="2"/>
              </a:rPr>
              <a:t> + expertise (</a:t>
            </a:r>
            <a:r>
              <a:rPr lang="fr-FR" dirty="0" err="1">
                <a:sym typeface="Wingdings" panose="05000000000000000000" pitchFamily="2" charset="2"/>
              </a:rPr>
              <a:t>RMT</a:t>
            </a:r>
            <a:r>
              <a:rPr lang="fr-FR" dirty="0">
                <a:sym typeface="Wingdings" panose="05000000000000000000" pitchFamily="2" charset="2"/>
              </a:rPr>
              <a:t> Sol-Territoires, etc. ..) : 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associer des fourchettes de valeurs de critère à des types pédologiques (carte)  regroupements (cf. </a:t>
            </a:r>
            <a:r>
              <a:rPr lang="fr-FR" dirty="0" err="1">
                <a:sym typeface="Wingdings" panose="05000000000000000000" pitchFamily="2" charset="2"/>
              </a:rPr>
              <a:t>Typterres</a:t>
            </a:r>
            <a:r>
              <a:rPr lang="fr-FR" dirty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fr-FR" dirty="0">
                <a:sym typeface="Wingdings" panose="05000000000000000000" pitchFamily="2" charset="2"/>
              </a:rPr>
              <a:t>Contacts pris avec </a:t>
            </a:r>
            <a:r>
              <a:rPr lang="fr-FR" dirty="0" err="1">
                <a:sym typeface="Wingdings" panose="05000000000000000000" pitchFamily="2" charset="2"/>
              </a:rPr>
              <a:t>InfoSol</a:t>
            </a:r>
            <a:r>
              <a:rPr lang="fr-FR" dirty="0">
                <a:sym typeface="Wingdings" panose="05000000000000000000" pitchFamily="2" charset="2"/>
              </a:rPr>
              <a:t> et </a:t>
            </a:r>
            <a:r>
              <a:rPr lang="fr-FR" dirty="0" err="1">
                <a:sym typeface="Wingdings" panose="05000000000000000000" pitchFamily="2" charset="2"/>
              </a:rPr>
              <a:t>RMT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S&amp;T</a:t>
            </a:r>
            <a:r>
              <a:rPr lang="fr-FR" dirty="0">
                <a:sym typeface="Wingdings" panose="05000000000000000000" pitchFamily="2" charset="2"/>
              </a:rPr>
              <a:t> ; en attente de réponses </a:t>
            </a:r>
          </a:p>
          <a:p>
            <a:pPr marL="742950" lvl="1" indent="-285750">
              <a:buFontTx/>
              <a:buChar char="-"/>
            </a:pPr>
            <a:endParaRPr lang="fr-FR" dirty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030EAC8-D6DE-B1DD-7EAE-C41D785CE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68E56C-BB03-D172-015D-35771035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394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668AE51-D4B3-1BED-B252-5CE358606376}"/>
              </a:ext>
            </a:extLst>
          </p:cNvPr>
          <p:cNvSpPr txBox="1"/>
          <p:nvPr/>
        </p:nvSpPr>
        <p:spPr>
          <a:xfrm>
            <a:off x="809625" y="3320339"/>
            <a:ext cx="1003161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u="sng" dirty="0"/>
              <a:t>Une « base des références » Comifer pour  : </a:t>
            </a:r>
          </a:p>
          <a:p>
            <a:endParaRPr lang="fr-FR" b="1" u="sng" dirty="0"/>
          </a:p>
          <a:p>
            <a:pPr marL="285750" indent="-285750">
              <a:buFontTx/>
              <a:buChar char="-"/>
            </a:pPr>
            <a:r>
              <a:rPr lang="fr-FR" sz="2000" dirty="0"/>
              <a:t>Conserver les informations acquises de sources variées, sous des formats aussi homogènes que possible</a:t>
            </a:r>
          </a:p>
          <a:p>
            <a:endParaRPr lang="fr-FR" sz="2000" dirty="0"/>
          </a:p>
          <a:p>
            <a:pPr marL="285750" indent="-285750">
              <a:buFontTx/>
              <a:buChar char="-"/>
            </a:pPr>
            <a:r>
              <a:rPr lang="fr-FR" sz="2000" dirty="0"/>
              <a:t>Les organiser pour la suite des travaux de rénovation du raisonnement de la fertilisation P : </a:t>
            </a:r>
          </a:p>
          <a:p>
            <a:pPr marL="742950" lvl="1" indent="-285750">
              <a:buFontTx/>
              <a:buChar char="-"/>
            </a:pPr>
            <a:r>
              <a:rPr lang="fr-FR" sz="2000" dirty="0"/>
              <a:t>traçabilité</a:t>
            </a:r>
          </a:p>
          <a:p>
            <a:pPr marL="742950" lvl="1" indent="-285750">
              <a:buFontTx/>
              <a:buChar char="-"/>
            </a:pPr>
            <a:r>
              <a:rPr lang="fr-FR" sz="2000" dirty="0"/>
              <a:t>Révision des valeur </a:t>
            </a:r>
            <a:r>
              <a:rPr lang="fr-FR" sz="2000" dirty="0" err="1"/>
              <a:t>T</a:t>
            </a:r>
            <a:r>
              <a:rPr lang="fr-FR" sz="2000" baseline="-25000" dirty="0" err="1"/>
              <a:t>imp</a:t>
            </a:r>
            <a:r>
              <a:rPr lang="fr-FR" sz="2000" baseline="-25000" dirty="0"/>
              <a:t> </a:t>
            </a:r>
            <a:r>
              <a:rPr lang="fr-FR" sz="2000" dirty="0"/>
              <a:t>(Comifer) : seuil impasse</a:t>
            </a:r>
          </a:p>
          <a:p>
            <a:pPr marL="1657350" lvl="3" indent="-285750">
              <a:buFontTx/>
              <a:buChar char="-"/>
            </a:pPr>
            <a:r>
              <a:rPr lang="fr-FR" sz="2000" dirty="0"/>
              <a:t>Conséquence : base organisée pour cette</a:t>
            </a:r>
            <a:r>
              <a:rPr lang="fr-FR" sz="2000" dirty="0">
                <a:sym typeface="Wingdings" panose="05000000000000000000" pitchFamily="2" charset="2"/>
              </a:rPr>
              <a:t> démarche en cours</a:t>
            </a:r>
            <a:endParaRPr lang="fr-FR" sz="2000" dirty="0"/>
          </a:p>
          <a:p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3FA4AE-F4E5-ABEF-D7A2-D5D0EF0D3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9E49FB-A64D-D0E0-2598-DE23C4A2C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3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C91AB73-CC55-6EB0-D36D-C94DF601D769}"/>
              </a:ext>
            </a:extLst>
          </p:cNvPr>
          <p:cNvSpPr txBox="1"/>
          <p:nvPr/>
        </p:nvSpPr>
        <p:spPr>
          <a:xfrm>
            <a:off x="877955" y="1471426"/>
            <a:ext cx="10336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Dans le schéma de raisonnement de la fertilisation Phosphatée basé sur l’analyse de terre, un paramètre fondamental et « universel » est le </a:t>
            </a:r>
            <a:r>
              <a:rPr lang="fr-FR" u="sng" dirty="0"/>
              <a:t>« seuil critique » ou « seuil d’impasse » (</a:t>
            </a:r>
            <a:r>
              <a:rPr lang="fr-FR" u="sng" dirty="0" err="1"/>
              <a:t>Timp</a:t>
            </a:r>
            <a:r>
              <a:rPr lang="fr-FR" u="sng" dirty="0"/>
              <a:t>) </a:t>
            </a:r>
            <a:r>
              <a:rPr lang="fr-FR" dirty="0"/>
              <a:t>:  valeur d’analyse de terre au-dessus de laquelle un apport d’engrais ne se traduit pas par une augmentation du rendement.</a:t>
            </a:r>
          </a:p>
          <a:p>
            <a:endParaRPr lang="fr-FR" dirty="0"/>
          </a:p>
          <a:p>
            <a:r>
              <a:rPr lang="fr-FR" b="1" i="1" dirty="0"/>
              <a:t>Projet : actualiser les valeurs de </a:t>
            </a:r>
            <a:r>
              <a:rPr lang="fr-FR" b="1" i="1" dirty="0" err="1"/>
              <a:t>Timp</a:t>
            </a:r>
            <a:r>
              <a:rPr lang="fr-FR" b="1" i="1" dirty="0"/>
              <a:t> proposées jusqu’à présent, qui sont basées sur un référentiel expérimental ancien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2F2483-7844-9173-A396-6D7D4975F5CC}"/>
              </a:ext>
            </a:extLst>
          </p:cNvPr>
          <p:cNvSpPr txBox="1"/>
          <p:nvPr/>
        </p:nvSpPr>
        <p:spPr>
          <a:xfrm>
            <a:off x="990600" y="596852"/>
            <a:ext cx="10031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/>
              <a:t>1.1) Les objectifs de cette « base des références » : </a:t>
            </a:r>
          </a:p>
        </p:txBody>
      </p:sp>
    </p:spTree>
    <p:extLst>
      <p:ext uri="{BB962C8B-B14F-4D97-AF65-F5344CB8AC3E}">
        <p14:creationId xmlns:p14="http://schemas.microsoft.com/office/powerpoint/2010/main" val="2022641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427438AD-C88D-85F7-BA9D-930CE43C62D2}"/>
              </a:ext>
            </a:extLst>
          </p:cNvPr>
          <p:cNvSpPr txBox="1"/>
          <p:nvPr/>
        </p:nvSpPr>
        <p:spPr>
          <a:xfrm>
            <a:off x="993913" y="1707622"/>
            <a:ext cx="665466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 </a:t>
            </a:r>
            <a:r>
              <a:rPr lang="fr-FR" u="sng" dirty="0"/>
              <a:t>modèle</a:t>
            </a:r>
            <a:r>
              <a:rPr lang="fr-FR" dirty="0"/>
              <a:t> retenu de </a:t>
            </a:r>
            <a:r>
              <a:rPr lang="fr-FR" u="sng" dirty="0"/>
              <a:t>réponse du rendement à l’analyse de terre</a:t>
            </a:r>
            <a:r>
              <a:rPr lang="fr-FR" dirty="0"/>
              <a:t>, pour détermination du seuil d’impasse : « </a:t>
            </a:r>
            <a:r>
              <a:rPr lang="fr-FR" u="sng" dirty="0"/>
              <a:t>linéaire-plateau »</a:t>
            </a:r>
            <a:r>
              <a:rPr lang="fr-FR" dirty="0"/>
              <a:t>  (</a:t>
            </a:r>
            <a:r>
              <a:rPr lang="fr-FR" dirty="0" err="1"/>
              <a:t>LP</a:t>
            </a:r>
            <a:r>
              <a:rPr lang="fr-FR" dirty="0"/>
              <a:t>).</a:t>
            </a:r>
          </a:p>
          <a:p>
            <a:endParaRPr lang="fr-FR" sz="1400" dirty="0"/>
          </a:p>
          <a:p>
            <a:r>
              <a:rPr lang="fr-FR" sz="1400" i="1" dirty="0">
                <a:solidFill>
                  <a:srgbClr val="0070C0"/>
                </a:solidFill>
              </a:rPr>
              <a:t>(</a:t>
            </a:r>
            <a:r>
              <a:rPr lang="fr-FR" sz="1400" i="1" dirty="0" err="1">
                <a:solidFill>
                  <a:srgbClr val="0070C0"/>
                </a:solidFill>
              </a:rPr>
              <a:t>ref</a:t>
            </a:r>
            <a:r>
              <a:rPr lang="fr-FR" sz="1400" i="1" dirty="0">
                <a:solidFill>
                  <a:srgbClr val="0070C0"/>
                </a:solidFill>
              </a:rPr>
              <a:t>. : Jordan-</a:t>
            </a:r>
            <a:r>
              <a:rPr lang="fr-FR" sz="1400" i="1" dirty="0" err="1">
                <a:solidFill>
                  <a:srgbClr val="0070C0"/>
                </a:solidFill>
              </a:rPr>
              <a:t>Meille</a:t>
            </a:r>
            <a:r>
              <a:rPr lang="fr-FR" sz="1400" i="1" dirty="0">
                <a:solidFill>
                  <a:srgbClr val="0070C0"/>
                </a:solidFill>
              </a:rPr>
              <a:t> et al , 2024, </a:t>
            </a:r>
            <a:r>
              <a:rPr lang="en-US" sz="1400" i="1" dirty="0">
                <a:solidFill>
                  <a:srgbClr val="0070C0"/>
                </a:solidFill>
              </a:rPr>
              <a:t>Using long-term experiments to assess statistical models for determining critical P </a:t>
            </a:r>
            <a:r>
              <a:rPr lang="en-US" sz="1400" i="1" dirty="0" err="1">
                <a:solidFill>
                  <a:srgbClr val="0070C0"/>
                </a:solidFill>
              </a:rPr>
              <a:t>fertilisation</a:t>
            </a:r>
            <a:r>
              <a:rPr lang="en-US" sz="1400" i="1" dirty="0">
                <a:solidFill>
                  <a:srgbClr val="0070C0"/>
                </a:solidFill>
              </a:rPr>
              <a:t> thresholds, </a:t>
            </a:r>
            <a:r>
              <a:rPr lang="en-US" sz="1400" i="1" dirty="0" err="1">
                <a:solidFill>
                  <a:srgbClr val="0070C0"/>
                </a:solidFill>
              </a:rPr>
              <a:t>Eur.J.Agr</a:t>
            </a:r>
            <a:r>
              <a:rPr lang="en-US" sz="1400" i="1" dirty="0">
                <a:solidFill>
                  <a:srgbClr val="0070C0"/>
                </a:solidFill>
              </a:rPr>
              <a:t>. 158 ; </a:t>
            </a:r>
            <a:r>
              <a:rPr lang="en-US" sz="1400" i="1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https://doi.org/10.1016/j.eja.2024.127220</a:t>
            </a:r>
            <a:r>
              <a:rPr lang="fr-FR" sz="1400" i="1" dirty="0">
                <a:solidFill>
                  <a:srgbClr val="0070C0"/>
                </a:solidFill>
              </a:rPr>
              <a:t>)</a:t>
            </a:r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endParaRPr lang="fr-FR" sz="1600" dirty="0"/>
          </a:p>
          <a:p>
            <a:r>
              <a:rPr lang="fr-FR" dirty="0"/>
              <a:t>Le seuil </a:t>
            </a:r>
            <a:r>
              <a:rPr lang="fr-FR" dirty="0" err="1"/>
              <a:t>Timp</a:t>
            </a:r>
            <a:r>
              <a:rPr lang="fr-FR" dirty="0"/>
              <a:t> correspond à la limite entre réponse linéaire et plateau</a:t>
            </a:r>
          </a:p>
          <a:p>
            <a:endParaRPr lang="fr-FR" sz="1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F1401F4-EFC4-61DE-922C-C79F22061624}"/>
              </a:ext>
            </a:extLst>
          </p:cNvPr>
          <p:cNvSpPr txBox="1"/>
          <p:nvPr/>
        </p:nvSpPr>
        <p:spPr>
          <a:xfrm>
            <a:off x="993913" y="706759"/>
            <a:ext cx="5830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/>
              <a:t>1.2) Projet, contexte, méthode de travail </a:t>
            </a:r>
            <a:r>
              <a:rPr lang="fr-FR" b="1" u="sng" dirty="0"/>
              <a:t>(1)</a:t>
            </a:r>
            <a:endParaRPr lang="fr-FR" sz="2400" b="1" u="sng" dirty="0"/>
          </a:p>
        </p:txBody>
      </p:sp>
      <p:pic>
        <p:nvPicPr>
          <p:cNvPr id="6" name="Image32">
            <a:extLst>
              <a:ext uri="{FF2B5EF4-FFF2-40B4-BE49-F238E27FC236}">
                <a16:creationId xmlns:a16="http://schemas.microsoft.com/office/drawing/2014/main" id="{3738C06C-E142-E431-B931-A02887C1C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964633" y="1266825"/>
            <a:ext cx="4158205" cy="2638425"/>
          </a:xfrm>
          <a:prstGeom prst="rect">
            <a:avLst/>
          </a:prstGeom>
        </p:spPr>
      </p:pic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A8EB8431-1DE5-7171-6269-7966ECC29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70" y="6356350"/>
            <a:ext cx="4828292" cy="365125"/>
          </a:xfrm>
        </p:spPr>
        <p:txBody>
          <a:bodyPr/>
          <a:lstStyle/>
          <a:p>
            <a:r>
              <a:rPr lang="fr-FR" dirty="0"/>
              <a:t>COMIFER, groupe </a:t>
            </a:r>
            <a:r>
              <a:rPr lang="fr-FR" dirty="0" err="1"/>
              <a:t>PKMg</a:t>
            </a:r>
            <a:r>
              <a:rPr lang="fr-FR" dirty="0"/>
              <a:t> </a:t>
            </a:r>
            <a:r>
              <a:rPr lang="fr-FR" sz="1100" dirty="0"/>
              <a:t>(</a:t>
            </a:r>
            <a:r>
              <a:rPr lang="fr-FR" sz="1100" dirty="0" err="1"/>
              <a:t>gpe</a:t>
            </a:r>
            <a:r>
              <a:rPr lang="fr-FR" sz="1100" dirty="0"/>
              <a:t> travail restreint)</a:t>
            </a:r>
            <a:r>
              <a:rPr lang="fr-FR" dirty="0"/>
              <a:t> 22/10/2024, visioconférence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19A0C13-A655-8864-15AE-0A7B2E7CD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5686" y="6356350"/>
            <a:ext cx="308113" cy="365125"/>
          </a:xfrm>
        </p:spPr>
        <p:txBody>
          <a:bodyPr/>
          <a:lstStyle/>
          <a:p>
            <a:fld id="{4E1850DB-8E94-474B-A59C-B77A36EFF6DB}" type="slidenum">
              <a:rPr lang="fr-FR" sz="1600" b="1" smtClean="0"/>
              <a:t>4</a:t>
            </a:fld>
            <a:endParaRPr lang="fr-FR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A5D32C6-CE16-A50E-F6AE-871843E209B4}"/>
              </a:ext>
            </a:extLst>
          </p:cNvPr>
          <p:cNvSpPr txBox="1"/>
          <p:nvPr/>
        </p:nvSpPr>
        <p:spPr>
          <a:xfrm>
            <a:off x="947530" y="4944844"/>
            <a:ext cx="10250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Ajustement site par site et culture par culture </a:t>
            </a:r>
            <a:r>
              <a:rPr lang="fr-FR" dirty="0"/>
              <a:t>(pas de regroupement </a:t>
            </a:r>
            <a:r>
              <a:rPr lang="fr-FR" i="1" dirty="0"/>
              <a:t>a priori, </a:t>
            </a:r>
            <a:r>
              <a:rPr lang="fr-FR" sz="1600" dirty="0"/>
              <a:t>sauf si deux dispositifs d’essai sur le même site géographique</a:t>
            </a:r>
            <a:r>
              <a:rPr lang="fr-FR" dirty="0"/>
              <a:t>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A127265-9E6A-3A4F-7805-8FE9CFF5CC55}"/>
              </a:ext>
            </a:extLst>
          </p:cNvPr>
          <p:cNvSpPr txBox="1"/>
          <p:nvPr/>
        </p:nvSpPr>
        <p:spPr>
          <a:xfrm>
            <a:off x="8486775" y="3527917"/>
            <a:ext cx="744114" cy="810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err="1">
                <a:solidFill>
                  <a:srgbClr val="FF0000"/>
                </a:solidFill>
              </a:rPr>
              <a:t>T</a:t>
            </a:r>
            <a:r>
              <a:rPr lang="fr-FR" sz="2800" b="1" baseline="-25000" dirty="0" err="1">
                <a:solidFill>
                  <a:srgbClr val="FF0000"/>
                </a:solidFill>
              </a:rPr>
              <a:t>imp</a:t>
            </a:r>
            <a:endParaRPr lang="fr-FR" sz="2800" b="1" baseline="-25000" dirty="0">
              <a:solidFill>
                <a:srgbClr val="FF0000"/>
              </a:solidFill>
            </a:endParaRPr>
          </a:p>
          <a:p>
            <a:pPr algn="ctr"/>
            <a:r>
              <a:rPr lang="fr-FR" sz="2800" b="1" baseline="-25000" dirty="0">
                <a:solidFill>
                  <a:srgbClr val="FF0000"/>
                </a:solidFill>
              </a:rPr>
              <a:t>= clx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D3F2973-4D90-B8D1-2212-5BB5A0940305}"/>
              </a:ext>
            </a:extLst>
          </p:cNvPr>
          <p:cNvSpPr txBox="1"/>
          <p:nvPr/>
        </p:nvSpPr>
        <p:spPr>
          <a:xfrm>
            <a:off x="6518622" y="3105834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ordonnée</a:t>
            </a:r>
          </a:p>
          <a:p>
            <a:r>
              <a:rPr lang="fr-FR" b="1" dirty="0">
                <a:solidFill>
                  <a:srgbClr val="FF0000"/>
                </a:solidFill>
              </a:rPr>
              <a:t>origine = 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3A93673-74BE-867A-A01B-6134E3FAAF06}"/>
              </a:ext>
            </a:extLst>
          </p:cNvPr>
          <p:cNvSpPr txBox="1"/>
          <p:nvPr/>
        </p:nvSpPr>
        <p:spPr>
          <a:xfrm>
            <a:off x="8969210" y="2638788"/>
            <a:ext cx="107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b = pente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D3A38EB-6B9B-CC50-EFFB-87F36BDEE8F2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8653670" y="2638788"/>
            <a:ext cx="315540" cy="184666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82FB3B44-B70B-CB1A-9159-9C30AFDA3417}"/>
              </a:ext>
            </a:extLst>
          </p:cNvPr>
          <p:cNvSpPr txBox="1"/>
          <p:nvPr/>
        </p:nvSpPr>
        <p:spPr>
          <a:xfrm>
            <a:off x="8519035" y="912040"/>
            <a:ext cx="3117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Les 3 paramètres du modèle </a:t>
            </a:r>
            <a:r>
              <a:rPr lang="fr-FR" dirty="0" err="1">
                <a:solidFill>
                  <a:srgbClr val="FF0000"/>
                </a:solidFill>
              </a:rPr>
              <a:t>LP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2C65D58A-60C8-8287-7837-2A2D68EC5D60}"/>
              </a:ext>
            </a:extLst>
          </p:cNvPr>
          <p:cNvCxnSpPr>
            <a:cxnSpLocks/>
          </p:cNvCxnSpPr>
          <p:nvPr/>
        </p:nvCxnSpPr>
        <p:spPr>
          <a:xfrm>
            <a:off x="7676328" y="3298374"/>
            <a:ext cx="501914" cy="44877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11CA8D54-0825-B88C-6046-382137F5D039}"/>
              </a:ext>
            </a:extLst>
          </p:cNvPr>
          <p:cNvCxnSpPr>
            <a:cxnSpLocks/>
          </p:cNvCxnSpPr>
          <p:nvPr/>
        </p:nvCxnSpPr>
        <p:spPr>
          <a:xfrm>
            <a:off x="8837081" y="3195682"/>
            <a:ext cx="0" cy="391411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ACE295F7-C217-F114-34C4-838CF2B01352}"/>
              </a:ext>
            </a:extLst>
          </p:cNvPr>
          <p:cNvSpPr txBox="1"/>
          <p:nvPr/>
        </p:nvSpPr>
        <p:spPr>
          <a:xfrm>
            <a:off x="9506472" y="2150898"/>
            <a:ext cx="185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plateau = </a:t>
            </a:r>
            <a:r>
              <a:rPr lang="fr-FR" b="1" dirty="0" err="1">
                <a:solidFill>
                  <a:srgbClr val="FF0000"/>
                </a:solidFill>
              </a:rPr>
              <a:t>a+clx</a:t>
            </a:r>
            <a:r>
              <a:rPr lang="fr-FR" b="1" dirty="0">
                <a:solidFill>
                  <a:srgbClr val="FF0000"/>
                </a:solidFill>
              </a:rPr>
              <a:t>*b</a:t>
            </a:r>
          </a:p>
        </p:txBody>
      </p:sp>
    </p:spTree>
    <p:extLst>
      <p:ext uri="{BB962C8B-B14F-4D97-AF65-F5344CB8AC3E}">
        <p14:creationId xmlns:p14="http://schemas.microsoft.com/office/powerpoint/2010/main" val="334253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F859D0-BFD7-F888-93FE-4A6E20A1B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57574" y="6356350"/>
            <a:ext cx="5229225" cy="365125"/>
          </a:xfrm>
        </p:spPr>
        <p:txBody>
          <a:bodyPr/>
          <a:lstStyle/>
          <a:p>
            <a:r>
              <a:rPr lang="fr-FR" dirty="0"/>
              <a:t>COMIFER, groupe </a:t>
            </a:r>
            <a:r>
              <a:rPr lang="fr-FR" dirty="0" err="1"/>
              <a:t>PKMg</a:t>
            </a:r>
            <a:r>
              <a:rPr lang="fr-FR" dirty="0"/>
              <a:t> (</a:t>
            </a:r>
            <a:r>
              <a:rPr lang="fr-FR" dirty="0" err="1"/>
              <a:t>gpe</a:t>
            </a:r>
            <a:r>
              <a:rPr lang="fr-FR" dirty="0"/>
              <a:t> travail restreint)  22/10/2024, visioconférence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C9BA0F-AFA3-DD27-53CF-312C466DC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5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0BE4B53-D031-54D1-020C-948931D60AC6}"/>
              </a:ext>
            </a:extLst>
          </p:cNvPr>
          <p:cNvSpPr txBox="1"/>
          <p:nvPr/>
        </p:nvSpPr>
        <p:spPr>
          <a:xfrm>
            <a:off x="800142" y="4957048"/>
            <a:ext cx="102567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Utilisation de </a:t>
            </a:r>
            <a:r>
              <a:rPr lang="fr-FR" u="sng" dirty="0"/>
              <a:t>outil informatique « </a:t>
            </a:r>
            <a:r>
              <a:rPr lang="fr-FR" u="sng" dirty="0" err="1"/>
              <a:t>Shiny-JUSTE_P</a:t>
            </a:r>
            <a:r>
              <a:rPr lang="fr-FR" u="sng" dirty="0"/>
              <a:t> »</a:t>
            </a:r>
            <a:r>
              <a:rPr lang="fr-FR" dirty="0"/>
              <a:t> </a:t>
            </a:r>
            <a:r>
              <a:rPr lang="fr-FR" sz="1600" dirty="0"/>
              <a:t>(Mollier 2021 ; projet « </a:t>
            </a:r>
            <a:r>
              <a:rPr lang="fr-FR" sz="1600" dirty="0" err="1"/>
              <a:t>JUSTE_P</a:t>
            </a:r>
            <a:r>
              <a:rPr lang="fr-FR" sz="1600" dirty="0"/>
              <a:t> » Université Bordeaux) </a:t>
            </a:r>
            <a:r>
              <a:rPr lang="fr-FR" dirty="0"/>
              <a:t>: interface avec logiciel R</a:t>
            </a:r>
          </a:p>
          <a:p>
            <a:r>
              <a:rPr lang="fr-FR" i="1" dirty="0"/>
              <a:t>Cet outil permet éventuellement d’utiliser les données avec d’autres modèles : Quadratique-Plateau (</a:t>
            </a:r>
            <a:r>
              <a:rPr lang="fr-FR" i="1" dirty="0" err="1"/>
              <a:t>QP</a:t>
            </a:r>
            <a:r>
              <a:rPr lang="fr-FR" i="1" dirty="0"/>
              <a:t>), Mitscherlich, </a:t>
            </a:r>
            <a:r>
              <a:rPr lang="fr-FR" i="1" dirty="0" err="1"/>
              <a:t>Cate</a:t>
            </a:r>
            <a:r>
              <a:rPr lang="fr-FR" i="1" dirty="0"/>
              <a:t>-Nelson</a:t>
            </a:r>
          </a:p>
          <a:p>
            <a:r>
              <a:rPr lang="fr-FR" dirty="0"/>
              <a:t>	</a:t>
            </a:r>
            <a:r>
              <a:rPr lang="fr-FR" sz="1600" i="1" dirty="0">
                <a:solidFill>
                  <a:srgbClr val="0070C0"/>
                </a:solidFill>
                <a:sym typeface="Wingdings" panose="05000000000000000000" pitchFamily="2" charset="2"/>
              </a:rPr>
              <a:t> voir la notice  « Notice_Shiny-JUSTE_P.docx » avec explication sur applications à notre sujet</a:t>
            </a:r>
            <a:endParaRPr lang="fr-FR" i="1" dirty="0">
              <a:solidFill>
                <a:srgbClr val="0070C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23D2EED-61D2-70BE-7496-34CBF5B0BCA5}"/>
              </a:ext>
            </a:extLst>
          </p:cNvPr>
          <p:cNvSpPr txBox="1"/>
          <p:nvPr/>
        </p:nvSpPr>
        <p:spPr>
          <a:xfrm>
            <a:off x="809668" y="1064757"/>
            <a:ext cx="102472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/>
              <a:t>Divers types d’essais compilés </a:t>
            </a:r>
            <a:r>
              <a:rPr lang="fr-FR" sz="1600" b="1" i="1" dirty="0"/>
              <a:t>(plus ou moins détaillés)</a:t>
            </a:r>
            <a:r>
              <a:rPr lang="fr-FR" b="1" i="1" dirty="0"/>
              <a:t>  </a:t>
            </a:r>
            <a:r>
              <a:rPr lang="fr-FR" b="1" i="1" dirty="0">
                <a:sym typeface="Wingdings" panose="05000000000000000000" pitchFamily="2" charset="2"/>
              </a:rPr>
              <a:t> on a cherché une méthodologie permettant de valoriser un maximum de résultats : 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/>
              <a:t>- Les </a:t>
            </a:r>
            <a:r>
              <a:rPr lang="fr-FR" u="sng" dirty="0"/>
              <a:t>analyses de terre </a:t>
            </a:r>
            <a:r>
              <a:rPr lang="fr-FR" dirty="0"/>
              <a:t>ne sont pas annuelles =&gt; </a:t>
            </a:r>
            <a:r>
              <a:rPr lang="fr-FR" u="sng" dirty="0"/>
              <a:t>interpolation</a:t>
            </a:r>
            <a:r>
              <a:rPr lang="fr-FR" dirty="0"/>
              <a:t> en fonction du temps pour les années manquantes </a:t>
            </a:r>
            <a:r>
              <a:rPr lang="fr-FR" sz="1600" dirty="0"/>
              <a:t>(ou valeur fixe si en début ou fin de la série disponible)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/>
              <a:t>- Modèle appliqué aux </a:t>
            </a:r>
            <a:r>
              <a:rPr lang="fr-FR" u="sng" dirty="0"/>
              <a:t>indices de rendement « IR » </a:t>
            </a:r>
            <a:r>
              <a:rPr lang="fr-FR" sz="1400" dirty="0"/>
              <a:t>(=en ordonnée)</a:t>
            </a:r>
            <a:r>
              <a:rPr lang="fr-FR" dirty="0"/>
              <a:t> regroupés pour toutes les années, pour appliquer le modèle aux sites pour lesquels on a très peu de points expérimentaux par an.</a:t>
            </a:r>
          </a:p>
          <a:p>
            <a:endParaRPr lang="fr-FR" dirty="0"/>
          </a:p>
          <a:p>
            <a:r>
              <a:rPr lang="fr-FR" dirty="0"/>
              <a:t>- Les rendements sont connus annuellement ; </a:t>
            </a:r>
          </a:p>
          <a:p>
            <a:r>
              <a:rPr lang="fr-FR" dirty="0">
                <a:sym typeface="Wingdings" panose="05000000000000000000" pitchFamily="2" charset="2"/>
              </a:rPr>
              <a:t> </a:t>
            </a:r>
            <a:r>
              <a:rPr lang="fr-FR" dirty="0"/>
              <a:t>IR calculé sur la base du plateau de la relation (</a:t>
            </a:r>
            <a:r>
              <a:rPr lang="fr-FR" dirty="0" err="1"/>
              <a:t>LP</a:t>
            </a:r>
            <a:r>
              <a:rPr lang="fr-FR" dirty="0"/>
              <a:t>) « rendement/analyse de terre » quand il peut être estimé de façon fiable, sinon sur la base du rendement du traitement P2.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F19E305-7B5D-4454-4F89-1708CE9C271D}"/>
              </a:ext>
            </a:extLst>
          </p:cNvPr>
          <p:cNvSpPr txBox="1"/>
          <p:nvPr/>
        </p:nvSpPr>
        <p:spPr>
          <a:xfrm>
            <a:off x="809668" y="465245"/>
            <a:ext cx="6097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/>
              <a:t>1.2) Projet, contexte, méthode de travail </a:t>
            </a:r>
            <a:r>
              <a:rPr lang="fr-FR" b="1" u="sng" dirty="0"/>
              <a:t>(2)</a:t>
            </a:r>
            <a:endParaRPr lang="fr-FR" sz="2000" b="1" u="sng" dirty="0"/>
          </a:p>
        </p:txBody>
      </p:sp>
    </p:spTree>
    <p:extLst>
      <p:ext uri="{BB962C8B-B14F-4D97-AF65-F5344CB8AC3E}">
        <p14:creationId xmlns:p14="http://schemas.microsoft.com/office/powerpoint/2010/main" val="86731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F00EE39-91E7-32D1-7282-1DBCBCF9EDAA}"/>
              </a:ext>
            </a:extLst>
          </p:cNvPr>
          <p:cNvSpPr txBox="1"/>
          <p:nvPr/>
        </p:nvSpPr>
        <p:spPr>
          <a:xfrm>
            <a:off x="485775" y="1280491"/>
            <a:ext cx="1022156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/>
              <a:t>Première présentation de résultats : Rencontre Comifer-Gemas 2023, groupe </a:t>
            </a:r>
            <a:r>
              <a:rPr lang="fr-FR" dirty="0" err="1"/>
              <a:t>PKMg</a:t>
            </a:r>
            <a:r>
              <a:rPr lang="fr-FR" dirty="0"/>
              <a:t> Comifer … de nouveaux essais ont été traités depuis</a:t>
            </a:r>
            <a:r>
              <a:rPr lang="fr-FR" sz="1600" dirty="0"/>
              <a:t> 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Les </a:t>
            </a:r>
            <a:r>
              <a:rPr lang="fr-FR" u="sng" dirty="0"/>
              <a:t>analyses de terre </a:t>
            </a:r>
            <a:r>
              <a:rPr lang="fr-FR" dirty="0"/>
              <a:t>peuvent être suivant méthode </a:t>
            </a:r>
            <a:r>
              <a:rPr lang="fr-FR" u="sng" dirty="0"/>
              <a:t>Dyer ou Joret-Hebert ou Olsen</a:t>
            </a:r>
            <a:r>
              <a:rPr lang="fr-FR" dirty="0"/>
              <a:t>. L’ajustement est fait avec ces analyses d’origine. </a:t>
            </a:r>
          </a:p>
          <a:p>
            <a:pPr lvl="2"/>
            <a:r>
              <a:rPr lang="fr-FR" dirty="0"/>
              <a:t>Les paramètres d’ajustement « Olsen » sont estimés à partir du facteur de conversion des analyses Joret-Hebert ou Dyer en Olsen </a:t>
            </a:r>
            <a:r>
              <a:rPr lang="fr-FR" sz="1600" dirty="0"/>
              <a:t>(possiblement réciproquement ; </a:t>
            </a:r>
            <a:r>
              <a:rPr lang="fr-FR" sz="1600" dirty="0" err="1"/>
              <a:t>ref</a:t>
            </a:r>
            <a:r>
              <a:rPr lang="fr-FR" sz="1600" dirty="0"/>
              <a:t>. : </a:t>
            </a:r>
            <a:r>
              <a:rPr lang="fr-FR" sz="1600" dirty="0" err="1"/>
              <a:t>Schvartz</a:t>
            </a:r>
            <a:r>
              <a:rPr lang="fr-FR" sz="1600" dirty="0"/>
              <a:t> &amp; Julien, 2009, « Peut-on établir une correspondance entre les teneurs P Olsen et Joret-Hebert ou Dyer, à partir de la </a:t>
            </a:r>
            <a:r>
              <a:rPr lang="fr-FR" sz="1600" dirty="0" err="1"/>
              <a:t>BDAT</a:t>
            </a:r>
            <a:r>
              <a:rPr lang="fr-FR" sz="1600" dirty="0"/>
              <a:t> », actes Rencontres Comifer-Gemas, Blois, 25-26 novembre 2009). Considérant l’ajustement du modèle de réponse de IR à l’analyse de terre : la valeur de « a » ne change pas, la valeur de clx est divisée par le facteur de conversion </a:t>
            </a:r>
            <a:r>
              <a:rPr lang="fr-FR" sz="1600" dirty="0" err="1"/>
              <a:t>P</a:t>
            </a:r>
            <a:r>
              <a:rPr lang="fr-FR" sz="1600" baseline="-25000" dirty="0" err="1"/>
              <a:t>Dyer</a:t>
            </a:r>
            <a:r>
              <a:rPr lang="fr-FR" sz="1600" dirty="0"/>
              <a:t> ou </a:t>
            </a:r>
            <a:r>
              <a:rPr lang="fr-FR" sz="1600" dirty="0" err="1"/>
              <a:t>P</a:t>
            </a:r>
            <a:r>
              <a:rPr lang="fr-FR" sz="1600" baseline="-25000" dirty="0" err="1"/>
              <a:t>Joret</a:t>
            </a:r>
            <a:r>
              <a:rPr lang="fr-FR" sz="1600" baseline="-25000" dirty="0"/>
              <a:t>-Hebert</a:t>
            </a:r>
            <a:r>
              <a:rPr lang="fr-FR" sz="1600" dirty="0"/>
              <a:t> / </a:t>
            </a:r>
            <a:r>
              <a:rPr lang="fr-FR" sz="1600" dirty="0" err="1"/>
              <a:t>P</a:t>
            </a:r>
            <a:r>
              <a:rPr lang="fr-FR" sz="1600" baseline="-25000" dirty="0" err="1"/>
              <a:t>olsen</a:t>
            </a:r>
            <a:r>
              <a:rPr lang="fr-FR" sz="1600" dirty="0"/>
              <a:t>, la valeur de « b » est multipliée par ce facteur de conversion.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Conservation des figures et des caractéristiques (paramètres) d’ajustement pour aider à évaluer les risques d’erreur ou incertitude</a:t>
            </a:r>
          </a:p>
          <a:p>
            <a:pPr marL="742950" lvl="1" indent="-285750">
              <a:buFontTx/>
              <a:buChar char="-"/>
            </a:pPr>
            <a:r>
              <a:rPr lang="fr-FR" dirty="0">
                <a:sym typeface="Wingdings" panose="05000000000000000000" pitchFamily="2" charset="2"/>
              </a:rPr>
              <a:t> figure de cas « posant question »  question de « qualité » des jeux de donnée et </a:t>
            </a:r>
            <a:r>
              <a:rPr lang="fr-FR" dirty="0" err="1">
                <a:sym typeface="Wingdings" panose="05000000000000000000" pitchFamily="2" charset="2"/>
              </a:rPr>
              <a:t>Timp</a:t>
            </a:r>
            <a:r>
              <a:rPr lang="fr-FR" dirty="0">
                <a:sym typeface="Wingdings" panose="05000000000000000000" pitchFamily="2" charset="2"/>
              </a:rPr>
              <a:t> qui en est déduit  recueillir infos pour gérer ce risque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4CE9C29-5E73-868D-2F44-28B65CA65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8009550-2EB4-18A6-5923-929F98E49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6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5CE14B2-D00D-AD94-2752-AF399A38A76A}"/>
              </a:ext>
            </a:extLst>
          </p:cNvPr>
          <p:cNvSpPr txBox="1"/>
          <p:nvPr/>
        </p:nvSpPr>
        <p:spPr>
          <a:xfrm>
            <a:off x="809668" y="465245"/>
            <a:ext cx="60971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u="sng" dirty="0"/>
              <a:t>1.2) Projet, contexte, méthode de travail </a:t>
            </a:r>
            <a:r>
              <a:rPr lang="fr-FR" b="1" u="sng" dirty="0"/>
              <a:t>(3)</a:t>
            </a:r>
            <a:endParaRPr lang="fr-FR" sz="2000" b="1" u="sng" dirty="0"/>
          </a:p>
        </p:txBody>
      </p:sp>
    </p:spTree>
    <p:extLst>
      <p:ext uri="{BB962C8B-B14F-4D97-AF65-F5344CB8AC3E}">
        <p14:creationId xmlns:p14="http://schemas.microsoft.com/office/powerpoint/2010/main" val="1512698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1397BD0-552C-8098-BADE-C18D17A7413B}"/>
              </a:ext>
            </a:extLst>
          </p:cNvPr>
          <p:cNvSpPr txBox="1"/>
          <p:nvPr/>
        </p:nvSpPr>
        <p:spPr>
          <a:xfrm>
            <a:off x="561975" y="1357113"/>
            <a:ext cx="105926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/>
              <a:t>2.1 : Globalement </a:t>
            </a:r>
          </a:p>
          <a:p>
            <a:endParaRPr lang="fr-FR" dirty="0"/>
          </a:p>
          <a:p>
            <a:r>
              <a:rPr lang="fr-FR" dirty="0"/>
              <a:t>Structuration des i</a:t>
            </a:r>
            <a:r>
              <a:rPr lang="fr-FR" u="sng" dirty="0"/>
              <a:t>nformations par site </a:t>
            </a:r>
            <a:r>
              <a:rPr lang="fr-FR" dirty="0"/>
              <a:t>; sites regroupés en 3 grandes catégories d’essais :</a:t>
            </a:r>
          </a:p>
          <a:p>
            <a:r>
              <a:rPr lang="fr-FR" sz="1600" i="1" dirty="0">
                <a:solidFill>
                  <a:srgbClr val="0070C0"/>
                </a:solidFill>
              </a:rPr>
              <a:t>Voir aussi fichier « Index-archives-Comifer-seuilP.docx »</a:t>
            </a:r>
          </a:p>
          <a:p>
            <a:endParaRPr lang="fr-FR" dirty="0"/>
          </a:p>
          <a:p>
            <a:endParaRPr lang="fr-FR" dirty="0"/>
          </a:p>
          <a:p>
            <a:pPr marL="742950" lvl="1" indent="-285750">
              <a:buFontTx/>
              <a:buChar char="-"/>
            </a:pPr>
            <a:r>
              <a:rPr lang="fr-FR" u="sng" dirty="0"/>
              <a:t>« Historiques »</a:t>
            </a:r>
            <a:r>
              <a:rPr lang="fr-FR" dirty="0"/>
              <a:t> (cf. Comifer 1995 ; compilation Castillon complétée par Le Souder) : 130 répertoires (par site * méthode analyse terre) + fichiers source </a:t>
            </a:r>
            <a:r>
              <a:rPr lang="fr-FR" sz="1600" i="1" dirty="0">
                <a:solidFill>
                  <a:srgbClr val="0070C0"/>
                </a:solidFill>
              </a:rPr>
              <a:t>(Plonguedurée.xls ; P_LongueDurée2009_essais-complement.xls ; PLongueDuree-notice1.doc ; Notes-rmqs_ajustements_essais-historiques.docx)</a:t>
            </a:r>
          </a:p>
          <a:p>
            <a:pPr marL="742950" lvl="1" indent="-285750">
              <a:buFontTx/>
              <a:buChar char="-"/>
            </a:pPr>
            <a:endParaRPr lang="fr-FR" dirty="0"/>
          </a:p>
          <a:p>
            <a:pPr marL="742950" lvl="1" indent="-285750">
              <a:buFontTx/>
              <a:buChar char="-"/>
            </a:pPr>
            <a:r>
              <a:rPr lang="fr-FR" u="sng" dirty="0"/>
              <a:t>Essais de Longue durée</a:t>
            </a:r>
            <a:r>
              <a:rPr lang="fr-FR" dirty="0"/>
              <a:t> (</a:t>
            </a:r>
            <a:r>
              <a:rPr lang="fr-FR" dirty="0" err="1"/>
              <a:t>ELD</a:t>
            </a:r>
            <a:r>
              <a:rPr lang="fr-FR" dirty="0"/>
              <a:t>) récents et en cours : 8 répertoires ;</a:t>
            </a:r>
            <a:r>
              <a:rPr lang="fr-FR" sz="1600" i="1" dirty="0">
                <a:solidFill>
                  <a:srgbClr val="0070C0"/>
                </a:solidFill>
              </a:rPr>
              <a:t> + Index par répertoire</a:t>
            </a:r>
            <a:endParaRPr lang="fr-FR" dirty="0"/>
          </a:p>
          <a:p>
            <a:pPr marL="742950" lvl="1" indent="-285750">
              <a:buFontTx/>
              <a:buChar char="-"/>
            </a:pPr>
            <a:endParaRPr lang="fr-FR" dirty="0"/>
          </a:p>
          <a:p>
            <a:pPr marL="742950" lvl="1" indent="-285750">
              <a:buFontTx/>
              <a:buChar char="-"/>
            </a:pPr>
            <a:r>
              <a:rPr lang="fr-FR" u="sng" dirty="0"/>
              <a:t>Autres</a:t>
            </a:r>
            <a:r>
              <a:rPr lang="fr-FR" dirty="0"/>
              <a:t> (essais annuels ou </a:t>
            </a:r>
            <a:r>
              <a:rPr lang="fr-FR" dirty="0" err="1"/>
              <a:t>pluri-annuels</a:t>
            </a:r>
            <a:r>
              <a:rPr lang="fr-FR" dirty="0"/>
              <a:t> « RIP », coops, …) : 6 répertoires, par « fournisseur » (Arvalis, </a:t>
            </a:r>
            <a:r>
              <a:rPr lang="fr-FR" dirty="0" err="1"/>
              <a:t>CETIOM</a:t>
            </a:r>
            <a:r>
              <a:rPr lang="fr-FR" dirty="0"/>
              <a:t>, Champagne-</a:t>
            </a:r>
            <a:r>
              <a:rPr lang="fr-FR" dirty="0" err="1"/>
              <a:t>Cereales</a:t>
            </a:r>
            <a:r>
              <a:rPr lang="fr-FR" dirty="0"/>
              <a:t>, </a:t>
            </a:r>
            <a:r>
              <a:rPr lang="fr-FR" dirty="0" err="1"/>
              <a:t>CRAB</a:t>
            </a:r>
            <a:r>
              <a:rPr lang="fr-FR" dirty="0"/>
              <a:t>, </a:t>
            </a:r>
            <a:r>
              <a:rPr lang="fr-FR" dirty="0" err="1"/>
              <a:t>ITB</a:t>
            </a:r>
            <a:r>
              <a:rPr lang="fr-FR" dirty="0"/>
              <a:t>, Coops-In-Vivo);</a:t>
            </a:r>
            <a:r>
              <a:rPr lang="fr-FR" sz="1600" dirty="0"/>
              <a:t> </a:t>
            </a:r>
            <a:r>
              <a:rPr lang="fr-FR" sz="1600" i="1" dirty="0">
                <a:solidFill>
                  <a:srgbClr val="0070C0"/>
                </a:solidFill>
              </a:rPr>
              <a:t>Index ou notice par répertoire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r>
              <a:rPr lang="fr-FR" b="1" i="1" dirty="0">
                <a:sym typeface="Wingdings" panose="05000000000000000000" pitchFamily="2" charset="2"/>
              </a:rPr>
              <a:t>Finalité traçabilité : pouvoir retrouver les données d’origine, les ajustements faits (ou échecs), les visualiser pour critique (évaluation)</a:t>
            </a:r>
            <a:endParaRPr lang="fr-FR" b="1" i="1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01E2656-9661-DAF9-ACFE-534C0E263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7B5947D-9EC5-EFE5-22B0-460A1BB9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7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052CA6F-A605-DA1C-520D-0A3DEF0B7368}"/>
              </a:ext>
            </a:extLst>
          </p:cNvPr>
          <p:cNvSpPr txBox="1"/>
          <p:nvPr/>
        </p:nvSpPr>
        <p:spPr>
          <a:xfrm>
            <a:off x="561975" y="618449"/>
            <a:ext cx="71870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/>
              <a:t>2) Données expérimentales : organisation et traitement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1450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874ED1DF-4358-42ED-0118-A50456C7AC6C}"/>
              </a:ext>
            </a:extLst>
          </p:cNvPr>
          <p:cNvSpPr txBox="1"/>
          <p:nvPr/>
        </p:nvSpPr>
        <p:spPr>
          <a:xfrm>
            <a:off x="691165" y="1043731"/>
            <a:ext cx="10481659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/>
              <a:t>2.2) Précisions sur les détails des fichiers « par site »</a:t>
            </a:r>
          </a:p>
          <a:p>
            <a:pPr lvl="2"/>
            <a:r>
              <a:rPr lang="fr-FR" sz="1600" i="1" dirty="0"/>
              <a:t>(le travail s’est étalé sur des années, il y de petite variations de forme par « lot » d’essais traités)</a:t>
            </a:r>
          </a:p>
          <a:p>
            <a:endParaRPr lang="fr-FR" dirty="0"/>
          </a:p>
          <a:p>
            <a:endParaRPr lang="fr-FR" dirty="0"/>
          </a:p>
          <a:p>
            <a:pPr marL="285750" indent="-285750">
              <a:buFontTx/>
              <a:buChar char="-"/>
            </a:pPr>
            <a:r>
              <a:rPr lang="fr-FR" b="1" u="sng" dirty="0"/>
              <a:t>Structure commune </a:t>
            </a:r>
            <a:r>
              <a:rPr lang="fr-FR" dirty="0"/>
              <a:t>(minimale : cas simple des « essais historiques » ; il peut y avoir davantage de fichiers dans les cas les plus élaborés, par ex. </a:t>
            </a:r>
            <a:r>
              <a:rPr lang="fr-FR" dirty="0" err="1"/>
              <a:t>ELD</a:t>
            </a:r>
            <a:r>
              <a:rPr lang="fr-FR" dirty="0"/>
              <a:t> </a:t>
            </a:r>
            <a:r>
              <a:rPr lang="fr-FR" dirty="0">
                <a:sym typeface="Wingdings" panose="05000000000000000000" pitchFamily="2" charset="2"/>
              </a:rPr>
              <a:t> voir les index dans les répertoires correspondant</a:t>
            </a:r>
            <a:r>
              <a:rPr lang="fr-FR" dirty="0"/>
              <a:t>)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1200150" lvl="2" indent="-285750">
              <a:buFontTx/>
              <a:buChar char="-"/>
            </a:pPr>
            <a:r>
              <a:rPr lang="fr-FR" dirty="0"/>
              <a:t>Fichier de données initiales au format « .xlsx »</a:t>
            </a:r>
          </a:p>
          <a:p>
            <a:pPr lvl="2"/>
            <a:r>
              <a:rPr lang="fr-FR" sz="1600" dirty="0"/>
              <a:t>	(parfois : fichier de calculs intermédiaires  : interpolation analyses, etc…)</a:t>
            </a:r>
          </a:p>
          <a:p>
            <a:pPr marL="1200150" lvl="2" indent="-285750">
              <a:buFontTx/>
              <a:buChar char="-"/>
            </a:pPr>
            <a:endParaRPr lang="fr-FR" dirty="0"/>
          </a:p>
          <a:p>
            <a:pPr marL="1200150" lvl="2" indent="-285750">
              <a:buFontTx/>
              <a:buChar char="-"/>
            </a:pPr>
            <a:r>
              <a:rPr lang="fr-FR" dirty="0"/>
              <a:t>Fichier d’entrée au format « .csv » pour traitements avec Outil </a:t>
            </a:r>
            <a:r>
              <a:rPr lang="fr-FR" dirty="0" err="1"/>
              <a:t>Shiny_JUSTE_P</a:t>
            </a:r>
            <a:endParaRPr lang="fr-FR" dirty="0"/>
          </a:p>
          <a:p>
            <a:pPr marL="1200150" lvl="2" indent="-285750">
              <a:buFontTx/>
              <a:buChar char="-"/>
            </a:pPr>
            <a:endParaRPr lang="fr-FR" dirty="0"/>
          </a:p>
          <a:p>
            <a:pPr marL="1200150" lvl="2" indent="-285750">
              <a:buFontTx/>
              <a:buChar char="-"/>
            </a:pPr>
            <a:r>
              <a:rPr lang="fr-FR" dirty="0"/>
              <a:t>Fichier de résultats (format « .docx ») : figures des ajustements obtenus (ou à défaut d’ajustement  : les données) &amp; et paramètres calculés </a:t>
            </a:r>
          </a:p>
          <a:p>
            <a:pPr marL="1200150" lvl="2" indent="-285750">
              <a:buFontTx/>
              <a:buChar char="-"/>
            </a:pPr>
            <a:endParaRPr lang="fr-FR" dirty="0"/>
          </a:p>
          <a:p>
            <a:pPr marL="1200150" lvl="2" indent="-285750">
              <a:buFontTx/>
              <a:buChar char="-"/>
            </a:pPr>
            <a:r>
              <a:rPr lang="fr-FR" dirty="0"/>
              <a:t>Fichiers de « notice » (éventuellement)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08D0519-7EA0-B400-431D-018F9160E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F52FA9-12D8-D2FD-571C-95C9107E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901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0017A-7EE7-455B-9184-F794E399A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B3649C26-65BE-1B1B-CE97-D30F9118D927}"/>
              </a:ext>
            </a:extLst>
          </p:cNvPr>
          <p:cNvSpPr txBox="1"/>
          <p:nvPr/>
        </p:nvSpPr>
        <p:spPr>
          <a:xfrm>
            <a:off x="609582" y="782486"/>
            <a:ext cx="3783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Exemple de Fichier de données initiales xlsx </a:t>
            </a:r>
            <a:r>
              <a:rPr lang="fr-FR" sz="1400" dirty="0"/>
              <a:t>; « </a:t>
            </a:r>
            <a:r>
              <a:rPr lang="fr-FR" sz="1400" dirty="0" err="1"/>
              <a:t>Nouvellon</a:t>
            </a:r>
            <a:r>
              <a:rPr lang="fr-FR" sz="1400" dirty="0"/>
              <a:t> à </a:t>
            </a:r>
            <a:r>
              <a:rPr lang="fr-FR" sz="1400" dirty="0" err="1"/>
              <a:t>Maves</a:t>
            </a:r>
            <a:r>
              <a:rPr lang="fr-FR" sz="1400" dirty="0"/>
              <a:t> (41) »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27D69DD-9F2B-CEDA-860F-D34827F2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COMIFER, groupe PKMg 22/10/2024, visioconference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85D468-E48D-6EA0-5834-6F42C58D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850DB-8E94-474B-A59C-B77A36EFF6DB}" type="slidenum">
              <a:rPr lang="fr-FR" smtClean="0"/>
              <a:t>9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7D53AC7-E1B4-3E7B-D6AB-26F26FB03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175" y="782486"/>
            <a:ext cx="6927608" cy="557386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27B18C3-B71D-CE69-88FC-66630DF46FBE}"/>
              </a:ext>
            </a:extLst>
          </p:cNvPr>
          <p:cNvSpPr txBox="1"/>
          <p:nvPr/>
        </p:nvSpPr>
        <p:spPr>
          <a:xfrm>
            <a:off x="962106" y="2849217"/>
            <a:ext cx="33395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Tableau des résultats : </a:t>
            </a:r>
          </a:p>
          <a:p>
            <a:r>
              <a:rPr lang="fr-FR" sz="1600" dirty="0"/>
              <a:t>Analyse de terre et interpolation, rendement, calcul d’IR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B16F263-A03C-C430-83E2-535237B39168}"/>
              </a:ext>
            </a:extLst>
          </p:cNvPr>
          <p:cNvSpPr txBox="1"/>
          <p:nvPr/>
        </p:nvSpPr>
        <p:spPr>
          <a:xfrm>
            <a:off x="999824" y="2027576"/>
            <a:ext cx="239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Informations sur le site 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4DBBCE0B-5709-A0BC-547F-6F16DBDE6572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3390607" y="1762532"/>
            <a:ext cx="1088628" cy="44971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A0F27AB-618D-5E15-C52E-6349835040D1}"/>
              </a:ext>
            </a:extLst>
          </p:cNvPr>
          <p:cNvCxnSpPr>
            <a:cxnSpLocks/>
          </p:cNvCxnSpPr>
          <p:nvPr/>
        </p:nvCxnSpPr>
        <p:spPr>
          <a:xfrm flipV="1">
            <a:off x="3294968" y="2919046"/>
            <a:ext cx="1184267" cy="11483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8A725476-413C-EC44-71C7-6E26C49EF17F}"/>
              </a:ext>
            </a:extLst>
          </p:cNvPr>
          <p:cNvSpPr txBox="1"/>
          <p:nvPr/>
        </p:nvSpPr>
        <p:spPr>
          <a:xfrm>
            <a:off x="948238" y="3938426"/>
            <a:ext cx="25616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Figures  </a:t>
            </a:r>
            <a:r>
              <a:rPr lang="fr-FR" sz="1600" dirty="0"/>
              <a:t>: évolution de l’analyse de terre, évolution des rendements et de l’IR, IR fonction d’analyse de terre</a:t>
            </a:r>
            <a:endParaRPr lang="fr-FR" dirty="0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96BCAB6F-D5C8-55FF-B7EF-B7F52C91CEA0}"/>
              </a:ext>
            </a:extLst>
          </p:cNvPr>
          <p:cNvCxnSpPr>
            <a:cxnSpLocks/>
          </p:cNvCxnSpPr>
          <p:nvPr/>
        </p:nvCxnSpPr>
        <p:spPr>
          <a:xfrm>
            <a:off x="3593650" y="4163074"/>
            <a:ext cx="985556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4728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705A0E188B0743A0D2632B7A70B07A" ma:contentTypeVersion="11" ma:contentTypeDescription="Crée un document." ma:contentTypeScope="" ma:versionID="ad03b1a37c2dc9e8da9b6b181ae0287c">
  <xsd:schema xmlns:xsd="http://www.w3.org/2001/XMLSchema" xmlns:xs="http://www.w3.org/2001/XMLSchema" xmlns:p="http://schemas.microsoft.com/office/2006/metadata/properties" xmlns:ns2="21226a7f-dc27-4e15-b481-50f0e94cb324" xmlns:ns3="013a77f6-91f3-41e5-8201-b978b397940a" targetNamespace="http://schemas.microsoft.com/office/2006/metadata/properties" ma:root="true" ma:fieldsID="4f1555d6109060733ce7d011527ca7ad" ns2:_="" ns3:_="">
    <xsd:import namespace="21226a7f-dc27-4e15-b481-50f0e94cb324"/>
    <xsd:import namespace="013a77f6-91f3-41e5-8201-b978b397940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226a7f-dc27-4e15-b481-50f0e94cb3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f8a0a52-63be-4128-9293-9b89f39e96ef}" ma:internalName="TaxCatchAll" ma:showField="CatchAllData" ma:web="21226a7f-dc27-4e15-b481-50f0e94cb3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3a77f6-91f3-41e5-8201-b978b397940a" elementFormDefault="qualified">
    <xsd:import namespace="http://schemas.microsoft.com/office/2006/documentManagement/types"/>
    <xsd:import namespace="http://schemas.microsoft.com/office/infopath/2007/PartnerControls"/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1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Metadata" ma:index="1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a7eba8b8-a2c4-4696-8627-4adc31225c6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1226a7f-dc27-4e15-b481-50f0e94cb324" xsi:nil="true"/>
    <lcf76f155ced4ddcb4097134ff3c332f xmlns="013a77f6-91f3-41e5-8201-b978b397940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08AC430-508D-4544-852B-6891421381C0}"/>
</file>

<file path=customXml/itemProps2.xml><?xml version="1.0" encoding="utf-8"?>
<ds:datastoreItem xmlns:ds="http://schemas.openxmlformats.org/officeDocument/2006/customXml" ds:itemID="{C3E23B39-3032-47F2-BF83-3E0E329E8336}"/>
</file>

<file path=customXml/itemProps3.xml><?xml version="1.0" encoding="utf-8"?>
<ds:datastoreItem xmlns:ds="http://schemas.openxmlformats.org/officeDocument/2006/customXml" ds:itemID="{75F14663-587F-485F-9283-A92BF70824A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2515</Words>
  <Application>Microsoft Office PowerPoint</Application>
  <PresentationFormat>Grand écran</PresentationFormat>
  <Paragraphs>247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pascal denoroy</dc:creator>
  <cp:lastModifiedBy>pascal denoroy</cp:lastModifiedBy>
  <cp:revision>86</cp:revision>
  <dcterms:created xsi:type="dcterms:W3CDTF">2024-09-10T09:40:05Z</dcterms:created>
  <dcterms:modified xsi:type="dcterms:W3CDTF">2024-11-07T16:15:36Z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0x010100D8705A0E188B0743A0D2632B7A70B07A</vt:lpwstr>
  </property>
</Properties>
</file>